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2" r:id="rId6"/>
    <p:sldId id="263" r:id="rId7"/>
    <p:sldId id="290" r:id="rId8"/>
    <p:sldId id="264" r:id="rId9"/>
    <p:sldId id="258" r:id="rId10"/>
    <p:sldId id="265" r:id="rId11"/>
    <p:sldId id="267" r:id="rId12"/>
    <p:sldId id="266" r:id="rId13"/>
    <p:sldId id="268" r:id="rId14"/>
    <p:sldId id="283" r:id="rId15"/>
    <p:sldId id="289" r:id="rId16"/>
    <p:sldId id="269" r:id="rId17"/>
    <p:sldId id="270" r:id="rId18"/>
    <p:sldId id="271" r:id="rId19"/>
    <p:sldId id="291" r:id="rId20"/>
    <p:sldId id="284" r:id="rId21"/>
    <p:sldId id="285" r:id="rId22"/>
    <p:sldId id="286" r:id="rId23"/>
    <p:sldId id="273" r:id="rId24"/>
    <p:sldId id="274" r:id="rId25"/>
    <p:sldId id="275" r:id="rId26"/>
    <p:sldId id="272" r:id="rId27"/>
    <p:sldId id="277" r:id="rId28"/>
    <p:sldId id="279" r:id="rId29"/>
    <p:sldId id="278" r:id="rId30"/>
    <p:sldId id="276" r:id="rId31"/>
    <p:sldId id="281" r:id="rId32"/>
    <p:sldId id="280" r:id="rId33"/>
    <p:sldId id="260" r:id="rId34"/>
    <p:sldId id="287" r:id="rId35"/>
    <p:sldId id="28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8" autoAdjust="0"/>
    <p:restoredTop sz="95127" autoAdjust="0"/>
  </p:normalViewPr>
  <p:slideViewPr>
    <p:cSldViewPr snapToGrid="0">
      <p:cViewPr varScale="1">
        <p:scale>
          <a:sx n="82" d="100"/>
          <a:sy n="82" d="100"/>
        </p:scale>
        <p:origin x="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D171E-DF05-4C8D-B537-0FB3C080997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91CD87-3E32-449A-9203-F14BA0A99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5B9E53-DA21-4B38-BAA7-6A040F93A36C}"/>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448BD9EC-E3FF-41DF-87D0-6D5652485E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5AD987-97BB-4538-BAB7-3BE8FE33EAFE}"/>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80956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5700D-554C-408D-95BA-46365DBB1C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248772-A8CA-4DD1-94A1-DC78DB1E000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331B16-77F7-4445-9609-69FD4A870720}"/>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4EB8BEF9-F01B-4BE3-9BF8-14A0973951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01A845-5B04-44BF-94CE-316966536DC8}"/>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126933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0778E2-7C09-4AD0-9BD6-BDE6668C9E4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7BC7E3-DACE-4A39-B2DB-BF0DCD7CA14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DC170D-907F-4DE0-AAEC-9FBC541CCCD8}"/>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2F9D3B98-DEEE-417A-981D-4D602E872D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21C988-826E-4B02-A98B-04C32AFD0B0D}"/>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476648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61509B-ECBE-442E-BC12-6C2CDE1DD4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42439A-CC8C-4026-AAFD-05696806908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08F59E-D5BD-4DEE-A583-C53123912B4D}"/>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B6EDD982-E048-4FBF-BC41-2B2CC0FEC5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A606D8-18CE-461D-BC90-2687313423C6}"/>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874810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3BF87-3BE6-4FBD-BF42-6EF18569C2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DBE931-D7F2-42FC-AF48-A996F44E17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3DD20DC-4EAB-4A44-BE5F-FB741A3D76DB}"/>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3EBEC53C-5480-4094-AEFC-9BC2C888DD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44664E-C728-42F1-8C93-C8E6638FF9E5}"/>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168340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B2314-1E35-4E39-A137-3B30D4CBCB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C9A2101-4CA0-45FD-8486-4E88B812208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620804-6264-45E3-912E-A508A29ED3C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42C3A99-7285-41D8-A508-302AC0F73F4B}"/>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94F69ABA-FB61-4DEA-8941-0A693816A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F3C3F1-0FDD-44AB-9138-C095B649EB75}"/>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190538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BB688-DFC7-49E3-B272-35F1E49AA1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BA035C2-43B1-4E77-BC99-30C24A31FF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819A55F-8322-4694-B279-E1A75CF3398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A47E92-9AD0-458B-9B6D-3F6696CFF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DF4455A-22F5-4B81-A4DD-418B078595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97C3E5-E21E-401A-87AB-4F80E846BAFA}"/>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8" name="页脚占位符 7">
            <a:extLst>
              <a:ext uri="{FF2B5EF4-FFF2-40B4-BE49-F238E27FC236}">
                <a16:creationId xmlns:a16="http://schemas.microsoft.com/office/drawing/2014/main" id="{403F1A80-D6A8-4FFB-9A8B-7B6F16F82FA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328A155-6DAF-46D3-9F1C-C6882DFCE5A2}"/>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3954939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BAC17-5882-44DB-AB5D-D32D6572EE8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3544B7-3D08-4FD3-B135-8B2375C303DB}"/>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4" name="页脚占位符 3">
            <a:extLst>
              <a:ext uri="{FF2B5EF4-FFF2-40B4-BE49-F238E27FC236}">
                <a16:creationId xmlns:a16="http://schemas.microsoft.com/office/drawing/2014/main" id="{8B63F8AD-731C-467D-BC9F-707F721007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F78CA03-9AEA-46E6-BAAA-DAC851A0A588}"/>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3338407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DFB042-F146-4650-9271-94AE5AD9EE35}"/>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3" name="页脚占位符 2">
            <a:extLst>
              <a:ext uri="{FF2B5EF4-FFF2-40B4-BE49-F238E27FC236}">
                <a16:creationId xmlns:a16="http://schemas.microsoft.com/office/drawing/2014/main" id="{5F7D6BC9-29B0-40C1-9ABA-00860B61EE8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A0B7C7D-02CD-437C-9019-E65544A3A78F}"/>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314057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6DFD7-F441-45FF-9029-BAA73DDF89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731345-0B79-4F88-BA7C-D9D4C8B04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A7EECD-307A-46A6-8C0E-4D471A37C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1A4970-9C04-428D-A211-A5CD4AED3198}"/>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68CEC900-68E7-4AE2-A7BB-B5A1D56410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7219E8-7FFD-4D64-A844-F749695C536F}"/>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425485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AC50D-33BE-4728-9ED3-B22FC54002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D436703-655B-4A91-B604-A3980DDC1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62F5CA-6090-44B8-B935-0BDA76CAF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593D85-EDE3-469F-8E36-DD6C515D3252}"/>
              </a:ext>
            </a:extLst>
          </p:cNvPr>
          <p:cNvSpPr>
            <a:spLocks noGrp="1"/>
          </p:cNvSpPr>
          <p:nvPr>
            <p:ph type="dt" sz="half" idx="10"/>
          </p:nvPr>
        </p:nvSpPr>
        <p:spPr/>
        <p:txBody>
          <a:bodyPr/>
          <a:lstStyle/>
          <a:p>
            <a:fld id="{A4BB7978-0688-4BE2-BAE6-4FFBFBE7FAE9}" type="datetimeFigureOut">
              <a:rPr lang="zh-CN" altLang="en-US" smtClean="0"/>
              <a:t>2019/6/30</a:t>
            </a:fld>
            <a:endParaRPr lang="zh-CN" altLang="en-US"/>
          </a:p>
        </p:txBody>
      </p:sp>
      <p:sp>
        <p:nvSpPr>
          <p:cNvPr id="6" name="页脚占位符 5">
            <a:extLst>
              <a:ext uri="{FF2B5EF4-FFF2-40B4-BE49-F238E27FC236}">
                <a16:creationId xmlns:a16="http://schemas.microsoft.com/office/drawing/2014/main" id="{1BC2188A-5864-46AB-B900-957AC39916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621345-53A0-4D80-9A90-8CDEAD2EE82E}"/>
              </a:ext>
            </a:extLst>
          </p:cNvPr>
          <p:cNvSpPr>
            <a:spLocks noGrp="1"/>
          </p:cNvSpPr>
          <p:nvPr>
            <p:ph type="sldNum" sz="quarter" idx="12"/>
          </p:nvPr>
        </p:nvSpPr>
        <p:spPr/>
        <p:txBody>
          <a:body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147666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1A440F-C6F8-4709-9406-0019D3BF2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6506BB-A0A5-4920-AB03-1510984E7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A32D5C-DF48-40CE-9629-CB4282671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B7978-0688-4BE2-BAE6-4FFBFBE7FAE9}" type="datetimeFigureOut">
              <a:rPr lang="zh-CN" altLang="en-US" smtClean="0"/>
              <a:t>2019/6/30</a:t>
            </a:fld>
            <a:endParaRPr lang="zh-CN" altLang="en-US"/>
          </a:p>
        </p:txBody>
      </p:sp>
      <p:sp>
        <p:nvSpPr>
          <p:cNvPr id="5" name="页脚占位符 4">
            <a:extLst>
              <a:ext uri="{FF2B5EF4-FFF2-40B4-BE49-F238E27FC236}">
                <a16:creationId xmlns:a16="http://schemas.microsoft.com/office/drawing/2014/main" id="{90FD4C3F-D98A-4762-B266-0231CCC22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BBD58D-4F9D-476D-B944-E6AF5B2635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D78BC-8C3E-4637-B5B6-7CFB428E5501}" type="slidenum">
              <a:rPr lang="zh-CN" altLang="en-US" smtClean="0"/>
              <a:t>‹#›</a:t>
            </a:fld>
            <a:endParaRPr lang="zh-CN" altLang="en-US"/>
          </a:p>
        </p:txBody>
      </p:sp>
    </p:spTree>
    <p:extLst>
      <p:ext uri="{BB962C8B-B14F-4D97-AF65-F5344CB8AC3E}">
        <p14:creationId xmlns:p14="http://schemas.microsoft.com/office/powerpoint/2010/main" val="218055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B6ADE001-5B52-4AAE-9E9E-1BEC8D2BB716}"/>
              </a:ext>
            </a:extLst>
          </p:cNvPr>
          <p:cNvSpPr txBox="1"/>
          <p:nvPr/>
        </p:nvSpPr>
        <p:spPr>
          <a:xfrm>
            <a:off x="0" y="0"/>
            <a:ext cx="12192000" cy="6986528"/>
          </a:xfrm>
          <a:prstGeom prst="rect">
            <a:avLst/>
          </a:prstGeom>
          <a:noFill/>
        </p:spPr>
        <p:txBody>
          <a:bodyPr wrap="square" rtlCol="0">
            <a:spAutoFit/>
          </a:bodyPr>
          <a:lstStyle/>
          <a:p>
            <a:r>
              <a:rPr lang="zh-CN" altLang="en-US" sz="1400" b="1">
                <a:latin typeface="宋体" panose="02010600030101010101" pitchFamily="2" charset="-122"/>
                <a:ea typeface="宋体" panose="02010600030101010101" pitchFamily="2" charset="-122"/>
              </a:rPr>
              <a:t>软件架构</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software architecture</a:t>
            </a:r>
            <a:r>
              <a:rPr lang="zh-CN" altLang="en-US" sz="1400">
                <a:latin typeface="宋体" panose="02010600030101010101" pitchFamily="2" charset="-122"/>
                <a:ea typeface="宋体" panose="02010600030101010101" pitchFamily="2" charset="-122"/>
              </a:rPr>
              <a:t>软件架构是一个系统的草图。软件架构描述的对象是直接构成系统的抽象组件。各个组件之间的连接则明确和相对细致地描述组件之间的通讯。设计软件架构就是</a:t>
            </a:r>
            <a:r>
              <a:rPr lang="zh-CN" altLang="en-US" sz="1400">
                <a:solidFill>
                  <a:schemeClr val="accent1">
                    <a:lumMod val="75000"/>
                  </a:schemeClr>
                </a:solidFill>
                <a:latin typeface="宋体" panose="02010600030101010101" pitchFamily="2" charset="-122"/>
                <a:ea typeface="宋体" panose="02010600030101010101" pitchFamily="2" charset="-122"/>
              </a:rPr>
              <a:t>把系统分解为一些部件，描述这些部件的职责及它们之间的协作行为，并达成目标：可靠性</a:t>
            </a:r>
            <a:r>
              <a:rPr lang="en-US" altLang="zh-CN" sz="1400">
                <a:solidFill>
                  <a:schemeClr val="accent1">
                    <a:lumMod val="75000"/>
                  </a:schemeClr>
                </a:solidFill>
                <a:latin typeface="宋体" panose="02010600030101010101" pitchFamily="2" charset="-122"/>
                <a:ea typeface="宋体" panose="02010600030101010101" pitchFamily="2" charset="-122"/>
              </a:rPr>
              <a:t>/</a:t>
            </a:r>
            <a:r>
              <a:rPr lang="zh-CN" altLang="en-US" sz="1400">
                <a:solidFill>
                  <a:schemeClr val="accent1">
                    <a:lumMod val="75000"/>
                  </a:schemeClr>
                </a:solidFill>
                <a:latin typeface="宋体" panose="02010600030101010101" pitchFamily="2" charset="-122"/>
                <a:ea typeface="宋体" panose="02010600030101010101" pitchFamily="2" charset="-122"/>
              </a:rPr>
              <a:t>安全性</a:t>
            </a:r>
            <a:r>
              <a:rPr lang="en-US" altLang="zh-CN" sz="1400">
                <a:solidFill>
                  <a:schemeClr val="accent1">
                    <a:lumMod val="75000"/>
                  </a:schemeClr>
                </a:solidFill>
                <a:latin typeface="宋体" panose="02010600030101010101" pitchFamily="2" charset="-122"/>
                <a:ea typeface="宋体" panose="02010600030101010101" pitchFamily="2" charset="-122"/>
              </a:rPr>
              <a:t>/</a:t>
            </a:r>
            <a:r>
              <a:rPr lang="zh-CN" altLang="en-US" sz="1400">
                <a:solidFill>
                  <a:schemeClr val="accent1">
                    <a:lumMod val="75000"/>
                  </a:schemeClr>
                </a:solidFill>
                <a:latin typeface="宋体" panose="02010600030101010101" pitchFamily="2" charset="-122"/>
                <a:ea typeface="宋体" panose="02010600030101010101" pitchFamily="2" charset="-122"/>
              </a:rPr>
              <a:t>可扩展等</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软件框架</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software framework</a:t>
            </a:r>
            <a:r>
              <a:rPr lang="zh-CN" altLang="en-US" sz="1400">
                <a:latin typeface="宋体" panose="02010600030101010101" pitchFamily="2" charset="-122"/>
                <a:ea typeface="宋体" panose="02010600030101010101" pitchFamily="2" charset="-122"/>
              </a:rPr>
              <a:t>软件框架是面向领域的、可复用的“半成品”软件，它实现了该领域的共性部分，并提供了一些定义良好的可变点以保证灵活性和可扩展性。也就是说</a:t>
            </a:r>
            <a:r>
              <a:rPr lang="zh-CN" altLang="en-US" sz="1400">
                <a:solidFill>
                  <a:schemeClr val="accent1">
                    <a:lumMod val="75000"/>
                  </a:schemeClr>
                </a:solidFill>
                <a:latin typeface="宋体" panose="02010600030101010101" pitchFamily="2" charset="-122"/>
                <a:ea typeface="宋体" panose="02010600030101010101" pitchFamily="2" charset="-122"/>
              </a:rPr>
              <a:t>软件框架是领域分析结果的软件化，是领域内最终应用的模板</a:t>
            </a:r>
            <a:r>
              <a:rPr lang="zh-CN" altLang="en-US" sz="1400">
                <a:latin typeface="宋体" panose="02010600030101010101" pitchFamily="2" charset="-122"/>
                <a:ea typeface="宋体" panose="02010600030101010101" pitchFamily="2" charset="-122"/>
              </a:rPr>
              <a:t>，是特定语言和技术的架构应用解决方案。</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MVC</a:t>
            </a:r>
            <a:r>
              <a:rPr lang="zh-CN" altLang="en-US" sz="1400" b="1">
                <a:latin typeface="宋体" panose="02010600030101010101" pitchFamily="2" charset="-122"/>
                <a:ea typeface="宋体" panose="02010600030101010101" pitchFamily="2" charset="-122"/>
              </a:rPr>
              <a:t>框架</a:t>
            </a:r>
            <a:r>
              <a:rPr lang="zh-CN" altLang="en-US" sz="1400">
                <a:latin typeface="宋体" panose="02010600030101010101" pitchFamily="2" charset="-122"/>
                <a:ea typeface="宋体" panose="02010600030101010101" pitchFamily="2" charset="-122"/>
              </a:rPr>
              <a:t>：是一种软件设计模式，但位于</a:t>
            </a:r>
            <a:r>
              <a:rPr lang="en-US" altLang="zh-CN" sz="1400">
                <a:latin typeface="宋体" panose="02010600030101010101" pitchFamily="2" charset="-122"/>
                <a:ea typeface="宋体" panose="02010600030101010101" pitchFamily="2" charset="-122"/>
              </a:rPr>
              <a:t>GoF</a:t>
            </a:r>
            <a:r>
              <a:rPr lang="zh-CN" altLang="en-US" sz="1400">
                <a:latin typeface="宋体" panose="02010600030101010101" pitchFamily="2" charset="-122"/>
                <a:ea typeface="宋体" panose="02010600030101010101" pitchFamily="2" charset="-122"/>
              </a:rPr>
              <a:t>总结的</a:t>
            </a:r>
            <a:r>
              <a:rPr lang="en-US" altLang="zh-CN" sz="1400">
                <a:latin typeface="宋体" panose="02010600030101010101" pitchFamily="2" charset="-122"/>
                <a:ea typeface="宋体" panose="02010600030101010101" pitchFamily="2" charset="-122"/>
              </a:rPr>
              <a:t>23</a:t>
            </a:r>
            <a:r>
              <a:rPr lang="zh-CN" altLang="en-US" sz="1400">
                <a:latin typeface="宋体" panose="02010600030101010101" pitchFamily="2" charset="-122"/>
                <a:ea typeface="宋体" panose="02010600030101010101" pitchFamily="2" charset="-122"/>
              </a:rPr>
              <a:t>个设计模式之外，其是多种设计模式的组合，其</a:t>
            </a:r>
            <a:r>
              <a:rPr lang="zh-CN" altLang="en-US" sz="1400">
                <a:solidFill>
                  <a:srgbClr val="FF0000"/>
                </a:solidFill>
                <a:latin typeface="宋体" panose="02010600030101010101" pitchFamily="2" charset="-122"/>
                <a:ea typeface="宋体" panose="02010600030101010101" pitchFamily="2" charset="-122"/>
              </a:rPr>
              <a:t>产生的理念为分工，核心思想为解耦，</a:t>
            </a:r>
            <a:r>
              <a:rPr lang="zh-CN" altLang="en-US" sz="1400" b="1">
                <a:solidFill>
                  <a:srgbClr val="FF0000"/>
                </a:solidFill>
                <a:latin typeface="宋体" panose="02010600030101010101" pitchFamily="2" charset="-122"/>
                <a:ea typeface="宋体" panose="02010600030101010101" pitchFamily="2" charset="-122"/>
              </a:rPr>
              <a:t>在不同的开发背景下</a:t>
            </a:r>
            <a:r>
              <a:rPr lang="en-US" altLang="zh-CN" sz="1400" b="1">
                <a:solidFill>
                  <a:srgbClr val="FF0000"/>
                </a:solidFill>
                <a:latin typeface="宋体" panose="02010600030101010101" pitchFamily="2" charset="-122"/>
                <a:ea typeface="宋体" panose="02010600030101010101" pitchFamily="2" charset="-122"/>
              </a:rPr>
              <a:t>MVC</a:t>
            </a:r>
            <a:r>
              <a:rPr lang="zh-CN" altLang="en-US" sz="1400" b="1">
                <a:solidFill>
                  <a:srgbClr val="FF0000"/>
                </a:solidFill>
                <a:latin typeface="宋体" panose="02010600030101010101" pitchFamily="2" charset="-122"/>
                <a:ea typeface="宋体" panose="02010600030101010101" pitchFamily="2" charset="-122"/>
              </a:rPr>
              <a:t>三者的交互模式及具体职责会有不同</a:t>
            </a:r>
            <a:r>
              <a:rPr lang="zh-CN" altLang="en-US" sz="1400">
                <a:latin typeface="宋体" panose="02010600030101010101" pitchFamily="2" charset="-122"/>
                <a:ea typeface="宋体" panose="02010600030101010101" pitchFamily="2" charset="-122"/>
              </a:rPr>
              <a:t>，应用在</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后端开发中为</a:t>
            </a:r>
            <a:r>
              <a:rPr lang="en-US" altLang="zh-CN" sz="1400">
                <a:latin typeface="宋体" panose="02010600030101010101" pitchFamily="2" charset="-122"/>
                <a:ea typeface="宋体" panose="02010600030101010101" pitchFamily="2" charset="-122"/>
              </a:rPr>
              <a:t>web MVC</a:t>
            </a:r>
            <a:r>
              <a:rPr lang="zh-CN" altLang="en-US" sz="1400">
                <a:latin typeface="宋体" panose="02010600030101010101" pitchFamily="2" charset="-122"/>
                <a:ea typeface="宋体" panose="02010600030101010101" pitchFamily="2" charset="-122"/>
              </a:rPr>
              <a:t>框架，其交互模式如下图所示，</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model</a:t>
            </a:r>
            <a:r>
              <a:rPr lang="zh-CN" altLang="en-US" sz="1400">
                <a:latin typeface="宋体" panose="02010600030101010101" pitchFamily="2" charset="-122"/>
                <a:ea typeface="宋体" panose="02010600030101010101" pitchFamily="2" charset="-122"/>
              </a:rPr>
              <a:t>，负责与数据库进行交互，应用程序调用，业务逻辑判断，选择</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controller</a:t>
            </a:r>
            <a:r>
              <a:rPr lang="zh-CN" altLang="en-US" sz="1400">
                <a:latin typeface="宋体" panose="02010600030101010101" pitchFamily="2" charset="-122"/>
                <a:ea typeface="宋体" panose="02010600030101010101" pitchFamily="2" charset="-122"/>
              </a:rPr>
              <a:t>，负责接收请求并处理，选择合适的模型，与</a:t>
            </a:r>
            <a:r>
              <a:rPr lang="en-US" altLang="zh-CN" sz="1400">
                <a:latin typeface="宋体" panose="02010600030101010101" pitchFamily="2" charset="-122"/>
                <a:ea typeface="宋体" panose="02010600030101010101" pitchFamily="2" charset="-122"/>
              </a:rPr>
              <a:t>M,V</a:t>
            </a:r>
            <a:r>
              <a:rPr lang="zh-CN" altLang="en-US" sz="1400">
                <a:latin typeface="宋体" panose="02010600030101010101" pitchFamily="2" charset="-122"/>
                <a:ea typeface="宋体" panose="02010600030101010101" pitchFamily="2" charset="-122"/>
              </a:rPr>
              <a:t>进行交互，传递请求与结果；</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view</a:t>
            </a:r>
            <a:r>
              <a:rPr lang="zh-CN" altLang="en-US" sz="1400">
                <a:latin typeface="宋体" panose="02010600030101010101" pitchFamily="2" charset="-122"/>
                <a:ea typeface="宋体" panose="02010600030101010101" pitchFamily="2" charset="-122"/>
              </a:rPr>
              <a:t>，负责渲染</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页面，不包含业务逻辑，不与</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交互；注意在其他开发环境下，</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可能要进行同步与交互，与用户交互的可能是</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，但主体思想不变。</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MVC</a:t>
            </a:r>
            <a:r>
              <a:rPr lang="zh-CN" altLang="en-US" sz="1400">
                <a:latin typeface="宋体" panose="02010600030101010101" pitchFamily="2" charset="-122"/>
                <a:ea typeface="宋体" panose="02010600030101010101" pitchFamily="2" charset="-122"/>
              </a:rPr>
              <a:t>框架</a:t>
            </a:r>
            <a:r>
              <a:rPr lang="zh-CN" altLang="en-US" sz="1400">
                <a:solidFill>
                  <a:schemeClr val="accent1">
                    <a:lumMod val="75000"/>
                  </a:schemeClr>
                </a:solidFill>
                <a:latin typeface="宋体" panose="02010600030101010101" pitchFamily="2" charset="-122"/>
                <a:ea typeface="宋体" panose="02010600030101010101" pitchFamily="2" charset="-122"/>
              </a:rPr>
              <a:t>提高复用性，解耦，利于分工与重组</a:t>
            </a:r>
            <a:r>
              <a:rPr lang="zh-CN" altLang="en-US"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但增加了复杂性，</a:t>
            </a:r>
            <a:r>
              <a:rPr lang="en-US" altLang="zh-CN" sz="1400">
                <a:solidFill>
                  <a:srgbClr val="FF0000"/>
                </a:solidFill>
                <a:latin typeface="宋体" panose="02010600030101010101" pitchFamily="2" charset="-122"/>
                <a:ea typeface="宋体" panose="02010600030101010101" pitchFamily="2" charset="-122"/>
              </a:rPr>
              <a:t>V</a:t>
            </a:r>
            <a:r>
              <a:rPr lang="zh-CN" altLang="en-US" sz="1400">
                <a:solidFill>
                  <a:srgbClr val="FF0000"/>
                </a:solidFill>
                <a:latin typeface="宋体" panose="02010600030101010101" pitchFamily="2" charset="-122"/>
                <a:ea typeface="宋体" panose="02010600030101010101" pitchFamily="2" charset="-122"/>
              </a:rPr>
              <a:t>与</a:t>
            </a:r>
            <a:r>
              <a:rPr lang="en-US" altLang="zh-CN" sz="1400">
                <a:solidFill>
                  <a:srgbClr val="FF0000"/>
                </a:solidFill>
                <a:latin typeface="宋体" panose="02010600030101010101" pitchFamily="2" charset="-122"/>
                <a:ea typeface="宋体" panose="02010600030101010101" pitchFamily="2" charset="-122"/>
              </a:rPr>
              <a:t>M</a:t>
            </a:r>
            <a:r>
              <a:rPr lang="zh-CN" altLang="en-US" sz="1400">
                <a:solidFill>
                  <a:srgbClr val="FF0000"/>
                </a:solidFill>
                <a:latin typeface="宋体" panose="02010600030101010101" pitchFamily="2" charset="-122"/>
                <a:ea typeface="宋体" panose="02010600030101010101" pitchFamily="2" charset="-122"/>
              </a:rPr>
              <a:t>的交互效率低等</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MVC</a:t>
            </a:r>
            <a:r>
              <a:rPr lang="zh-CN" altLang="en-US" sz="1400" b="1">
                <a:latin typeface="宋体" panose="02010600030101010101" pitchFamily="2" charset="-122"/>
                <a:ea typeface="宋体" panose="02010600030101010101" pitchFamily="2" charset="-122"/>
              </a:rPr>
              <a:t>与三层架构</a:t>
            </a:r>
            <a:r>
              <a:rPr lang="zh-CN" altLang="en-US" sz="1400">
                <a:latin typeface="宋体" panose="02010600030101010101" pitchFamily="2" charset="-122"/>
                <a:ea typeface="宋体" panose="02010600030101010101" pitchFamily="2" charset="-122"/>
              </a:rPr>
              <a:t>：三层架构即将整个业务应用分为三层：表现层：</a:t>
            </a:r>
            <a:r>
              <a:rPr lang="en-US" altLang="zh-CN" sz="1400">
                <a:latin typeface="宋体" panose="02010600030101010101" pitchFamily="2" charset="-122"/>
                <a:ea typeface="宋体" panose="02010600030101010101" pitchFamily="2" charset="-122"/>
              </a:rPr>
              <a:t>UI</a:t>
            </a:r>
            <a:r>
              <a:rPr lang="zh-CN" altLang="en-US" sz="1400">
                <a:latin typeface="宋体" panose="02010600030101010101" pitchFamily="2" charset="-122"/>
                <a:ea typeface="宋体" panose="02010600030101010101" pitchFamily="2" charset="-122"/>
              </a:rPr>
              <a:t>，展示给用户的界面；业务逻辑层，</a:t>
            </a:r>
            <a:r>
              <a:rPr lang="en-US" altLang="zh-CN" sz="1400">
                <a:latin typeface="宋体" panose="02010600030101010101" pitchFamily="2" charset="-122"/>
                <a:ea typeface="宋体" panose="02010600030101010101" pitchFamily="2" charset="-122"/>
              </a:rPr>
              <a:t>BLL</a:t>
            </a:r>
            <a:r>
              <a:rPr lang="zh-CN" altLang="en-US" sz="1400">
                <a:latin typeface="宋体" panose="02010600030101010101" pitchFamily="2" charset="-122"/>
                <a:ea typeface="宋体" panose="02010600030101010101" pitchFamily="2" charset="-122"/>
              </a:rPr>
              <a:t>，针对具体问题的操作，对数据的逻辑处理；数据访问层，</a:t>
            </a:r>
            <a:r>
              <a:rPr lang="en-US" altLang="zh-CN" sz="1400">
                <a:latin typeface="宋体" panose="02010600030101010101" pitchFamily="2" charset="-122"/>
                <a:ea typeface="宋体" panose="02010600030101010101" pitchFamily="2" charset="-122"/>
              </a:rPr>
              <a:t>DAL</a:t>
            </a:r>
            <a:r>
              <a:rPr lang="zh-CN" altLang="en-US" sz="1400">
                <a:latin typeface="宋体" panose="02010600030101010101" pitchFamily="2" charset="-122"/>
                <a:ea typeface="宋体" panose="02010600030101010101" pitchFamily="2" charset="-122"/>
              </a:rPr>
              <a:t>，直接操作数据库，针对数据的增删查改；其与</a:t>
            </a:r>
            <a:r>
              <a:rPr lang="en-US" altLang="zh-CN" sz="1400">
                <a:latin typeface="宋体" panose="02010600030101010101" pitchFamily="2" charset="-122"/>
                <a:ea typeface="宋体" panose="02010600030101010101" pitchFamily="2" charset="-122"/>
              </a:rPr>
              <a:t>MVC</a:t>
            </a:r>
            <a:r>
              <a:rPr lang="zh-CN" altLang="en-US" sz="1400">
                <a:latin typeface="宋体" panose="02010600030101010101" pitchFamily="2" charset="-122"/>
                <a:ea typeface="宋体" panose="02010600030101010101" pitchFamily="2" charset="-122"/>
              </a:rPr>
              <a:t>是不同的架构模式，三层架构中，各层是典型的上下关系，但在</a:t>
            </a:r>
            <a:r>
              <a:rPr lang="en-US" altLang="zh-CN" sz="1400">
                <a:latin typeface="宋体" panose="02010600030101010101" pitchFamily="2" charset="-122"/>
                <a:ea typeface="宋体" panose="02010600030101010101" pitchFamily="2" charset="-122"/>
              </a:rPr>
              <a:t>MVC</a:t>
            </a:r>
            <a:r>
              <a:rPr lang="zh-CN" altLang="en-US" sz="1400">
                <a:latin typeface="宋体" panose="02010600030101010101" pitchFamily="2" charset="-122"/>
                <a:ea typeface="宋体" panose="02010600030101010101" pitchFamily="2" charset="-122"/>
              </a:rPr>
              <a:t>中是协作关系，其设计思想都是分工解耦，两者并不冲突，一般设计时会同时运用两者的思想；相当于</a:t>
            </a:r>
            <a:r>
              <a:rPr lang="en-US" altLang="zh-CN" sz="1400">
                <a:latin typeface="宋体" panose="02010600030101010101" pitchFamily="2" charset="-122"/>
                <a:ea typeface="宋体" panose="02010600030101010101" pitchFamily="2" charset="-122"/>
              </a:rPr>
              <a:t>V,C,</a:t>
            </a:r>
            <a:r>
              <a:rPr lang="zh-CN" altLang="en-US" sz="1400">
                <a:latin typeface="宋体" panose="02010600030101010101" pitchFamily="2" charset="-122"/>
                <a:ea typeface="宋体" panose="02010600030101010101" pitchFamily="2" charset="-122"/>
              </a:rPr>
              <a:t>一部分</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共同构成</a:t>
            </a:r>
            <a:r>
              <a:rPr lang="en-US" altLang="zh-CN" sz="1400">
                <a:latin typeface="宋体" panose="02010600030101010101" pitchFamily="2" charset="-122"/>
                <a:ea typeface="宋体" panose="02010600030101010101" pitchFamily="2" charset="-122"/>
              </a:rPr>
              <a:t>UI</a:t>
            </a:r>
            <a:r>
              <a:rPr lang="zh-CN" altLang="en-US" sz="1400">
                <a:latin typeface="宋体" panose="02010600030101010101" pitchFamily="2" charset="-122"/>
                <a:ea typeface="宋体" panose="02010600030101010101" pitchFamily="2" charset="-122"/>
              </a:rPr>
              <a:t>层，剩下的</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为</a:t>
            </a:r>
            <a:r>
              <a:rPr lang="en-US" altLang="zh-CN" sz="1400">
                <a:latin typeface="宋体" panose="02010600030101010101" pitchFamily="2" charset="-122"/>
                <a:ea typeface="宋体" panose="02010600030101010101" pitchFamily="2" charset="-122"/>
              </a:rPr>
              <a:t>BLL</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DAL</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MVT</a:t>
            </a:r>
            <a:r>
              <a:rPr lang="zh-CN" altLang="en-US" sz="1400" b="1">
                <a:latin typeface="宋体" panose="02010600030101010101" pitchFamily="2" charset="-122"/>
                <a:ea typeface="宋体" panose="02010600030101010101" pitchFamily="2" charset="-122"/>
              </a:rPr>
              <a:t>框架</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web MVC</a:t>
            </a:r>
            <a:r>
              <a:rPr lang="zh-CN" altLang="en-US" sz="1400">
                <a:latin typeface="宋体" panose="02010600030101010101" pitchFamily="2" charset="-122"/>
                <a:ea typeface="宋体" panose="02010600030101010101" pitchFamily="2" charset="-122"/>
              </a:rPr>
              <a:t>类似，其将</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改为</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，将</a:t>
            </a:r>
            <a:r>
              <a:rPr lang="en-US" altLang="zh-CN" sz="1400">
                <a:latin typeface="宋体" panose="02010600030101010101" pitchFamily="2" charset="-122"/>
                <a:ea typeface="宋体" panose="02010600030101010101" pitchFamily="2" charset="-122"/>
              </a:rPr>
              <a:t>V</a:t>
            </a:r>
            <a:r>
              <a:rPr lang="zh-CN" altLang="en-US" sz="1400">
                <a:latin typeface="宋体" panose="02010600030101010101" pitchFamily="2" charset="-122"/>
                <a:ea typeface="宋体" panose="02010600030101010101" pitchFamily="2" charset="-122"/>
              </a:rPr>
              <a:t>改为</a:t>
            </a:r>
            <a:r>
              <a:rPr lang="en-US" altLang="zh-CN" sz="1400">
                <a:latin typeface="宋体" panose="02010600030101010101" pitchFamily="2" charset="-122"/>
                <a:ea typeface="宋体" panose="02010600030101010101" pitchFamily="2" charset="-122"/>
              </a:rPr>
              <a:t>T(template</a:t>
            </a:r>
            <a:r>
              <a:rPr lang="zh-CN" altLang="en-US" sz="1400">
                <a:latin typeface="宋体" panose="02010600030101010101" pitchFamily="2" charset="-122"/>
                <a:ea typeface="宋体" panose="02010600030101010101" pitchFamily="2" charset="-122"/>
              </a:rPr>
              <a:t>模板，封装返回</a:t>
            </a:r>
            <a:r>
              <a:rPr lang="en-US" altLang="zh-CN" sz="1400">
                <a:latin typeface="宋体" panose="02010600030101010101" pitchFamily="2" charset="-122"/>
                <a:ea typeface="宋体" panose="02010600030101010101" pitchFamily="2" charset="-122"/>
              </a:rPr>
              <a:t>HTML,CSS,JS</a:t>
            </a:r>
            <a:r>
              <a:rPr lang="zh-CN" altLang="en-US" sz="1400">
                <a:latin typeface="宋体" panose="02010600030101010101" pitchFamily="2" charset="-122"/>
                <a:ea typeface="宋体" panose="02010600030101010101" pitchFamily="2" charset="-122"/>
              </a:rPr>
              <a:t>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，其功能与交互方式都相同。</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：主要目的是简便、快速的开发数据库驱动的网站，强调代码复用，快速开发原则和</a:t>
            </a:r>
            <a:r>
              <a:rPr lang="en-US" altLang="zh-CN" sz="1400">
                <a:latin typeface="宋体" panose="02010600030101010101" pitchFamily="2" charset="-122"/>
                <a:ea typeface="宋体" panose="02010600030101010101" pitchFamily="2" charset="-122"/>
              </a:rPr>
              <a:t>DRY</a:t>
            </a:r>
            <a:r>
              <a:rPr lang="zh-CN" altLang="en-US" sz="1400">
                <a:latin typeface="宋体" panose="02010600030101010101" pitchFamily="2" charset="-122"/>
                <a:ea typeface="宋体" panose="02010600030101010101" pitchFamily="2" charset="-122"/>
              </a:rPr>
              <a:t>原则：</a:t>
            </a:r>
            <a:r>
              <a:rPr lang="en-US" altLang="zh-CN" sz="1400">
                <a:latin typeface="宋体" panose="02010600030101010101" pitchFamily="2" charset="-122"/>
                <a:ea typeface="宋体" panose="02010600030101010101" pitchFamily="2" charset="-122"/>
              </a:rPr>
              <a:t>donot repeat yourself</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虚拟环境</a:t>
            </a:r>
            <a:r>
              <a:rPr lang="zh-CN" altLang="en-US" sz="1400">
                <a:latin typeface="宋体" panose="02010600030101010101" pitchFamily="2" charset="-122"/>
                <a:ea typeface="宋体" panose="02010600030101010101" pitchFamily="2" charset="-122"/>
              </a:rPr>
              <a:t>：对真实环境的复制，为了解决不同的项目支持不同版本的软件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包等，因此对</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原始环境进行了复制，在虚拟环境中即副本中进行修改，不影响真实环境，虚拟环境可以</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同时有多个，</a:t>
            </a:r>
            <a:r>
              <a:rPr lang="en-US" altLang="zh-CN" sz="1400">
                <a:latin typeface="宋体" panose="02010600030101010101" pitchFamily="2" charset="-122"/>
                <a:ea typeface="宋体" panose="02010600030101010101" pitchFamily="2" charset="-122"/>
              </a:rPr>
              <a:t>source </a:t>
            </a:r>
            <a:r>
              <a:rPr lang="zh-CN" altLang="en-US" sz="1400">
                <a:latin typeface="宋体" panose="02010600030101010101" pitchFamily="2" charset="-122"/>
                <a:ea typeface="宋体" panose="02010600030101010101" pitchFamily="2" charset="-122"/>
              </a:rPr>
              <a:t>虚拟环境名</a:t>
            </a:r>
            <a:r>
              <a:rPr lang="en-US" altLang="zh-CN" sz="1400">
                <a:latin typeface="宋体" panose="02010600030101010101" pitchFamily="2" charset="-122"/>
                <a:ea typeface="宋体" panose="02010600030101010101" pitchFamily="2" charset="-122"/>
              </a:rPr>
              <a:t>/bin/activate</a:t>
            </a:r>
            <a:r>
              <a:rPr lang="zh-CN" altLang="en-US" sz="1400">
                <a:latin typeface="宋体" panose="02010600030101010101" pitchFamily="2" charset="-122"/>
                <a:ea typeface="宋体" panose="02010600030101010101" pitchFamily="2" charset="-122"/>
              </a:rPr>
              <a:t>激活，</a:t>
            </a:r>
            <a:r>
              <a:rPr lang="en-US" altLang="zh-CN" sz="1400">
                <a:latin typeface="宋体" panose="02010600030101010101" pitchFamily="2" charset="-122"/>
                <a:ea typeface="宋体" panose="02010600030101010101" pitchFamily="2" charset="-122"/>
              </a:rPr>
              <a:t>deactivate</a:t>
            </a:r>
            <a:r>
              <a:rPr lang="zh-CN" altLang="en-US" sz="1400">
                <a:latin typeface="宋体" panose="02010600030101010101" pitchFamily="2" charset="-122"/>
                <a:ea typeface="宋体" panose="02010600030101010101" pitchFamily="2" charset="-122"/>
              </a:rPr>
              <a:t>退出。</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创建</a:t>
            </a:r>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项目</a:t>
            </a:r>
            <a:r>
              <a:rPr lang="zh-CN" altLang="en-US" sz="1400">
                <a:latin typeface="宋体" panose="02010600030101010101" pitchFamily="2" charset="-122"/>
                <a:ea typeface="宋体" panose="02010600030101010101" pitchFamily="2" charset="-122"/>
              </a:rPr>
              <a:t>：</a:t>
            </a:r>
            <a:r>
              <a:rPr lang="en-US" altLang="zh-CN" sz="1400">
                <a:solidFill>
                  <a:schemeClr val="accent2">
                    <a:lumMod val="75000"/>
                  </a:schemeClr>
                </a:solidFill>
                <a:latin typeface="宋体" panose="02010600030101010101" pitchFamily="2" charset="-122"/>
                <a:ea typeface="宋体" panose="02010600030101010101" pitchFamily="2" charset="-122"/>
              </a:rPr>
              <a:t>django-admin startproject </a:t>
            </a:r>
            <a:r>
              <a:rPr lang="zh-CN" altLang="en-US" sz="1400">
                <a:solidFill>
                  <a:schemeClr val="accent2">
                    <a:lumMod val="75000"/>
                  </a:schemeClr>
                </a:solidFill>
                <a:latin typeface="宋体" panose="02010600030101010101" pitchFamily="2" charset="-122"/>
                <a:ea typeface="宋体" panose="02010600030101010101" pitchFamily="2" charset="-122"/>
              </a:rPr>
              <a:t>项目名</a:t>
            </a:r>
            <a:r>
              <a:rPr lang="zh-CN" altLang="en-US" sz="1400">
                <a:latin typeface="宋体" panose="02010600030101010101" pitchFamily="2" charset="-122"/>
                <a:ea typeface="宋体" panose="02010600030101010101" pitchFamily="2" charset="-122"/>
              </a:rPr>
              <a:t>，在虚拟环境</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中创建项目，如图，新创建的项目文件夹下默认文件，其中</a:t>
            </a:r>
            <a:r>
              <a:rPr lang="en-US" altLang="zh-CN" sz="1400">
                <a:latin typeface="宋体" panose="02010600030101010101" pitchFamily="2" charset="-122"/>
                <a:ea typeface="宋体" panose="02010600030101010101" pitchFamily="2" charset="-122"/>
              </a:rPr>
              <a:t>manage.py</a:t>
            </a:r>
          </a:p>
          <a:p>
            <a:r>
              <a:rPr lang="zh-CN" altLang="en-US" sz="1400">
                <a:latin typeface="宋体" panose="02010600030101010101" pitchFamily="2" charset="-122"/>
                <a:ea typeface="宋体" panose="02010600030101010101" pitchFamily="2" charset="-122"/>
              </a:rPr>
              <a:t>为可执行文件，</a:t>
            </a:r>
            <a:r>
              <a:rPr lang="en-US" altLang="zh-CN" sz="1400">
                <a:latin typeface="宋体" panose="02010600030101010101" pitchFamily="2" charset="-122"/>
                <a:ea typeface="宋体" panose="02010600030101010101" pitchFamily="2" charset="-122"/>
              </a:rPr>
              <a:t>test1(</a:t>
            </a:r>
            <a:r>
              <a:rPr lang="zh-CN" altLang="en-US" sz="1400">
                <a:latin typeface="宋体" panose="02010600030101010101" pitchFamily="2" charset="-122"/>
                <a:ea typeface="宋体" panose="02010600030101010101" pitchFamily="2" charset="-122"/>
              </a:rPr>
              <a:t>与项目名同名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是一个</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文件包，</a:t>
            </a:r>
            <a:r>
              <a:rPr lang="en-US" altLang="zh-CN" sz="1400">
                <a:latin typeface="宋体" panose="02010600030101010101" pitchFamily="2" charset="-122"/>
                <a:ea typeface="宋体" panose="02010600030101010101" pitchFamily="2" charset="-122"/>
              </a:rPr>
              <a:t>setting.py</a:t>
            </a:r>
          </a:p>
          <a:p>
            <a:r>
              <a:rPr lang="zh-CN" altLang="en-US" sz="1400">
                <a:latin typeface="宋体" panose="02010600030101010101" pitchFamily="2" charset="-122"/>
                <a:ea typeface="宋体" panose="02010600030101010101" pitchFamily="2" charset="-122"/>
              </a:rPr>
              <a:t>为该项目的配置文件，</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为</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路由配置，</a:t>
            </a:r>
            <a:r>
              <a:rPr lang="en-US" altLang="zh-CN" sz="1400">
                <a:latin typeface="宋体" panose="02010600030101010101" pitchFamily="2" charset="-122"/>
                <a:ea typeface="宋体" panose="02010600030101010101" pitchFamily="2" charset="-122"/>
              </a:rPr>
              <a:t>wsgi.py</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服务器与</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框架交互的接口。</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创建</a:t>
            </a:r>
            <a:r>
              <a:rPr lang="en-US" altLang="zh-CN" sz="1400" b="1">
                <a:latin typeface="宋体" panose="02010600030101010101" pitchFamily="2" charset="-122"/>
                <a:ea typeface="宋体" panose="02010600030101010101" pitchFamily="2" charset="-122"/>
              </a:rPr>
              <a:t>app</a:t>
            </a:r>
            <a:r>
              <a:rPr lang="zh-CN" altLang="en-US" sz="1400" b="1">
                <a:latin typeface="宋体" panose="02010600030101010101" pitchFamily="2" charset="-122"/>
                <a:ea typeface="宋体" panose="02010600030101010101" pitchFamily="2" charset="-122"/>
              </a:rPr>
              <a:t>应用</a:t>
            </a:r>
            <a:r>
              <a:rPr lang="zh-CN" altLang="en-US" sz="1400">
                <a:latin typeface="宋体" panose="02010600030101010101" pitchFamily="2" charset="-122"/>
                <a:ea typeface="宋体" panose="02010600030101010101" pitchFamily="2" charset="-122"/>
              </a:rPr>
              <a:t>：</a:t>
            </a:r>
            <a:r>
              <a:rPr lang="en-US" altLang="zh-CN" sz="1400">
                <a:solidFill>
                  <a:schemeClr val="accent2">
                    <a:lumMod val="75000"/>
                  </a:schemeClr>
                </a:solidFill>
                <a:latin typeface="宋体" panose="02010600030101010101" pitchFamily="2" charset="-122"/>
                <a:ea typeface="宋体" panose="02010600030101010101" pitchFamily="2" charset="-122"/>
              </a:rPr>
              <a:t>python manage.py startapp </a:t>
            </a:r>
            <a:r>
              <a:rPr lang="zh-CN" altLang="en-US" sz="1400">
                <a:solidFill>
                  <a:schemeClr val="accent2">
                    <a:lumMod val="75000"/>
                  </a:schemeClr>
                </a:solidFill>
                <a:latin typeface="宋体" panose="02010600030101010101" pitchFamily="2" charset="-122"/>
                <a:ea typeface="宋体" panose="02010600030101010101" pitchFamily="2" charset="-122"/>
              </a:rPr>
              <a:t>应用名</a:t>
            </a:r>
            <a:r>
              <a:rPr lang="zh-CN" altLang="en-US" sz="1400">
                <a:latin typeface="宋体" panose="02010600030101010101" pitchFamily="2" charset="-122"/>
                <a:ea typeface="宋体" panose="02010600030101010101" pitchFamily="2" charset="-122"/>
              </a:rPr>
              <a:t>，同样的创建一个</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目录，如图，其中</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用于网站后台管理，</a:t>
            </a:r>
            <a:r>
              <a:rPr lang="en-US" altLang="zh-CN" sz="1400">
                <a:latin typeface="宋体" panose="02010600030101010101" pitchFamily="2" charset="-122"/>
                <a:ea typeface="宋体" panose="02010600030101010101" pitchFamily="2" charset="-122"/>
              </a:rPr>
              <a:t>tests.py</a:t>
            </a:r>
            <a:r>
              <a:rPr lang="zh-CN" altLang="en-US" sz="1400">
                <a:latin typeface="宋体" panose="02010600030101010101" pitchFamily="2" charset="-122"/>
                <a:ea typeface="宋体" panose="02010600030101010101" pitchFamily="2" charset="-122"/>
              </a:rPr>
              <a:t>用于测试，</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models.py</a:t>
            </a:r>
            <a:r>
              <a:rPr lang="zh-CN" altLang="en-US" sz="1400">
                <a:latin typeface="宋体" panose="02010600030101010101" pitchFamily="2" charset="-122"/>
                <a:ea typeface="宋体" panose="02010600030101010101" pitchFamily="2" charset="-122"/>
              </a:rPr>
              <a:t>即模型，负责与数据库交互，</a:t>
            </a:r>
            <a:r>
              <a:rPr lang="en-US" altLang="zh-CN" sz="1400">
                <a:latin typeface="宋体" panose="02010600030101010101" pitchFamily="2" charset="-122"/>
                <a:ea typeface="宋体" panose="02010600030101010101" pitchFamily="2" charset="-122"/>
              </a:rPr>
              <a:t>views.py</a:t>
            </a:r>
            <a:r>
              <a:rPr lang="zh-CN" altLang="en-US" sz="1400">
                <a:latin typeface="宋体" panose="02010600030101010101" pitchFamily="2" charset="-122"/>
                <a:ea typeface="宋体" panose="02010600030101010101" pitchFamily="2" charset="-122"/>
              </a:rPr>
              <a:t>负责接收请求，与</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和</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T</a:t>
            </a:r>
            <a:r>
              <a:rPr lang="zh-CN" altLang="en-US" sz="1400">
                <a:latin typeface="宋体" panose="02010600030101010101" pitchFamily="2" charset="-122"/>
                <a:ea typeface="宋体" panose="02010600030101010101" pitchFamily="2" charset="-122"/>
              </a:rPr>
              <a:t>交互，返回应答，要建立应用于项目之间的联系，需要在</a:t>
            </a:r>
            <a:r>
              <a:rPr lang="en-US" altLang="zh-CN" sz="1400">
                <a:latin typeface="宋体" panose="02010600030101010101" pitchFamily="2" charset="-122"/>
                <a:ea typeface="宋体" panose="02010600030101010101" pitchFamily="2" charset="-122"/>
              </a:rPr>
              <a:t>settings.py</a:t>
            </a:r>
          </a:p>
          <a:p>
            <a:r>
              <a:rPr lang="zh-CN" altLang="en-US" sz="1400">
                <a:latin typeface="宋体" panose="02010600030101010101" pitchFamily="2" charset="-122"/>
                <a:ea typeface="宋体" panose="02010600030101010101" pitchFamily="2" charset="-122"/>
              </a:rPr>
              <a:t>中对应用进行注册，修改</a:t>
            </a:r>
            <a:r>
              <a:rPr lang="en-US" altLang="zh-CN" sz="1400">
                <a:latin typeface="宋体" panose="02010600030101010101" pitchFamily="2" charset="-122"/>
                <a:ea typeface="宋体" panose="02010600030101010101" pitchFamily="2" charset="-122"/>
              </a:rPr>
              <a:t>INSTALLED_APPS</a:t>
            </a:r>
            <a:r>
              <a:rPr lang="zh-CN" altLang="en-US" sz="1400">
                <a:latin typeface="宋体" panose="02010600030101010101" pitchFamily="2" charset="-122"/>
                <a:ea typeface="宋体" panose="02010600030101010101" pitchFamily="2" charset="-122"/>
              </a:rPr>
              <a:t>元组，将新建立的应用名添加，</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migrations</a:t>
            </a:r>
            <a:r>
              <a:rPr lang="zh-CN" altLang="en-US" sz="1400">
                <a:latin typeface="宋体" panose="02010600030101010101" pitchFamily="2" charset="-122"/>
                <a:ea typeface="宋体" panose="02010600030101010101" pitchFamily="2" charset="-122"/>
              </a:rPr>
              <a:t>用于存放迁移文件，迁移文件用于生成表。</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运行服务器</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python manage.py runserver</a:t>
            </a:r>
            <a:r>
              <a:rPr lang="zh-CN" altLang="en-US" sz="1400">
                <a:latin typeface="宋体" panose="02010600030101010101" pitchFamily="2" charset="-122"/>
                <a:ea typeface="宋体" panose="02010600030101010101" pitchFamily="2" charset="-122"/>
              </a:rPr>
              <a:t>，默认</a:t>
            </a:r>
            <a:r>
              <a:rPr lang="en-US" altLang="zh-CN" sz="1400">
                <a:latin typeface="宋体" panose="02010600030101010101" pitchFamily="2" charset="-122"/>
                <a:ea typeface="宋体" panose="02010600030101010101" pitchFamily="2" charset="-122"/>
              </a:rPr>
              <a:t>debug=True</a:t>
            </a:r>
          </a:p>
          <a:p>
            <a:r>
              <a:rPr lang="en-US" altLang="zh-CN" sz="1400" b="1">
                <a:latin typeface="宋体" panose="02010600030101010101" pitchFamily="2" charset="-122"/>
                <a:ea typeface="宋体" panose="02010600030101010101" pitchFamily="2" charset="-122"/>
              </a:rPr>
              <a:t>ORM</a:t>
            </a:r>
            <a:r>
              <a:rPr lang="zh-CN" altLang="en-US" sz="1400">
                <a:latin typeface="宋体" panose="02010600030101010101" pitchFamily="2" charset="-122"/>
                <a:ea typeface="宋体" panose="02010600030101010101" pitchFamily="2" charset="-122"/>
              </a:rPr>
              <a:t>：以元类的方式对</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语句进行封装，将表与类对应起来，以实例作为</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表的一行，大大节约了用户创建表和操作表的时间，</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本身内置了</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ORM</a:t>
            </a:r>
            <a:r>
              <a:rPr lang="zh-CN" altLang="en-US" sz="1400">
                <a:latin typeface="宋体" panose="02010600030101010101" pitchFamily="2" charset="-122"/>
                <a:ea typeface="宋体" panose="02010600030101010101" pitchFamily="2" charset="-122"/>
              </a:rPr>
              <a:t>框架，在</a:t>
            </a:r>
            <a:r>
              <a:rPr lang="en-US" altLang="zh-CN" sz="1400">
                <a:latin typeface="宋体" panose="02010600030101010101" pitchFamily="2" charset="-122"/>
                <a:ea typeface="宋体" panose="02010600030101010101" pitchFamily="2" charset="-122"/>
              </a:rPr>
              <a:t>mdels.py</a:t>
            </a:r>
            <a:r>
              <a:rPr lang="zh-CN" altLang="en-US" sz="1400">
                <a:latin typeface="宋体" panose="02010600030101010101" pitchFamily="2" charset="-122"/>
                <a:ea typeface="宋体" panose="02010600030101010101" pitchFamily="2" charset="-122"/>
              </a:rPr>
              <a:t>文件中设计模型类</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即设计表，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会自动创建</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2580580-39FE-4CC3-91D9-7EAF02CE7731}"/>
              </a:ext>
            </a:extLst>
          </p:cNvPr>
          <p:cNvPicPr/>
          <p:nvPr/>
        </p:nvPicPr>
        <p:blipFill>
          <a:blip r:embed="rId2"/>
          <a:stretch>
            <a:fillRect/>
          </a:stretch>
        </p:blipFill>
        <p:spPr>
          <a:xfrm>
            <a:off x="7049192" y="3318570"/>
            <a:ext cx="5142807" cy="3539430"/>
          </a:xfrm>
          <a:prstGeom prst="rect">
            <a:avLst/>
          </a:prstGeom>
        </p:spPr>
      </p:pic>
      <p:pic>
        <p:nvPicPr>
          <p:cNvPr id="2" name="图片 1">
            <a:extLst>
              <a:ext uri="{FF2B5EF4-FFF2-40B4-BE49-F238E27FC236}">
                <a16:creationId xmlns:a16="http://schemas.microsoft.com/office/drawing/2014/main" id="{9DA9342E-5B19-4285-A5DE-498639E63FFA}"/>
              </a:ext>
            </a:extLst>
          </p:cNvPr>
          <p:cNvPicPr>
            <a:picLocks noChangeAspect="1"/>
          </p:cNvPicPr>
          <p:nvPr/>
        </p:nvPicPr>
        <p:blipFill rotWithShape="1">
          <a:blip r:embed="rId3"/>
          <a:srcRect r="60239"/>
          <a:stretch/>
        </p:blipFill>
        <p:spPr>
          <a:xfrm>
            <a:off x="5711509" y="3754874"/>
            <a:ext cx="1612003" cy="1767993"/>
          </a:xfrm>
          <a:prstGeom prst="rect">
            <a:avLst/>
          </a:prstGeom>
        </p:spPr>
      </p:pic>
      <p:pic>
        <p:nvPicPr>
          <p:cNvPr id="3" name="图片 2">
            <a:extLst>
              <a:ext uri="{FF2B5EF4-FFF2-40B4-BE49-F238E27FC236}">
                <a16:creationId xmlns:a16="http://schemas.microsoft.com/office/drawing/2014/main" id="{926EF651-6138-4D70-A5CF-597D2957EBA9}"/>
              </a:ext>
            </a:extLst>
          </p:cNvPr>
          <p:cNvPicPr>
            <a:picLocks noChangeAspect="1"/>
          </p:cNvPicPr>
          <p:nvPr/>
        </p:nvPicPr>
        <p:blipFill rotWithShape="1">
          <a:blip r:embed="rId4"/>
          <a:srcRect t="15211" r="63065"/>
          <a:stretch/>
        </p:blipFill>
        <p:spPr>
          <a:xfrm>
            <a:off x="5811594" y="5522867"/>
            <a:ext cx="1411832" cy="1214760"/>
          </a:xfrm>
          <a:prstGeom prst="rect">
            <a:avLst/>
          </a:prstGeom>
        </p:spPr>
      </p:pic>
    </p:spTree>
    <p:extLst>
      <p:ext uri="{BB962C8B-B14F-4D97-AF65-F5344CB8AC3E}">
        <p14:creationId xmlns:p14="http://schemas.microsoft.com/office/powerpoint/2010/main" val="382929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4583DA-2B83-49C9-9FBF-8A91B35F11DA}"/>
              </a:ext>
            </a:extLst>
          </p:cNvPr>
          <p:cNvSpPr txBox="1"/>
          <p:nvPr/>
        </p:nvSpPr>
        <p:spPr>
          <a:xfrm>
            <a:off x="0" y="0"/>
            <a:ext cx="12192000" cy="6986528"/>
          </a:xfrm>
          <a:prstGeom prst="rect">
            <a:avLst/>
          </a:prstGeom>
          <a:noFill/>
        </p:spPr>
        <p:txBody>
          <a:bodyPr wrap="square" rtlCol="0">
            <a:spAutoFit/>
          </a:bodyPr>
          <a:lstStyle/>
          <a:p>
            <a:r>
              <a:rPr lang="en-US" altLang="zh-CN" sz="1400" b="1">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：指服务器为每个浏览器保存数据的机制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一般用于保存比较重要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敏感的信息</a:t>
            </a:r>
            <a:r>
              <a:rPr lang="en-US" altLang="zh-CN" sz="1400">
                <a:latin typeface="宋体" panose="02010600030101010101" pitchFamily="2" charset="-122"/>
                <a:ea typeface="宋体" panose="02010600030101010101" pitchFamily="2" charset="-122"/>
              </a:rPr>
              <a:t>)</a:t>
            </a:r>
            <a:r>
              <a:rPr lang="en-US" altLang="zh-CN" sz="1400" b="1">
                <a:solidFill>
                  <a:schemeClr val="accent1">
                    <a:lumMod val="75000"/>
                  </a:schemeClr>
                </a:solidFill>
                <a:latin typeface="宋体" panose="02010600030101010101" pitchFamily="2" charset="-122"/>
                <a:ea typeface="宋体" panose="02010600030101010101" pitchFamily="2" charset="-122"/>
              </a:rPr>
              <a:t>session</a:t>
            </a:r>
            <a:r>
              <a:rPr lang="zh-CN" altLang="en-US" sz="1400" b="1">
                <a:solidFill>
                  <a:schemeClr val="accent1">
                    <a:lumMod val="75000"/>
                  </a:schemeClr>
                </a:solidFill>
                <a:latin typeface="宋体" panose="02010600030101010101" pitchFamily="2" charset="-122"/>
                <a:ea typeface="宋体" panose="02010600030101010101" pitchFamily="2" charset="-122"/>
              </a:rPr>
              <a:t>的特点</a:t>
            </a:r>
            <a:r>
              <a:rPr lang="zh-CN" altLang="en-US" sz="1400">
                <a:latin typeface="宋体" panose="02010600030101010101" pitchFamily="2" charset="-122"/>
                <a:ea typeface="宋体" panose="02010600030101010101" pitchFamily="2" charset="-122"/>
              </a:rPr>
              <a:t>①由服务器生成，以键值对的方式保存在服务器中</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依赖于</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其唯一标识的</a:t>
            </a:r>
            <a:r>
              <a:rPr lang="en-US" altLang="zh-CN" sz="1400">
                <a:latin typeface="宋体" panose="02010600030101010101" pitchFamily="2" charset="-122"/>
                <a:ea typeface="宋体" panose="02010600030101010101" pitchFamily="2" charset="-122"/>
              </a:rPr>
              <a:t>session_key</a:t>
            </a:r>
            <a:r>
              <a:rPr lang="zh-CN" altLang="en-US" sz="1400">
                <a:latin typeface="宋体" panose="02010600030101010101" pitchFamily="2" charset="-122"/>
                <a:ea typeface="宋体" panose="02010600030101010101" pitchFamily="2" charset="-122"/>
              </a:rPr>
              <a:t>是使用</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来保存的，称为</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③</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指定的过期时间是</a:t>
            </a:r>
            <a:r>
              <a:rPr lang="en-US" altLang="zh-CN" sz="1400">
                <a:latin typeface="宋体" panose="02010600030101010101" pitchFamily="2" charset="-122"/>
                <a:ea typeface="宋体" panose="02010600030101010101" pitchFamily="2" charset="-122"/>
              </a:rPr>
              <a:t>cookie sessionID</a:t>
            </a:r>
            <a:r>
              <a:rPr lang="zh-CN" altLang="en-US" sz="1400">
                <a:latin typeface="宋体" panose="02010600030101010101" pitchFamily="2" charset="-122"/>
                <a:ea typeface="宋体" panose="02010600030101010101" pitchFamily="2" charset="-122"/>
              </a:rPr>
              <a:t>的过期时间。</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a:t>
            </a:r>
            <a:r>
              <a:rPr lang="en-US" altLang="zh-CN" sz="1400" b="1">
                <a:latin typeface="宋体" panose="02010600030101010101" pitchFamily="2" charset="-122"/>
                <a:ea typeface="宋体" panose="02010600030101010101" pitchFamily="2" charset="-122"/>
              </a:rPr>
              <a:t>session</a:t>
            </a:r>
            <a:r>
              <a:rPr lang="zh-CN" altLang="en-US" sz="1400" b="1">
                <a:latin typeface="宋体" panose="02010600030101010101" pitchFamily="2" charset="-122"/>
                <a:ea typeface="宋体" panose="02010600030101010101" pitchFamily="2" charset="-122"/>
              </a:rPr>
              <a:t>的应用</a:t>
            </a:r>
            <a:r>
              <a:rPr lang="zh-CN" altLang="en-US" sz="1400">
                <a:latin typeface="宋体" panose="02010600030101010101" pitchFamily="2" charset="-122"/>
                <a:ea typeface="宋体" panose="02010600030101010101" pitchFamily="2" charset="-122"/>
              </a:rPr>
              <a:t>：①浏览器访问服务器，服务器处理信息并生成</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保存在数据库中，表格三个字段</a:t>
            </a:r>
            <a:r>
              <a:rPr lang="en-US" altLang="zh-CN" sz="1400">
                <a:latin typeface="宋体" panose="02010600030101010101" pitchFamily="2" charset="-122"/>
                <a:ea typeface="宋体" panose="02010600030101010101" pitchFamily="2" charset="-122"/>
              </a:rPr>
              <a:t>session_key/session_data/expire_date</a:t>
            </a:r>
            <a:r>
              <a:rPr lang="zh-CN" altLang="en-US" sz="1400">
                <a:latin typeface="宋体" panose="02010600030101010101" pitchFamily="2" charset="-122"/>
                <a:ea typeface="宋体" panose="02010600030101010101" pitchFamily="2" charset="-122"/>
              </a:rPr>
              <a:t>，将</a:t>
            </a:r>
            <a:r>
              <a:rPr lang="en-US" altLang="zh-CN" sz="1400">
                <a:latin typeface="宋体" panose="02010600030101010101" pitchFamily="2" charset="-122"/>
                <a:ea typeface="宋体" panose="02010600030101010101" pitchFamily="2" charset="-122"/>
              </a:rPr>
              <a:t>session_key</a:t>
            </a:r>
            <a:r>
              <a:rPr lang="zh-CN" altLang="en-US" sz="1400">
                <a:latin typeface="宋体" panose="02010600030101010101" pitchFamily="2" charset="-122"/>
                <a:ea typeface="宋体" panose="02010600030101010101" pitchFamily="2" charset="-122"/>
              </a:rPr>
              <a:t>作为唯一标识该</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的对象发送给浏览器，名为</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，此为</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生成</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request.session['name']='tom'</a:t>
            </a:r>
            <a:r>
              <a:rPr lang="zh-CN" altLang="en-US" sz="1400">
                <a:latin typeface="宋体" panose="02010600030101010101" pitchFamily="2" charset="-122"/>
                <a:ea typeface="宋体" panose="02010600030101010101" pitchFamily="2" charset="-122"/>
              </a:rPr>
              <a:t>；②浏览器再访问时直接根据</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取出对应的</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信息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取出的具体过程被</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封装</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request.session['name']</a:t>
            </a:r>
            <a:r>
              <a:rPr lang="zh-CN" altLang="en-US" sz="1400">
                <a:latin typeface="宋体" panose="02010600030101010101" pitchFamily="2" charset="-122"/>
                <a:ea typeface="宋体" panose="02010600030101010101" pitchFamily="2" charset="-122"/>
              </a:rPr>
              <a:t>；③删除</a:t>
            </a:r>
            <a:r>
              <a:rPr lang="en-US" altLang="zh-CN" sz="1400">
                <a:latin typeface="宋体" panose="02010600030101010101" pitchFamily="2" charset="-122"/>
                <a:ea typeface="宋体" panose="02010600030101010101" pitchFamily="2" charset="-122"/>
              </a:rPr>
              <a:t>del request.session['x']</a:t>
            </a:r>
            <a:r>
              <a:rPr lang="zh-CN" altLang="en-US" sz="1400">
                <a:latin typeface="宋体" panose="02010600030101010101" pitchFamily="2" charset="-122"/>
                <a:ea typeface="宋体" panose="02010600030101010101" pitchFamily="2" charset="-122"/>
              </a:rPr>
              <a:t>删除单个键值对信息，获取</a:t>
            </a:r>
            <a:r>
              <a:rPr lang="en-US" altLang="zh-CN" sz="1400">
                <a:latin typeface="宋体" panose="02010600030101010101" pitchFamily="2" charset="-122"/>
                <a:ea typeface="宋体" panose="02010600030101010101" pitchFamily="2" charset="-122"/>
              </a:rPr>
              <a:t>request.session['x']/request.session.get('x', default)</a:t>
            </a:r>
            <a:r>
              <a:rPr lang="zh-CN" altLang="en-US" sz="1400">
                <a:latin typeface="宋体" panose="02010600030101010101" pitchFamily="2" charset="-122"/>
                <a:ea typeface="宋体" panose="02010600030101010101" pitchFamily="2" charset="-122"/>
              </a:rPr>
              <a:t>，清空</a:t>
            </a:r>
            <a:r>
              <a:rPr lang="en-US" altLang="zh-CN" sz="1400">
                <a:latin typeface="宋体" panose="02010600030101010101" pitchFamily="2" charset="-122"/>
                <a:ea typeface="宋体" panose="02010600030101010101" pitchFamily="2" charset="-122"/>
              </a:rPr>
              <a:t>request.session.clear()</a:t>
            </a:r>
            <a:r>
              <a:rPr lang="zh-CN" altLang="en-US" sz="1400">
                <a:latin typeface="宋体" panose="02010600030101010101" pitchFamily="2" charset="-122"/>
                <a:ea typeface="宋体" panose="02010600030101010101" pitchFamily="2" charset="-122"/>
              </a:rPr>
              <a:t>，清除该</a:t>
            </a:r>
            <a:r>
              <a:rPr lang="en-US" altLang="zh-CN" sz="1400">
                <a:latin typeface="宋体" panose="02010600030101010101" pitchFamily="2" charset="-122"/>
                <a:ea typeface="宋体" panose="02010600030101010101" pitchFamily="2" charset="-122"/>
              </a:rPr>
              <a:t>session request.session.flush()</a:t>
            </a:r>
            <a:r>
              <a:rPr lang="zh-CN" altLang="en-US" sz="1400">
                <a:latin typeface="宋体" panose="02010600030101010101" pitchFamily="2" charset="-122"/>
                <a:ea typeface="宋体" panose="02010600030101010101" pitchFamily="2" charset="-122"/>
              </a:rPr>
              <a:t>，设置超时时间</a:t>
            </a:r>
            <a:r>
              <a:rPr lang="en-US" altLang="zh-CN" sz="1400">
                <a:latin typeface="宋体" panose="02010600030101010101" pitchFamily="2" charset="-122"/>
                <a:ea typeface="宋体" panose="02010600030101010101" pitchFamily="2" charset="-122"/>
              </a:rPr>
              <a:t>request.session.set_expiry(value)</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为整数时代表秒数，为</a:t>
            </a:r>
            <a:r>
              <a:rPr lang="en-US" altLang="zh-CN" sz="1400">
                <a:latin typeface="宋体" panose="02010600030101010101" pitchFamily="2" charset="-122"/>
                <a:ea typeface="宋体" panose="02010600030101010101" pitchFamily="2" charset="-122"/>
              </a:rPr>
              <a:t>0</a:t>
            </a:r>
            <a:r>
              <a:rPr lang="zh-CN" altLang="en-US" sz="1400">
                <a:latin typeface="宋体" panose="02010600030101010101" pitchFamily="2" charset="-122"/>
                <a:ea typeface="宋体" panose="02010600030101010101" pitchFamily="2" charset="-122"/>
              </a:rPr>
              <a:t>时表示浏览器关闭时过期，为</a:t>
            </a:r>
            <a:r>
              <a:rPr lang="en-US" altLang="zh-CN" sz="1400">
                <a:latin typeface="宋体" panose="02010600030101010101" pitchFamily="2" charset="-122"/>
                <a:ea typeface="宋体" panose="02010600030101010101" pitchFamily="2" charset="-122"/>
              </a:rPr>
              <a:t>None</a:t>
            </a:r>
            <a:r>
              <a:rPr lang="zh-CN" altLang="en-US" sz="1400">
                <a:latin typeface="宋体" panose="02010600030101010101" pitchFamily="2" charset="-122"/>
                <a:ea typeface="宋体" panose="02010600030101010101" pitchFamily="2" charset="-122"/>
              </a:rPr>
              <a:t>时表示永不过期，默认</a:t>
            </a:r>
            <a:r>
              <a:rPr lang="en-US" altLang="zh-CN" sz="1400">
                <a:latin typeface="宋体" panose="02010600030101010101" pitchFamily="2" charset="-122"/>
                <a:ea typeface="宋体" panose="02010600030101010101" pitchFamily="2" charset="-122"/>
              </a:rPr>
              <a:t>14days</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solidFill>
                  <a:srgbClr val="FF0000"/>
                </a:solidFill>
                <a:latin typeface="宋体" panose="02010600030101010101" pitchFamily="2" charset="-122"/>
                <a:ea typeface="宋体" panose="02010600030101010101" pitchFamily="2" charset="-122"/>
              </a:rPr>
              <a:t>注意</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过期意为浏览器中的</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过期，服务器中的</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信息仍然保存在表中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设置的</a:t>
            </a:r>
            <a:r>
              <a:rPr lang="en-US" altLang="zh-CN" sz="1400">
                <a:latin typeface="宋体" panose="02010600030101010101" pitchFamily="2" charset="-122"/>
                <a:ea typeface="宋体" panose="02010600030101010101" pitchFamily="2" charset="-122"/>
              </a:rPr>
              <a:t>expire</a:t>
            </a:r>
            <a:r>
              <a:rPr lang="zh-CN" altLang="en-US" sz="1400">
                <a:latin typeface="宋体" panose="02010600030101010101" pitchFamily="2" charset="-122"/>
                <a:ea typeface="宋体" panose="02010600030101010101" pitchFamily="2" charset="-122"/>
              </a:rPr>
              <a:t>也作为一个键值对保存于</a:t>
            </a:r>
            <a:r>
              <a:rPr lang="en-US" altLang="zh-CN" sz="1400">
                <a:latin typeface="宋体" panose="02010600030101010101" pitchFamily="2" charset="-122"/>
                <a:ea typeface="宋体" panose="02010600030101010101" pitchFamily="2" charset="-122"/>
              </a:rPr>
              <a:t>session_data</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session_data</a:t>
            </a:r>
            <a:r>
              <a:rPr lang="zh-CN" altLang="en-US" sz="1400">
                <a:latin typeface="宋体" panose="02010600030101010101" pitchFamily="2" charset="-122"/>
                <a:ea typeface="宋体" panose="02010600030101010101" pitchFamily="2" charset="-122"/>
              </a:rPr>
              <a:t>以</a:t>
            </a:r>
            <a:r>
              <a:rPr lang="en-US" altLang="zh-CN" sz="1400">
                <a:latin typeface="宋体" panose="02010600030101010101" pitchFamily="2" charset="-122"/>
                <a:ea typeface="宋体" panose="02010600030101010101" pitchFamily="2" charset="-122"/>
              </a:rPr>
              <a:t>base64</a:t>
            </a:r>
            <a:r>
              <a:rPr lang="zh-CN" altLang="en-US" sz="1400">
                <a:latin typeface="宋体" panose="02010600030101010101" pitchFamily="2" charset="-122"/>
                <a:ea typeface="宋体" panose="02010600030101010101" pitchFamily="2" charset="-122"/>
              </a:rPr>
              <a:t>的编码方式保存于数据库中；③对一个浏览器可以重复设置多个</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，但浏览器对一个服务器只会保存最新的</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常用于保持登录状态，在登录成功时设置</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，在后续需要校检登录状态时设置</a:t>
            </a:r>
            <a:r>
              <a:rPr lang="en-US" altLang="zh-CN" sz="1400">
                <a:latin typeface="宋体" panose="02010600030101010101" pitchFamily="2" charset="-122"/>
                <a:ea typeface="宋体" panose="02010600030101010101" pitchFamily="2" charset="-122"/>
              </a:rPr>
              <a:t>request.session.haskey('islogin')</a:t>
            </a:r>
            <a:r>
              <a:rPr lang="zh-CN" altLang="en-US" sz="1400">
                <a:latin typeface="宋体" panose="02010600030101010101" pitchFamily="2" charset="-122"/>
                <a:ea typeface="宋体" panose="02010600030101010101" pitchFamily="2" charset="-122"/>
              </a:rPr>
              <a:t>若存在则跳过登录，一般将此功能封装为</a:t>
            </a:r>
            <a:r>
              <a:rPr lang="zh-CN" altLang="en-US" sz="1400">
                <a:solidFill>
                  <a:schemeClr val="accent1">
                    <a:lumMod val="75000"/>
                  </a:schemeClr>
                </a:solidFill>
                <a:latin typeface="宋体" panose="02010600030101010101" pitchFamily="2" charset="-122"/>
                <a:ea typeface="宋体" panose="02010600030101010101" pitchFamily="2" charset="-122"/>
              </a:rPr>
              <a:t>装饰器</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模板文件的加载顺序</a:t>
            </a:r>
            <a:r>
              <a:rPr lang="zh-CN" altLang="en-US" sz="1400">
                <a:latin typeface="宋体" panose="02010600030101010101" pitchFamily="2" charset="-122"/>
                <a:ea typeface="宋体" panose="02010600030101010101" pitchFamily="2" charset="-122"/>
              </a:rPr>
              <a:t>：①去配置的模板目录下寻找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settings.py</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，②去各个应用下的</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目录中寻找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无需配置，会自动查找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render</a:t>
            </a:r>
            <a:r>
              <a:rPr lang="zh-CN" altLang="en-US" sz="1400" b="1">
                <a:latin typeface="宋体" panose="02010600030101010101" pitchFamily="2" charset="-122"/>
                <a:ea typeface="宋体" panose="02010600030101010101" pitchFamily="2" charset="-122"/>
              </a:rPr>
              <a:t>函数的实现过程</a:t>
            </a:r>
            <a:r>
              <a:rPr lang="zh-CN" altLang="en-US" sz="1400">
                <a:latin typeface="宋体" panose="02010600030101010101" pitchFamily="2" charset="-122"/>
                <a:ea typeface="宋体" panose="02010600030101010101" pitchFamily="2" charset="-122"/>
              </a:rPr>
              <a:t>：①加载模板文件②定义模板上下文并给其传参③模板渲染产生标准的</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内容；封装为</a:t>
            </a:r>
            <a:r>
              <a:rPr lang="en-US" altLang="zh-CN" sz="1400" b="1">
                <a:solidFill>
                  <a:schemeClr val="accent1">
                    <a:lumMod val="75000"/>
                  </a:schemeClr>
                </a:solidFill>
                <a:latin typeface="宋体" panose="02010600030101010101" pitchFamily="2" charset="-122"/>
                <a:ea typeface="宋体" panose="02010600030101010101" pitchFamily="2" charset="-122"/>
              </a:rPr>
              <a:t>render(request, '</a:t>
            </a:r>
            <a:r>
              <a:rPr lang="zh-CN" altLang="en-US" sz="1400" b="1">
                <a:solidFill>
                  <a:schemeClr val="accent1">
                    <a:lumMod val="75000"/>
                  </a:schemeClr>
                </a:solidFill>
                <a:latin typeface="宋体" panose="02010600030101010101" pitchFamily="2" charset="-122"/>
                <a:ea typeface="宋体" panose="02010600030101010101" pitchFamily="2" charset="-122"/>
              </a:rPr>
              <a:t>模板路径</a:t>
            </a:r>
            <a:r>
              <a:rPr lang="en-US" altLang="zh-CN" sz="1400" b="1">
                <a:solidFill>
                  <a:schemeClr val="accent1">
                    <a:lumMod val="75000"/>
                  </a:schemeClr>
                </a:solidFill>
                <a:latin typeface="宋体" panose="02010600030101010101" pitchFamily="2" charset="-122"/>
                <a:ea typeface="宋体" panose="02010600030101010101" pitchFamily="2" charset="-122"/>
              </a:rPr>
              <a:t>', </a:t>
            </a:r>
            <a:r>
              <a:rPr lang="zh-CN" altLang="en-US" sz="1400" b="1">
                <a:solidFill>
                  <a:schemeClr val="accent1">
                    <a:lumMod val="75000"/>
                  </a:schemeClr>
                </a:solidFill>
                <a:latin typeface="宋体" panose="02010600030101010101" pitchFamily="2" charset="-122"/>
                <a:ea typeface="宋体" panose="02010600030101010101" pitchFamily="2" charset="-122"/>
              </a:rPr>
              <a:t>参数字典</a:t>
            </a:r>
            <a:r>
              <a:rPr lang="en-US" altLang="zh-CN" sz="1400" b="1">
                <a:solidFill>
                  <a:schemeClr val="accent1">
                    <a:lumMod val="75000"/>
                  </a:schemeClr>
                </a:solidFill>
                <a:latin typeface="宋体" panose="02010600030101010101" pitchFamily="2" charset="-122"/>
                <a:ea typeface="宋体" panose="02010600030101010101" pitchFamily="2" charset="-122"/>
              </a:rPr>
              <a:t>)</a:t>
            </a:r>
          </a:p>
          <a:p>
            <a:r>
              <a:rPr lang="zh-CN" altLang="en-US" sz="1400" b="1">
                <a:latin typeface="宋体" panose="02010600030101010101" pitchFamily="2" charset="-122"/>
                <a:ea typeface="宋体" panose="02010600030101010101" pitchFamily="2" charset="-122"/>
              </a:rPr>
              <a:t>模板语言</a:t>
            </a:r>
            <a:r>
              <a:rPr lang="en-US" altLang="zh-CN" sz="1400" b="1">
                <a:latin typeface="宋体" panose="02010600030101010101" pitchFamily="2" charset="-122"/>
                <a:ea typeface="宋体" panose="02010600030101010101" pitchFamily="2" charset="-122"/>
              </a:rPr>
              <a:t>(Django Template Language)</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中书写并生效，用于接收和使用传入的数据</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(1)</a:t>
            </a:r>
            <a:r>
              <a:rPr lang="zh-CN" altLang="en-US" sz="1400" b="1">
                <a:latin typeface="宋体" panose="02010600030101010101" pitchFamily="2" charset="-122"/>
                <a:ea typeface="宋体" panose="02010600030101010101" pitchFamily="2" charset="-122"/>
              </a:rPr>
              <a:t>模板变量：</a:t>
            </a:r>
            <a:r>
              <a:rPr lang="zh-CN" altLang="en-US" sz="1400">
                <a:latin typeface="宋体" panose="02010600030101010101" pitchFamily="2" charset="-122"/>
                <a:ea typeface="宋体" panose="02010600030101010101" pitchFamily="2" charset="-122"/>
              </a:rPr>
              <a:t>由数字、字母、下划线和点组成，但不能以下划线开头，其解析顺序为</a:t>
            </a:r>
            <a:r>
              <a:rPr lang="en-US" altLang="zh-CN" sz="1400">
                <a:latin typeface="宋体" panose="02010600030101010101" pitchFamily="2" charset="-122"/>
                <a:ea typeface="宋体" panose="02010600030101010101" pitchFamily="2" charset="-122"/>
              </a:rPr>
              <a:t>{{ book.title }}</a:t>
            </a:r>
            <a:r>
              <a:rPr lang="zh-CN" altLang="en-US" sz="1400">
                <a:latin typeface="宋体" panose="02010600030101010101" pitchFamily="2" charset="-122"/>
                <a:ea typeface="宋体" panose="02010600030101010101" pitchFamily="2" charset="-122"/>
              </a:rPr>
              <a:t>①把</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作为字典，取</a:t>
            </a:r>
            <a:r>
              <a:rPr lang="en-US" altLang="zh-CN" sz="1400">
                <a:latin typeface="宋体" panose="02010600030101010101" pitchFamily="2" charset="-122"/>
                <a:ea typeface="宋体" panose="02010600030101010101" pitchFamily="2" charset="-122"/>
              </a:rPr>
              <a:t>book['title']</a:t>
            </a:r>
            <a:r>
              <a:rPr lang="zh-CN" altLang="en-US" sz="1400">
                <a:latin typeface="宋体" panose="02010600030101010101" pitchFamily="2" charset="-122"/>
                <a:ea typeface="宋体" panose="02010600030101010101" pitchFamily="2" charset="-122"/>
              </a:rPr>
              <a:t>；②把</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作为一个对象，将</a:t>
            </a:r>
            <a:r>
              <a:rPr lang="en-US" altLang="zh-CN" sz="1400">
                <a:latin typeface="宋体" panose="02010600030101010101" pitchFamily="2" charset="-122"/>
                <a:ea typeface="宋体" panose="02010600030101010101" pitchFamily="2" charset="-122"/>
              </a:rPr>
              <a:t>title</a:t>
            </a:r>
            <a:r>
              <a:rPr lang="zh-CN" altLang="en-US" sz="1400">
                <a:latin typeface="宋体" panose="02010600030101010101" pitchFamily="2" charset="-122"/>
                <a:ea typeface="宋体" panose="02010600030101010101" pitchFamily="2" charset="-122"/>
              </a:rPr>
              <a:t>作为属性，</a:t>
            </a:r>
            <a:r>
              <a:rPr lang="en-US" altLang="zh-CN" sz="1400">
                <a:latin typeface="宋体" panose="02010600030101010101" pitchFamily="2" charset="-122"/>
                <a:ea typeface="宋体" panose="02010600030101010101" pitchFamily="2" charset="-122"/>
              </a:rPr>
              <a:t>book.title</a:t>
            </a:r>
            <a:r>
              <a:rPr lang="zh-CN" altLang="en-US" sz="1400">
                <a:latin typeface="宋体" panose="02010600030101010101" pitchFamily="2" charset="-122"/>
                <a:ea typeface="宋体" panose="02010600030101010101" pitchFamily="2" charset="-122"/>
              </a:rPr>
              <a:t>；③把</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作为一个对象，将</a:t>
            </a:r>
            <a:r>
              <a:rPr lang="en-US" altLang="zh-CN" sz="1400">
                <a:latin typeface="宋体" panose="02010600030101010101" pitchFamily="2" charset="-122"/>
                <a:ea typeface="宋体" panose="02010600030101010101" pitchFamily="2" charset="-122"/>
              </a:rPr>
              <a:t>title</a:t>
            </a:r>
            <a:r>
              <a:rPr lang="zh-CN" altLang="en-US" sz="1400">
                <a:latin typeface="宋体" panose="02010600030101010101" pitchFamily="2" charset="-122"/>
                <a:ea typeface="宋体" panose="02010600030101010101" pitchFamily="2" charset="-122"/>
              </a:rPr>
              <a:t>作为方法，取</a:t>
            </a:r>
            <a:r>
              <a:rPr lang="en-US" altLang="zh-CN" sz="1400">
                <a:latin typeface="宋体" panose="02010600030101010101" pitchFamily="2" charset="-122"/>
                <a:ea typeface="宋体" panose="02010600030101010101" pitchFamily="2" charset="-122"/>
              </a:rPr>
              <a:t>book.title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可以是字典</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列表等，如</a:t>
            </a:r>
            <a:r>
              <a:rPr lang="en-US" altLang="zh-CN" sz="1400">
                <a:latin typeface="宋体" panose="02010600030101010101" pitchFamily="2" charset="-122"/>
                <a:ea typeface="宋体" panose="02010600030101010101" pitchFamily="2" charset="-122"/>
              </a:rPr>
              <a:t>book.0</a:t>
            </a:r>
            <a:r>
              <a:rPr lang="zh-CN" altLang="en-US" sz="1400">
                <a:latin typeface="宋体" panose="02010600030101010101" pitchFamily="2" charset="-122"/>
                <a:ea typeface="宋体" panose="02010600030101010101" pitchFamily="2" charset="-122"/>
              </a:rPr>
              <a:t>则会先将</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作为字典取</a:t>
            </a:r>
            <a:r>
              <a:rPr lang="en-US" altLang="zh-CN" sz="1400">
                <a:latin typeface="宋体" panose="02010600030101010101" pitchFamily="2" charset="-122"/>
                <a:ea typeface="宋体" panose="02010600030101010101" pitchFamily="2" charset="-122"/>
              </a:rPr>
              <a:t>book['0']</a:t>
            </a:r>
            <a:r>
              <a:rPr lang="zh-CN" altLang="en-US" sz="1400">
                <a:latin typeface="宋体" panose="02010600030101010101" pitchFamily="2" charset="-122"/>
                <a:ea typeface="宋体" panose="02010600030101010101" pitchFamily="2" charset="-122"/>
              </a:rPr>
              <a:t>，再将</a:t>
            </a:r>
            <a:r>
              <a:rPr lang="en-US" altLang="zh-CN" sz="1400">
                <a:latin typeface="宋体" panose="02010600030101010101" pitchFamily="2" charset="-122"/>
                <a:ea typeface="宋体" panose="02010600030101010101" pitchFamily="2" charset="-122"/>
              </a:rPr>
              <a:t>book</a:t>
            </a:r>
            <a:r>
              <a:rPr lang="zh-CN" altLang="en-US" sz="1400">
                <a:latin typeface="宋体" panose="02010600030101010101" pitchFamily="2" charset="-122"/>
                <a:ea typeface="宋体" panose="02010600030101010101" pitchFamily="2" charset="-122"/>
              </a:rPr>
              <a:t>作为列表取</a:t>
            </a:r>
            <a:r>
              <a:rPr lang="en-US" altLang="zh-CN" sz="1400">
                <a:latin typeface="宋体" panose="02010600030101010101" pitchFamily="2" charset="-122"/>
                <a:ea typeface="宋体" panose="02010600030101010101" pitchFamily="2" charset="-122"/>
              </a:rPr>
              <a:t>book[0])(</a:t>
            </a:r>
            <a:r>
              <a:rPr lang="zh-CN" altLang="en-US" sz="1400">
                <a:solidFill>
                  <a:srgbClr val="FF0000"/>
                </a:solidFill>
                <a:latin typeface="宋体" panose="02010600030101010101" pitchFamily="2" charset="-122"/>
                <a:ea typeface="宋体" panose="02010600030101010101" pitchFamily="2" charset="-122"/>
              </a:rPr>
              <a:t>注意当解析失败的时候不报错，会使用空字符串填充模板变量</a:t>
            </a:r>
            <a:r>
              <a:rPr lang="en-US" altLang="zh-CN" sz="1400">
                <a:latin typeface="宋体" panose="02010600030101010101" pitchFamily="2" charset="-122"/>
                <a:ea typeface="宋体" panose="02010600030101010101" pitchFamily="2" charset="-122"/>
              </a:rPr>
              <a:t>)</a:t>
            </a:r>
          </a:p>
          <a:p>
            <a:r>
              <a:rPr lang="en-US" altLang="zh-CN" sz="1400">
                <a:latin typeface="宋体" panose="02010600030101010101" pitchFamily="2" charset="-122"/>
                <a:ea typeface="宋体" panose="02010600030101010101" pitchFamily="2" charset="-122"/>
              </a:rPr>
              <a:t>(2)</a:t>
            </a:r>
            <a:r>
              <a:rPr lang="zh-CN" altLang="en-US" sz="1400" b="1">
                <a:latin typeface="宋体" panose="02010600030101010101" pitchFamily="2" charset="-122"/>
                <a:ea typeface="宋体" panose="02010600030101010101" pitchFamily="2" charset="-122"/>
              </a:rPr>
              <a:t>模板标签</a:t>
            </a:r>
            <a:r>
              <a:rPr lang="zh-CN" altLang="en-US" sz="1400">
                <a:latin typeface="宋体" panose="02010600030101010101" pitchFamily="2" charset="-122"/>
                <a:ea typeface="宋体" panose="02010600030101010101" pitchFamily="2" charset="-122"/>
              </a:rPr>
              <a:t>：用于在模板</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中应用语句，常用的有①</a:t>
            </a:r>
            <a:r>
              <a:rPr lang="en-US" altLang="zh-CN" sz="1400">
                <a:latin typeface="宋体" panose="02010600030101010101" pitchFamily="2" charset="-122"/>
                <a:ea typeface="宋体" panose="02010600030101010101" pitchFamily="2" charset="-122"/>
              </a:rPr>
              <a:t>{% for %}{% forloop.counter %}(</a:t>
            </a:r>
            <a:r>
              <a:rPr lang="zh-CN" altLang="en-US" sz="1400">
                <a:latin typeface="宋体" panose="02010600030101010101" pitchFamily="2" charset="-122"/>
                <a:ea typeface="宋体" panose="02010600030101010101" pitchFamily="2" charset="-122"/>
              </a:rPr>
              <a:t>记录循环次数</a:t>
            </a:r>
            <a:r>
              <a:rPr lang="en-US" altLang="zh-CN" sz="1400">
                <a:latin typeface="宋体" panose="02010600030101010101" pitchFamily="2" charset="-122"/>
                <a:ea typeface="宋体" panose="02010600030101010101" pitchFamily="2" charset="-122"/>
              </a:rPr>
              <a:t>){% empty %}(</a:t>
            </a:r>
            <a:r>
              <a:rPr lang="zh-CN" altLang="en-US" sz="1400">
                <a:latin typeface="宋体" panose="02010600030101010101" pitchFamily="2" charset="-122"/>
                <a:ea typeface="宋体" panose="02010600030101010101" pitchFamily="2" charset="-122"/>
              </a:rPr>
              <a:t>无内容时显示</a:t>
            </a:r>
            <a:r>
              <a:rPr lang="en-US" altLang="zh-CN" sz="1400">
                <a:latin typeface="宋体" panose="02010600030101010101" pitchFamily="2" charset="-122"/>
                <a:ea typeface="宋体" panose="02010600030101010101" pitchFamily="2" charset="-122"/>
              </a:rPr>
              <a:t>){% endfor %}</a:t>
            </a:r>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 if/else/elif %}{% endif %}</a:t>
            </a:r>
            <a:r>
              <a:rPr lang="zh-CN" altLang="en-US" sz="1400">
                <a:latin typeface="宋体" panose="02010600030101010101" pitchFamily="2" charset="-122"/>
                <a:ea typeface="宋体" panose="02010600030101010101" pitchFamily="2" charset="-122"/>
              </a:rPr>
              <a:t>其中支持比较运算符和逻辑运算符③</a:t>
            </a:r>
            <a:r>
              <a:rPr lang="en-US" altLang="zh-CN" sz="1400">
                <a:latin typeface="宋体" panose="02010600030101010101" pitchFamily="2" charset="-122"/>
                <a:ea typeface="宋体" panose="02010600030101010101" pitchFamily="2" charset="-122"/>
              </a:rPr>
              <a:t>{% ifequal/ifnotequal value1 value2%}{% else %}(</a:t>
            </a:r>
            <a:r>
              <a:rPr lang="zh-CN" altLang="en-US" sz="1400">
                <a:latin typeface="宋体" panose="02010600030101010101" pitchFamily="2" charset="-122"/>
                <a:ea typeface="宋体" panose="02010600030101010101" pitchFamily="2" charset="-122"/>
              </a:rPr>
              <a:t>判断值</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是否相等，不支持复杂数据类型如列表字典等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④</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单行注释 </a:t>
            </a:r>
            <a:r>
              <a:rPr lang="en-US" altLang="zh-CN" sz="1400">
                <a:latin typeface="宋体" panose="02010600030101010101" pitchFamily="2" charset="-122"/>
                <a:ea typeface="宋体" panose="02010600030101010101" pitchFamily="2" charset="-122"/>
              </a:rPr>
              <a:t>#}{% comment %}</a:t>
            </a:r>
            <a:r>
              <a:rPr lang="zh-CN" altLang="en-US" sz="1400">
                <a:latin typeface="宋体" panose="02010600030101010101" pitchFamily="2" charset="-122"/>
                <a:ea typeface="宋体" panose="02010600030101010101" pitchFamily="2" charset="-122"/>
              </a:rPr>
              <a:t>多行注释</a:t>
            </a:r>
            <a:r>
              <a:rPr lang="en-US" altLang="zh-CN" sz="1400">
                <a:latin typeface="宋体" panose="02010600030101010101" pitchFamily="2" charset="-122"/>
                <a:ea typeface="宋体" panose="02010600030101010101" pitchFamily="2" charset="-122"/>
              </a:rPr>
              <a:t>{% endcomment %}(</a:t>
            </a:r>
            <a:r>
              <a:rPr lang="zh-CN" altLang="en-US" sz="1400">
                <a:solidFill>
                  <a:schemeClr val="accent1">
                    <a:lumMod val="75000"/>
                  </a:schemeClr>
                </a:solidFill>
                <a:latin typeface="宋体" panose="02010600030101010101" pitchFamily="2" charset="-122"/>
                <a:ea typeface="宋体" panose="02010600030101010101" pitchFamily="2" charset="-122"/>
              </a:rPr>
              <a:t>模板的注释在</a:t>
            </a:r>
            <a:r>
              <a:rPr lang="en-US" altLang="zh-CN" sz="1400">
                <a:solidFill>
                  <a:schemeClr val="accent1">
                    <a:lumMod val="75000"/>
                  </a:schemeClr>
                </a:solidFill>
                <a:latin typeface="宋体" panose="02010600030101010101" pitchFamily="2" charset="-122"/>
                <a:ea typeface="宋体" panose="02010600030101010101" pitchFamily="2" charset="-122"/>
              </a:rPr>
              <a:t>html</a:t>
            </a:r>
            <a:r>
              <a:rPr lang="zh-CN" altLang="en-US" sz="1400">
                <a:solidFill>
                  <a:schemeClr val="accent1">
                    <a:lumMod val="75000"/>
                  </a:schemeClr>
                </a:solidFill>
                <a:latin typeface="宋体" panose="02010600030101010101" pitchFamily="2" charset="-122"/>
                <a:ea typeface="宋体" panose="02010600030101010101" pitchFamily="2" charset="-122"/>
              </a:rPr>
              <a:t>源代码中时看不到的</a:t>
            </a:r>
            <a:r>
              <a:rPr lang="en-US" altLang="zh-CN" sz="1400">
                <a:latin typeface="宋体" panose="02010600030101010101" pitchFamily="2" charset="-122"/>
                <a:ea typeface="宋体" panose="02010600030101010101" pitchFamily="2" charset="-122"/>
              </a:rPr>
              <a:t>)</a:t>
            </a:r>
          </a:p>
          <a:p>
            <a:r>
              <a:rPr lang="en-US" altLang="zh-CN" sz="1400">
                <a:latin typeface="宋体" panose="02010600030101010101" pitchFamily="2" charset="-122"/>
                <a:ea typeface="宋体" panose="02010600030101010101" pitchFamily="2" charset="-122"/>
              </a:rPr>
              <a:t>(3)</a:t>
            </a:r>
            <a:r>
              <a:rPr lang="zh-CN" altLang="en-US" sz="1400" b="1">
                <a:latin typeface="宋体" panose="02010600030101010101" pitchFamily="2" charset="-122"/>
                <a:ea typeface="宋体" panose="02010600030101010101" pitchFamily="2" charset="-122"/>
              </a:rPr>
              <a:t>模板过滤器</a:t>
            </a:r>
            <a:r>
              <a:rPr lang="zh-CN" altLang="en-US" sz="1400">
                <a:latin typeface="宋体" panose="02010600030101010101" pitchFamily="2" charset="-122"/>
                <a:ea typeface="宋体" panose="02010600030101010101" pitchFamily="2" charset="-122"/>
              </a:rPr>
              <a:t>：用于在显示变量之前变更值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类似于</a:t>
            </a:r>
            <a:r>
              <a:rPr lang="en-US" altLang="zh-CN" sz="1400">
                <a:latin typeface="宋体" panose="02010600030101010101" pitchFamily="2" charset="-122"/>
                <a:ea typeface="宋体" panose="02010600030101010101" pitchFamily="2" charset="-122"/>
              </a:rPr>
              <a:t>lambda</a:t>
            </a:r>
            <a:r>
              <a:rPr lang="zh-CN" altLang="en-US" sz="1400">
                <a:latin typeface="宋体" panose="02010600030101010101" pitchFamily="2" charset="-122"/>
                <a:ea typeface="宋体" panose="02010600030101010101" pitchFamily="2" charset="-122"/>
              </a:rPr>
              <a:t>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 value|add:'2' }}(</a:t>
            </a:r>
            <a:r>
              <a:rPr lang="zh-CN" altLang="en-US" sz="1400">
                <a:latin typeface="宋体" panose="02010600030101010101" pitchFamily="2" charset="-122"/>
                <a:ea typeface="宋体" panose="02010600030101010101" pitchFamily="2" charset="-122"/>
              </a:rPr>
              <a:t>注意不要随意添加空格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capfirst</a:t>
            </a:r>
            <a:r>
              <a:rPr lang="zh-CN" altLang="en-US" sz="1400">
                <a:latin typeface="宋体" panose="02010600030101010101" pitchFamily="2" charset="-122"/>
                <a:ea typeface="宋体" panose="02010600030101010101" pitchFamily="2" charset="-122"/>
              </a:rPr>
              <a:t>首字母大写③</a:t>
            </a:r>
            <a:r>
              <a:rPr lang="en-US" altLang="zh-CN" sz="1400">
                <a:latin typeface="宋体" panose="02010600030101010101" pitchFamily="2" charset="-122"/>
                <a:ea typeface="宋体" panose="02010600030101010101" pitchFamily="2" charset="-122"/>
              </a:rPr>
              <a:t>cut:'xxx'</a:t>
            </a:r>
            <a:r>
              <a:rPr lang="zh-CN" altLang="en-US" sz="1400">
                <a:latin typeface="宋体" panose="02010600030101010101" pitchFamily="2" charset="-122"/>
                <a:ea typeface="宋体" panose="02010600030101010101" pitchFamily="2" charset="-122"/>
              </a:rPr>
              <a:t>从字符串中移除指定的字符④</a:t>
            </a:r>
            <a:r>
              <a:rPr lang="en-US" altLang="zh-CN" sz="1400">
                <a:latin typeface="宋体" panose="02010600030101010101" pitchFamily="2" charset="-122"/>
                <a:ea typeface="宋体" panose="02010600030101010101" pitchFamily="2" charset="-122"/>
              </a:rPr>
              <a:t>default:'xx'</a:t>
            </a:r>
            <a:r>
              <a:rPr lang="zh-CN" altLang="en-US" sz="1400">
                <a:latin typeface="宋体" panose="02010600030101010101" pitchFamily="2" charset="-122"/>
                <a:ea typeface="宋体" panose="02010600030101010101" pitchFamily="2" charset="-122"/>
              </a:rPr>
              <a:t>当值为空时用以代替⑤</a:t>
            </a:r>
            <a:r>
              <a:rPr lang="en-US" altLang="zh-CN" sz="1400">
                <a:latin typeface="宋体" panose="02010600030101010101" pitchFamily="2" charset="-122"/>
                <a:ea typeface="宋体" panose="02010600030101010101" pitchFamily="2" charset="-122"/>
              </a:rPr>
              <a:t>date</a:t>
            </a:r>
            <a:r>
              <a:rPr lang="zh-CN" altLang="en-US" sz="1400">
                <a:latin typeface="宋体" panose="02010600030101010101" pitchFamily="2" charset="-122"/>
                <a:ea typeface="宋体" panose="02010600030101010101" pitchFamily="2" charset="-122"/>
              </a:rPr>
              <a:t>格式化日期字符串，如</a:t>
            </a:r>
            <a:r>
              <a:rPr lang="en-US" altLang="zh-CN" sz="1400">
                <a:latin typeface="宋体" panose="02010600030101010101" pitchFamily="2" charset="-122"/>
                <a:ea typeface="宋体" panose="02010600030101010101" pitchFamily="2" charset="-122"/>
              </a:rPr>
              <a:t>date:'Y</a:t>
            </a:r>
            <a:r>
              <a:rPr lang="zh-CN" altLang="en-US" sz="1400">
                <a:latin typeface="宋体" panose="02010600030101010101" pitchFamily="2" charset="-122"/>
                <a:ea typeface="宋体" panose="02010600030101010101" pitchFamily="2" charset="-122"/>
              </a:rPr>
              <a:t>年</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月</a:t>
            </a:r>
            <a:r>
              <a:rPr lang="en-US" altLang="zh-CN" sz="1400">
                <a:latin typeface="宋体" panose="02010600030101010101" pitchFamily="2" charset="-122"/>
                <a:ea typeface="宋体" panose="02010600030101010101" pitchFamily="2" charset="-122"/>
              </a:rPr>
              <a:t>d</a:t>
            </a:r>
            <a:r>
              <a:rPr lang="zh-CN" altLang="en-US" sz="1400">
                <a:latin typeface="宋体" panose="02010600030101010101" pitchFamily="2" charset="-122"/>
                <a:ea typeface="宋体" panose="02010600030101010101" pitchFamily="2" charset="-122"/>
              </a:rPr>
              <a:t>日</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⑥</a:t>
            </a:r>
            <a:r>
              <a:rPr lang="en-US" altLang="zh-CN" sz="1400">
                <a:latin typeface="宋体" panose="02010600030101010101" pitchFamily="2" charset="-122"/>
                <a:ea typeface="宋体" panose="02010600030101010101" pitchFamily="2" charset="-122"/>
              </a:rPr>
              <a:t>first/last</a:t>
            </a:r>
            <a:r>
              <a:rPr lang="zh-CN" altLang="en-US" sz="1400">
                <a:latin typeface="宋体" panose="02010600030101010101" pitchFamily="2" charset="-122"/>
                <a:ea typeface="宋体" panose="02010600030101010101" pitchFamily="2" charset="-122"/>
              </a:rPr>
              <a:t>返回列表中的首</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末值⑦</a:t>
            </a:r>
            <a:r>
              <a:rPr lang="en-US" altLang="zh-CN" sz="1400">
                <a:latin typeface="宋体" panose="02010600030101010101" pitchFamily="2" charset="-122"/>
                <a:ea typeface="宋体" panose="02010600030101010101" pitchFamily="2" charset="-122"/>
              </a:rPr>
              <a:t>length</a:t>
            </a:r>
            <a:r>
              <a:rPr lang="zh-CN" altLang="en-US" sz="1400">
                <a:latin typeface="宋体" panose="02010600030101010101" pitchFamily="2" charset="-122"/>
                <a:ea typeface="宋体" panose="02010600030101010101" pitchFamily="2" charset="-122"/>
              </a:rPr>
              <a:t>求字符串或列表的长度⑧</a:t>
            </a:r>
            <a:r>
              <a:rPr lang="en-US" altLang="zh-CN" sz="1400">
                <a:latin typeface="宋体" panose="02010600030101010101" pitchFamily="2" charset="-122"/>
                <a:ea typeface="宋体" panose="02010600030101010101" pitchFamily="2" charset="-122"/>
              </a:rPr>
              <a:t>upper/lower</a:t>
            </a:r>
            <a:r>
              <a:rPr lang="zh-CN" altLang="en-US" sz="1400">
                <a:latin typeface="宋体" panose="02010600030101010101" pitchFamily="2" charset="-122"/>
                <a:ea typeface="宋体" panose="02010600030101010101" pitchFamily="2" charset="-122"/>
              </a:rPr>
              <a:t>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小写⑨</a:t>
            </a:r>
            <a:r>
              <a:rPr lang="en-US" altLang="zh-CN" sz="1400">
                <a:latin typeface="宋体" panose="02010600030101010101" pitchFamily="2" charset="-122"/>
                <a:ea typeface="宋体" panose="02010600030101010101" pitchFamily="2" charset="-122"/>
              </a:rPr>
              <a:t>time:</a:t>
            </a:r>
            <a:r>
              <a:rPr lang="zh-CN" altLang="en-US" sz="1400">
                <a:latin typeface="宋体" panose="02010600030101010101" pitchFamily="2" charset="-122"/>
                <a:ea typeface="宋体" panose="02010600030101010101" pitchFamily="2" charset="-122"/>
              </a:rPr>
              <a:t>格式化时间。</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(4)</a:t>
            </a:r>
            <a:r>
              <a:rPr lang="zh-CN" altLang="en-US" sz="1400" b="1">
                <a:latin typeface="宋体" panose="02010600030101010101" pitchFamily="2" charset="-122"/>
                <a:ea typeface="宋体" panose="02010600030101010101" pitchFamily="2" charset="-122"/>
              </a:rPr>
              <a:t>自定义过滤器</a:t>
            </a:r>
            <a:r>
              <a:rPr lang="zh-CN" altLang="en-US" sz="1400">
                <a:latin typeface="宋体" panose="02010600030101010101" pitchFamily="2" charset="-122"/>
                <a:ea typeface="宋体" panose="02010600030101010101" pitchFamily="2" charset="-122"/>
              </a:rPr>
              <a:t>：过滤器其实就是</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函数，其使用流程①在应用下新建目录</a:t>
            </a:r>
            <a:r>
              <a:rPr lang="en-US" altLang="zh-CN" sz="1400">
                <a:latin typeface="宋体" panose="02010600030101010101" pitchFamily="2" charset="-122"/>
                <a:ea typeface="宋体" panose="02010600030101010101" pitchFamily="2" charset="-122"/>
              </a:rPr>
              <a:t>templatetags</a:t>
            </a:r>
            <a:r>
              <a:rPr lang="zh-CN" altLang="en-US" sz="1400">
                <a:latin typeface="宋体" panose="02010600030101010101" pitchFamily="2" charset="-122"/>
                <a:ea typeface="宋体" panose="02010600030101010101" pitchFamily="2" charset="-122"/>
              </a:rPr>
              <a:t>，创建</a:t>
            </a:r>
            <a:r>
              <a:rPr lang="en-US" altLang="zh-CN" sz="1400">
                <a:latin typeface="宋体" panose="02010600030101010101" pitchFamily="2" charset="-122"/>
                <a:ea typeface="宋体" panose="02010600030101010101" pitchFamily="2" charset="-122"/>
              </a:rPr>
              <a:t>__init__.py</a:t>
            </a:r>
            <a:r>
              <a:rPr lang="zh-CN" altLang="en-US" sz="1400">
                <a:latin typeface="宋体" panose="02010600030101010101" pitchFamily="2" charset="-122"/>
                <a:ea typeface="宋体" panose="02010600030101010101" pitchFamily="2" charset="-122"/>
              </a:rPr>
              <a:t>，创建</a:t>
            </a:r>
            <a:r>
              <a:rPr lang="en-US" altLang="zh-CN" sz="1400">
                <a:latin typeface="宋体" panose="02010600030101010101" pitchFamily="2" charset="-122"/>
                <a:ea typeface="宋体" panose="02010600030101010101" pitchFamily="2" charset="-122"/>
              </a:rPr>
              <a:t>filters.py</a:t>
            </a:r>
            <a:r>
              <a:rPr lang="zh-CN" altLang="en-US" sz="1400">
                <a:latin typeface="宋体" panose="02010600030101010101" pitchFamily="2" charset="-122"/>
                <a:ea typeface="宋体" panose="02010600030101010101" pitchFamily="2" charset="-122"/>
              </a:rPr>
              <a:t>文件②在</a:t>
            </a:r>
            <a:r>
              <a:rPr lang="en-US" altLang="zh-CN" sz="1400">
                <a:latin typeface="宋体" panose="02010600030101010101" pitchFamily="2" charset="-122"/>
                <a:ea typeface="宋体" panose="02010600030101010101" pitchFamily="2" charset="-122"/>
              </a:rPr>
              <a:t>filters.py</a:t>
            </a:r>
            <a:r>
              <a:rPr lang="zh-CN" altLang="en-US" sz="1400">
                <a:latin typeface="宋体" panose="02010600030101010101" pitchFamily="2" charset="-122"/>
                <a:ea typeface="宋体" panose="02010600030101010101" pitchFamily="2" charset="-122"/>
              </a:rPr>
              <a:t>文件中</a:t>
            </a:r>
            <a:r>
              <a:rPr lang="en-US" altLang="zh-CN" sz="1400">
                <a:latin typeface="宋体" panose="02010600030101010101" pitchFamily="2" charset="-122"/>
                <a:ea typeface="宋体" panose="02010600030101010101" pitchFamily="2" charset="-122"/>
              </a:rPr>
              <a:t>from django.template import Library</a:t>
            </a:r>
            <a:r>
              <a:rPr lang="zh-CN" altLang="en-US" sz="1400">
                <a:latin typeface="宋体" panose="02010600030101010101" pitchFamily="2" charset="-122"/>
                <a:ea typeface="宋体" panose="02010600030101010101" pitchFamily="2" charset="-122"/>
              </a:rPr>
              <a:t>，并创建</a:t>
            </a:r>
            <a:r>
              <a:rPr lang="en-US" altLang="zh-CN" sz="1400">
                <a:latin typeface="宋体" panose="02010600030101010101" pitchFamily="2" charset="-122"/>
                <a:ea typeface="宋体" panose="02010600030101010101" pitchFamily="2" charset="-122"/>
              </a:rPr>
              <a:t>register = Library()</a:t>
            </a:r>
            <a:r>
              <a:rPr lang="zh-CN" altLang="en-US" sz="1400">
                <a:latin typeface="宋体" panose="02010600030101010101" pitchFamily="2" charset="-122"/>
                <a:ea typeface="宋体" panose="02010600030101010101" pitchFamily="2" charset="-122"/>
              </a:rPr>
              <a:t>③创建过滤器函数，</a:t>
            </a:r>
            <a:r>
              <a:rPr lang="zh-CN" altLang="en-US" sz="1400" b="1">
                <a:solidFill>
                  <a:srgbClr val="FF0000"/>
                </a:solidFill>
                <a:latin typeface="宋体" panose="02010600030101010101" pitchFamily="2" charset="-122"/>
                <a:ea typeface="宋体" panose="02010600030101010101" pitchFamily="2" charset="-122"/>
              </a:rPr>
              <a:t>自定义的过滤器函数至少有一个参数，最多有两个参数</a:t>
            </a:r>
            <a:r>
              <a:rPr lang="zh-CN" altLang="en-US" sz="1400">
                <a:latin typeface="宋体" panose="02010600030101010101" pitchFamily="2" charset="-122"/>
                <a:ea typeface="宋体" panose="02010600030101010101" pitchFamily="2" charset="-122"/>
              </a:rPr>
              <a:t>④使用</a:t>
            </a:r>
            <a:r>
              <a:rPr lang="en-US" altLang="zh-CN" sz="1400">
                <a:latin typeface="宋体" panose="02010600030101010101" pitchFamily="2" charset="-122"/>
                <a:ea typeface="宋体" panose="02010600030101010101" pitchFamily="2" charset="-122"/>
              </a:rPr>
              <a:t>@register.filter</a:t>
            </a:r>
            <a:r>
              <a:rPr lang="zh-CN" altLang="en-US" sz="1400">
                <a:latin typeface="宋体" panose="02010600030101010101" pitchFamily="2" charset="-122"/>
                <a:ea typeface="宋体" panose="02010600030101010101" pitchFamily="2" charset="-122"/>
              </a:rPr>
              <a:t>装饰自定义过滤器函数⑤在模板文件</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中使用，在</a:t>
            </a:r>
            <a:r>
              <a:rPr lang="en-US" altLang="zh-CN" sz="1400">
                <a:latin typeface="宋体" panose="02010600030101010101" pitchFamily="2" charset="-122"/>
                <a:ea typeface="宋体" panose="02010600030101010101" pitchFamily="2" charset="-122"/>
              </a:rPr>
              <a:t>&lt;head&gt;</a:t>
            </a:r>
            <a:r>
              <a:rPr lang="zh-CN" altLang="en-US" sz="1400">
                <a:latin typeface="宋体" panose="02010600030101010101" pitchFamily="2" charset="-122"/>
                <a:ea typeface="宋体" panose="02010600030101010101" pitchFamily="2" charset="-122"/>
              </a:rPr>
              <a:t>标签上方添加</a:t>
            </a:r>
            <a:r>
              <a:rPr lang="en-US" altLang="zh-CN" sz="1400">
                <a:latin typeface="宋体" panose="02010600030101010101" pitchFamily="2" charset="-122"/>
                <a:ea typeface="宋体" panose="02010600030101010101" pitchFamily="2" charset="-122"/>
              </a:rPr>
              <a:t>{% load filters %}</a:t>
            </a:r>
            <a:r>
              <a:rPr lang="zh-CN" altLang="en-US" sz="1400">
                <a:latin typeface="宋体" panose="02010600030101010101" pitchFamily="2" charset="-122"/>
                <a:ea typeface="宋体" panose="02010600030101010101" pitchFamily="2" charset="-122"/>
              </a:rPr>
              <a:t>，函数名即为自定义过滤器，其第一个参数即为要过滤的变量，如需第二个参数，则</a:t>
            </a:r>
            <a:r>
              <a:rPr lang="en-US" altLang="zh-CN" sz="1400">
                <a:latin typeface="宋体" panose="02010600030101010101" pitchFamily="2" charset="-122"/>
                <a:ea typeface="宋体" panose="02010600030101010101" pitchFamily="2" charset="-122"/>
              </a:rPr>
              <a:t>:'xx'</a:t>
            </a:r>
            <a:r>
              <a:rPr lang="zh-CN" altLang="en-US" sz="1400">
                <a:latin typeface="宋体" panose="02010600030101010101" pitchFamily="2" charset="-122"/>
                <a:ea typeface="宋体" panose="02010600030101010101" pitchFamily="2" charset="-122"/>
              </a:rPr>
              <a:t>添加。</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(5)</a:t>
            </a:r>
            <a:r>
              <a:rPr lang="zh-CN" altLang="en-US" sz="1400" b="1">
                <a:latin typeface="宋体" panose="02010600030101010101" pitchFamily="2" charset="-122"/>
                <a:ea typeface="宋体" panose="02010600030101010101" pitchFamily="2" charset="-122"/>
              </a:rPr>
              <a:t>自定义标签</a:t>
            </a:r>
            <a:r>
              <a:rPr lang="zh-CN" altLang="en-US" sz="1400">
                <a:latin typeface="宋体" panose="02010600030101010101" pitchFamily="2" charset="-122"/>
                <a:ea typeface="宋体" panose="02010600030101010101" pitchFamily="2" charset="-122"/>
              </a:rPr>
              <a:t>：与自定义过滤器类似，但使用</a:t>
            </a:r>
            <a:r>
              <a:rPr lang="en-US" altLang="zh-CN" sz="1400">
                <a:latin typeface="宋体" panose="02010600030101010101" pitchFamily="2" charset="-122"/>
                <a:ea typeface="宋体" panose="02010600030101010101" pitchFamily="2" charset="-122"/>
              </a:rPr>
              <a:t>@register.simple_tag</a:t>
            </a:r>
            <a:r>
              <a:rPr lang="zh-CN" altLang="en-US" sz="1400">
                <a:latin typeface="宋体" panose="02010600030101010101" pitchFamily="2" charset="-122"/>
                <a:ea typeface="宋体" panose="02010600030101010101" pitchFamily="2" charset="-122"/>
              </a:rPr>
              <a:t>装饰，使用时</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函数名 参数</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即可返回值。</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(6)</a:t>
            </a:r>
            <a:r>
              <a:rPr lang="zh-CN" altLang="en-US" sz="1400" b="1">
                <a:latin typeface="宋体" panose="02010600030101010101" pitchFamily="2" charset="-122"/>
                <a:ea typeface="宋体" panose="02010600030101010101" pitchFamily="2" charset="-122"/>
              </a:rPr>
              <a:t>模板继承</a:t>
            </a:r>
            <a:r>
              <a:rPr lang="zh-CN" altLang="en-US" sz="1400">
                <a:latin typeface="宋体" panose="02010600030101010101" pitchFamily="2" charset="-122"/>
                <a:ea typeface="宋体" panose="02010600030101010101" pitchFamily="2" charset="-122"/>
              </a:rPr>
              <a:t>：①建立父模板，一般将所有页面都相同的内容建立在父模板中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也是一个</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②继承父模板，在子文件中使用</a:t>
            </a:r>
            <a:r>
              <a:rPr lang="en-US" altLang="zh-CN" sz="1400">
                <a:latin typeface="宋体" panose="02010600030101010101" pitchFamily="2" charset="-122"/>
                <a:ea typeface="宋体" panose="02010600030101010101" pitchFamily="2" charset="-122"/>
              </a:rPr>
              <a:t>{% extends 'url' %}(</a:t>
            </a:r>
            <a:r>
              <a:rPr lang="zh-CN" altLang="en-US" sz="1400">
                <a:latin typeface="宋体" panose="02010600030101010101" pitchFamily="2" charset="-122"/>
                <a:ea typeface="宋体" panose="02010600030101010101" pitchFamily="2" charset="-122"/>
              </a:rPr>
              <a:t>相对于</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目录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来继承父模板的全部内容，输入重写块之外内容无效③在父模板中使用</a:t>
            </a:r>
            <a:r>
              <a:rPr lang="en-US" altLang="zh-CN" sz="1400">
                <a:latin typeface="宋体" panose="02010600030101010101" pitchFamily="2" charset="-122"/>
                <a:ea typeface="宋体" panose="02010600030101010101" pitchFamily="2" charset="-122"/>
              </a:rPr>
              <a:t>{% block blockname %}xxx{% endblock blockname %}</a:t>
            </a:r>
            <a:r>
              <a:rPr lang="zh-CN" altLang="en-US" sz="1400">
                <a:latin typeface="宋体" panose="02010600030101010101" pitchFamily="2" charset="-122"/>
                <a:ea typeface="宋体" panose="02010600030101010101" pitchFamily="2" charset="-122"/>
              </a:rPr>
              <a:t>建立块并对其命名，在子文件中可以使用相同的标签来对父模板的块内容重写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丢失父模板内容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 block.super %}</a:t>
            </a:r>
            <a:r>
              <a:rPr lang="zh-CN" altLang="en-US" sz="1400">
                <a:latin typeface="宋体" panose="02010600030101010101" pitchFamily="2" charset="-122"/>
                <a:ea typeface="宋体" panose="02010600030101010101" pitchFamily="2" charset="-122"/>
              </a:rPr>
              <a:t>可在</a:t>
            </a:r>
            <a:r>
              <a:rPr lang="zh-CN" altLang="en-US" sz="1400" b="1">
                <a:solidFill>
                  <a:srgbClr val="FF0000"/>
                </a:solidFill>
                <a:latin typeface="宋体" panose="02010600030101010101" pitchFamily="2" charset="-122"/>
                <a:ea typeface="宋体" panose="02010600030101010101" pitchFamily="2" charset="-122"/>
              </a:rPr>
              <a:t>重写后</a:t>
            </a:r>
            <a:r>
              <a:rPr lang="zh-CN" altLang="en-US" sz="1400">
                <a:latin typeface="宋体" panose="02010600030101010101" pitchFamily="2" charset="-122"/>
                <a:ea typeface="宋体" panose="02010600030101010101" pitchFamily="2" charset="-122"/>
              </a:rPr>
              <a:t>也将父模板原本在此块中的内容输入；</a:t>
            </a:r>
            <a:r>
              <a:rPr lang="zh-CN" altLang="en-US" sz="1400" b="1">
                <a:solidFill>
                  <a:srgbClr val="FF0000"/>
                </a:solidFill>
                <a:latin typeface="宋体" panose="02010600030101010101" pitchFamily="2" charset="-122"/>
                <a:ea typeface="宋体" panose="02010600030101010101" pitchFamily="2" charset="-122"/>
              </a:rPr>
              <a:t>若不重写，则父模板中的所有块中内容都会继承并显示</a:t>
            </a:r>
            <a:r>
              <a:rPr lang="en-US" altLang="zh-CN" sz="1400" b="1">
                <a:solidFill>
                  <a:srgbClr val="FF0000"/>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即若不需要则需重写为空</a:t>
            </a:r>
            <a:r>
              <a:rPr lang="en-US" altLang="zh-CN" sz="1400" b="1">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a:t>
            </a:r>
            <a:r>
              <a:rPr lang="en-US" altLang="zh-CN" sz="1400">
                <a:solidFill>
                  <a:srgbClr val="FF0000"/>
                </a:solidFill>
                <a:latin typeface="宋体" panose="02010600030101010101" pitchFamily="2" charset="-122"/>
                <a:ea typeface="宋体" panose="02010600030101010101" pitchFamily="2" charset="-122"/>
              </a:rPr>
              <a:t>block</a:t>
            </a:r>
            <a:r>
              <a:rPr lang="zh-CN" altLang="en-US" sz="1400">
                <a:solidFill>
                  <a:srgbClr val="FF0000"/>
                </a:solidFill>
                <a:latin typeface="宋体" panose="02010600030101010101" pitchFamily="2" charset="-122"/>
                <a:ea typeface="宋体" panose="02010600030101010101" pitchFamily="2" charset="-122"/>
              </a:rPr>
              <a:t>可以嵌套，模板可以嵌套继承，即可以出现中间模板。</a:t>
            </a:r>
            <a:endParaRPr lang="en-US" altLang="zh-CN"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91619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661DD2-BDDF-494E-94E6-0CFC23645842}"/>
              </a:ext>
            </a:extLst>
          </p:cNvPr>
          <p:cNvSpPr txBox="1"/>
          <p:nvPr/>
        </p:nvSpPr>
        <p:spPr>
          <a:xfrm>
            <a:off x="0" y="0"/>
            <a:ext cx="12192000" cy="7201972"/>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html</a:t>
            </a:r>
            <a:r>
              <a:rPr lang="zh-CN" altLang="en-US" sz="1400" b="1">
                <a:latin typeface="宋体" panose="02010600030101010101" pitchFamily="2" charset="-122"/>
                <a:ea typeface="宋体" panose="02010600030101010101" pitchFamily="2" charset="-122"/>
              </a:rPr>
              <a:t>转义</a:t>
            </a:r>
            <a:r>
              <a:rPr lang="zh-CN" altLang="en-US" sz="1400">
                <a:latin typeface="宋体" panose="02010600030101010101" pitchFamily="2" charset="-122"/>
                <a:ea typeface="宋体" panose="02010600030101010101" pitchFamily="2" charset="-122"/>
              </a:rPr>
              <a:t>：从视图函数传入模板的变量会默认使用</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实体字符，即将一些可能冲突的符号转义，若要直接传入</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文档，则必须对其中的符号禁止转义①使用过滤器，</a:t>
            </a:r>
            <a:r>
              <a:rPr lang="en-US" altLang="zh-CN" sz="1400">
                <a:latin typeface="宋体" panose="02010600030101010101" pitchFamily="2" charset="-122"/>
                <a:ea typeface="宋体" panose="02010600030101010101" pitchFamily="2" charset="-122"/>
              </a:rPr>
              <a:t>{{ content|safe }}</a:t>
            </a:r>
            <a:r>
              <a:rPr lang="zh-CN" altLang="en-US" sz="1400">
                <a:latin typeface="宋体" panose="02010600030101010101" pitchFamily="2" charset="-122"/>
                <a:ea typeface="宋体" panose="02010600030101010101" pitchFamily="2" charset="-122"/>
              </a:rPr>
              <a:t>，可以禁止</a:t>
            </a:r>
            <a:r>
              <a:rPr lang="en-US" altLang="zh-CN" sz="1400">
                <a:latin typeface="宋体" panose="02010600030101010101" pitchFamily="2" charset="-122"/>
                <a:ea typeface="宋体" panose="02010600030101010101" pitchFamily="2" charset="-122"/>
              </a:rPr>
              <a:t>content</a:t>
            </a:r>
            <a:r>
              <a:rPr lang="zh-CN" altLang="en-US" sz="1400">
                <a:latin typeface="宋体" panose="02010600030101010101" pitchFamily="2" charset="-122"/>
                <a:ea typeface="宋体" panose="02010600030101010101" pitchFamily="2" charset="-122"/>
              </a:rPr>
              <a:t>中的字符转义②使用标签</a:t>
            </a:r>
            <a:r>
              <a:rPr lang="en-US" altLang="zh-CN" sz="1400">
                <a:latin typeface="宋体" panose="02010600030101010101" pitchFamily="2" charset="-122"/>
                <a:ea typeface="宋体" panose="02010600030101010101" pitchFamily="2" charset="-122"/>
              </a:rPr>
              <a:t>{% autoescape off %}xxx{% endautoescape %}</a:t>
            </a:r>
            <a:r>
              <a:rPr lang="zh-CN" altLang="en-US" sz="1400">
                <a:latin typeface="宋体" panose="02010600030101010101" pitchFamily="2" charset="-122"/>
                <a:ea typeface="宋体" panose="02010600030101010101" pitchFamily="2" charset="-122"/>
              </a:rPr>
              <a:t>，可以禁止此标签中的所有内容转义③硬编码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即直接写在</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文档中的字符串</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中的字符串默认不转义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即识别为标签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，若要转义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即识别为</a:t>
            </a:r>
            <a:r>
              <a:rPr lang="en-US" altLang="zh-CN" sz="1400">
                <a:latin typeface="宋体" panose="02010600030101010101" pitchFamily="2" charset="-122"/>
                <a:ea typeface="宋体" panose="02010600030101010101" pitchFamily="2" charset="-122"/>
              </a:rPr>
              <a:t>&lt;&gt;)</a:t>
            </a:r>
            <a:r>
              <a:rPr lang="zh-CN" altLang="en-US" sz="1400">
                <a:latin typeface="宋体" panose="02010600030101010101" pitchFamily="2" charset="-122"/>
                <a:ea typeface="宋体" panose="02010600030101010101" pitchFamily="2" charset="-122"/>
              </a:rPr>
              <a:t>则需手动使用</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实体字符。</a:t>
            </a:r>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项目创建的流程</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创建虚拟环境，创建项目，创建应用，注册应用，修改使用的数据库</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数据库需已创建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，修改时区和语言，</a:t>
            </a:r>
            <a:r>
              <a:rPr lang="en-US" altLang="zh-CN" sz="1400">
                <a:latin typeface="宋体" panose="02010600030101010101" pitchFamily="2" charset="-122"/>
                <a:ea typeface="宋体" panose="02010600030101010101" pitchFamily="2" charset="-122"/>
              </a:rPr>
              <a:t>init</a:t>
            </a:r>
            <a:r>
              <a:rPr lang="zh-CN" altLang="en-US" sz="1400">
                <a:latin typeface="宋体" panose="02010600030101010101" pitchFamily="2" charset="-122"/>
                <a:ea typeface="宋体" panose="02010600030101010101" pitchFamily="2" charset="-122"/>
              </a:rPr>
              <a:t>中注册数据库使用的工具；</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创建</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模板目录，模板下创建应用名目录并</a:t>
            </a:r>
            <a:r>
              <a:rPr lang="en-US" altLang="zh-CN" sz="1400">
                <a:latin typeface="宋体" panose="02010600030101010101" pitchFamily="2" charset="-122"/>
                <a:ea typeface="宋体" panose="02010600030101010101" pitchFamily="2" charset="-122"/>
              </a:rPr>
              <a:t>404/500.html</a:t>
            </a:r>
            <a:r>
              <a:rPr lang="zh-CN" altLang="en-US" sz="1400">
                <a:latin typeface="宋体" panose="02010600030101010101" pitchFamily="2" charset="-122"/>
                <a:ea typeface="宋体" panose="02010600030101010101" pitchFamily="2" charset="-122"/>
              </a:rPr>
              <a:t>等，注册模板使用目录，注册</a:t>
            </a:r>
            <a:r>
              <a:rPr lang="en-US" altLang="zh-CN" sz="1400">
                <a:latin typeface="宋体" panose="02010600030101010101" pitchFamily="2" charset="-122"/>
                <a:ea typeface="宋体" panose="02010600030101010101" pitchFamily="2" charset="-122"/>
              </a:rPr>
              <a:t>ALLOWED_HOST(</a:t>
            </a:r>
            <a:r>
              <a:rPr lang="zh-CN" altLang="en-US" sz="1400">
                <a:latin typeface="宋体" panose="02010600030101010101" pitchFamily="2" charset="-122"/>
                <a:ea typeface="宋体" panose="02010600030101010101" pitchFamily="2" charset="-122"/>
              </a:rPr>
              <a:t>注释</a:t>
            </a:r>
            <a:r>
              <a:rPr lang="en-US" altLang="zh-CN" sz="1400">
                <a:latin typeface="宋体" panose="02010600030101010101" pitchFamily="2" charset="-122"/>
                <a:ea typeface="宋体" panose="02010600030101010101" pitchFamily="2" charset="-122"/>
              </a:rPr>
              <a:t>48</a:t>
            </a:r>
            <a:r>
              <a:rPr lang="zh-CN" altLang="en-US" sz="1400">
                <a:latin typeface="宋体" panose="02010600030101010101" pitchFamily="2" charset="-122"/>
                <a:ea typeface="宋体" panose="02010600030101010101" pitchFamily="2" charset="-122"/>
              </a:rPr>
              <a:t>行</a:t>
            </a:r>
            <a:r>
              <a:rPr lang="en-US" altLang="zh-CN" sz="1400">
                <a:latin typeface="宋体" panose="02010600030101010101" pitchFamily="2" charset="-122"/>
                <a:ea typeface="宋体" panose="02010600030101010101" pitchFamily="2" charset="-122"/>
              </a:rPr>
              <a:t>csrf</a:t>
            </a:r>
            <a:r>
              <a:rPr lang="zh-CN" altLang="en-US" sz="1400">
                <a:latin typeface="宋体" panose="02010600030101010101" pitchFamily="2" charset="-122"/>
                <a:ea typeface="宋体" panose="02010600030101010101" pitchFamily="2" charset="-122"/>
              </a:rPr>
              <a:t>，迁移时不能注释</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models</a:t>
            </a:r>
            <a:r>
              <a:rPr lang="zh-CN" altLang="en-US" sz="1400">
                <a:latin typeface="宋体" panose="02010600030101010101" pitchFamily="2" charset="-122"/>
                <a:ea typeface="宋体" panose="02010600030101010101" pitchFamily="2" charset="-122"/>
              </a:rPr>
              <a:t>中定义模型类，生成迁移文件并迁移，在应用下创建</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文件，在项目下和应用下的</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文件中匹配</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view</a:t>
            </a:r>
            <a:r>
              <a:rPr lang="zh-CN" altLang="en-US" sz="1400">
                <a:latin typeface="宋体" panose="02010600030101010101" pitchFamily="2" charset="-122"/>
                <a:ea typeface="宋体" panose="02010600030101010101" pitchFamily="2" charset="-122"/>
              </a:rPr>
              <a:t>中创建视图函数；</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若要使用静态文件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上传文件图片，在项目下创建</a:t>
            </a:r>
            <a:r>
              <a:rPr lang="en-US" altLang="zh-CN" sz="1400">
                <a:latin typeface="宋体" panose="02010600030101010101" pitchFamily="2" charset="-122"/>
                <a:ea typeface="宋体" panose="02010600030101010101" pitchFamily="2" charset="-122"/>
              </a:rPr>
              <a:t>static</a:t>
            </a:r>
            <a:r>
              <a:rPr lang="zh-CN" altLang="en-US" sz="1400">
                <a:latin typeface="宋体" panose="02010600030101010101" pitchFamily="2" charset="-122"/>
                <a:ea typeface="宋体" panose="02010600030101010101" pitchFamily="2" charset="-122"/>
              </a:rPr>
              <a:t>目录，并</a:t>
            </a:r>
            <a:r>
              <a:rPr lang="en-US" altLang="zh-CN" sz="1400">
                <a:latin typeface="宋体" panose="02010600030101010101" pitchFamily="2" charset="-122"/>
                <a:ea typeface="宋体" panose="02010600030101010101" pitchFamily="2" charset="-122"/>
              </a:rPr>
              <a:t>css/js/img/media</a:t>
            </a:r>
            <a:r>
              <a:rPr lang="zh-CN" altLang="en-US" sz="1400">
                <a:latin typeface="宋体" panose="02010600030101010101" pitchFamily="2" charset="-122"/>
                <a:ea typeface="宋体" panose="02010600030101010101" pitchFamily="2" charset="-122"/>
              </a:rPr>
              <a:t>目录，注册静态文件目录，</a:t>
            </a:r>
            <a:r>
              <a:rPr lang="en-US" altLang="zh-CN" sz="1400">
                <a:latin typeface="宋体" panose="02010600030101010101" pitchFamily="2" charset="-122"/>
                <a:ea typeface="宋体" panose="02010600030101010101" pitchFamily="2" charset="-122"/>
              </a:rPr>
              <a:t>media</a:t>
            </a:r>
            <a:r>
              <a:rPr lang="zh-CN" altLang="en-US" sz="1400">
                <a:latin typeface="宋体" panose="02010600030101010101" pitchFamily="2" charset="-122"/>
                <a:ea typeface="宋体" panose="02010600030101010101" pitchFamily="2" charset="-122"/>
              </a:rPr>
              <a:t>下创建应用名目录，并注册</a:t>
            </a:r>
            <a:r>
              <a:rPr lang="en-US" altLang="zh-CN" sz="1400">
                <a:latin typeface="宋体" panose="02010600030101010101" pitchFamily="2" charset="-122"/>
                <a:ea typeface="宋体" panose="02010600030101010101" pitchFamily="2" charset="-122"/>
              </a:rPr>
              <a:t>media</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(5)</a:t>
            </a:r>
            <a:r>
              <a:rPr lang="zh-CN" altLang="en-US" sz="1400">
                <a:latin typeface="宋体" panose="02010600030101010101" pitchFamily="2" charset="-122"/>
                <a:ea typeface="宋体" panose="02010600030101010101" pitchFamily="2" charset="-122"/>
              </a:rPr>
              <a:t>若要使用后台管理，则需创建管理员账户，在</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文件下导入并注册模型类；</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(6)</a:t>
            </a:r>
            <a:r>
              <a:rPr lang="zh-CN" altLang="en-US" sz="1400">
                <a:latin typeface="宋体" panose="02010600030101010101" pitchFamily="2" charset="-122"/>
                <a:ea typeface="宋体" panose="02010600030101010101" pitchFamily="2" charset="-122"/>
              </a:rPr>
              <a:t>若要使用自定义过滤器，则需在应用下创建</a:t>
            </a:r>
            <a:r>
              <a:rPr lang="en-US" altLang="zh-CN" sz="1400">
                <a:latin typeface="宋体" panose="02010600030101010101" pitchFamily="2" charset="-122"/>
                <a:ea typeface="宋体" panose="02010600030101010101" pitchFamily="2" charset="-122"/>
              </a:rPr>
              <a:t>templatetags</a:t>
            </a:r>
            <a:r>
              <a:rPr lang="zh-CN" altLang="en-US" sz="1400">
                <a:latin typeface="宋体" panose="02010600030101010101" pitchFamily="2" charset="-122"/>
                <a:ea typeface="宋体" panose="02010600030101010101" pitchFamily="2" charset="-122"/>
              </a:rPr>
              <a:t>目录，创建</a:t>
            </a:r>
            <a:r>
              <a:rPr lang="en-US" altLang="zh-CN" sz="1400">
                <a:latin typeface="宋体" panose="02010600030101010101" pitchFamily="2" charset="-122"/>
                <a:ea typeface="宋体" panose="02010600030101010101" pitchFamily="2" charset="-122"/>
              </a:rPr>
              <a:t>__init__.py</a:t>
            </a:r>
            <a:r>
              <a:rPr lang="zh-CN" altLang="en-US" sz="1400">
                <a:latin typeface="宋体" panose="02010600030101010101" pitchFamily="2" charset="-122"/>
                <a:ea typeface="宋体" panose="02010600030101010101" pitchFamily="2" charset="-122"/>
              </a:rPr>
              <a:t>文件，再创建</a:t>
            </a:r>
            <a:r>
              <a:rPr lang="en-US" altLang="zh-CN" sz="1400">
                <a:latin typeface="宋体" panose="02010600030101010101" pitchFamily="2" charset="-122"/>
                <a:ea typeface="宋体" panose="02010600030101010101" pitchFamily="2" charset="-122"/>
              </a:rPr>
              <a:t>.py</a:t>
            </a:r>
            <a:r>
              <a:rPr lang="zh-CN" altLang="en-US" sz="1400">
                <a:latin typeface="宋体" panose="02010600030101010101" pitchFamily="2" charset="-122"/>
                <a:ea typeface="宋体" panose="02010600030101010101" pitchFamily="2" charset="-122"/>
              </a:rPr>
              <a:t>文件，在其中定义过滤器函数，并在模板中</a:t>
            </a:r>
            <a:r>
              <a:rPr lang="en-US" altLang="zh-CN" sz="1400">
                <a:latin typeface="宋体" panose="02010600030101010101" pitchFamily="2" charset="-122"/>
                <a:ea typeface="宋体" panose="02010600030101010101" pitchFamily="2" charset="-122"/>
              </a:rPr>
              <a:t>load</a:t>
            </a:r>
            <a:r>
              <a:rPr lang="zh-CN" altLang="en-US" sz="1400">
                <a:latin typeface="宋体" panose="02010600030101010101" pitchFamily="2" charset="-122"/>
                <a:ea typeface="宋体" panose="02010600030101010101" pitchFamily="2" charset="-122"/>
              </a:rPr>
              <a:t>使用。</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CSRF(Cross Site Request Forgery)</a:t>
            </a:r>
            <a:r>
              <a:rPr lang="zh-CN" altLang="en-US" sz="1400" b="1">
                <a:latin typeface="宋体" panose="02010600030101010101" pitchFamily="2" charset="-122"/>
                <a:ea typeface="宋体" panose="02010600030101010101" pitchFamily="2" charset="-122"/>
              </a:rPr>
              <a:t>攻击</a:t>
            </a:r>
            <a:r>
              <a:rPr lang="zh-CN" altLang="en-US" sz="1400">
                <a:latin typeface="宋体" panose="02010600030101010101" pitchFamily="2" charset="-122"/>
                <a:ea typeface="宋体" panose="02010600030101010101" pitchFamily="2" charset="-122"/>
              </a:rPr>
              <a:t>：也称</a:t>
            </a:r>
            <a:r>
              <a:rPr lang="en-US" altLang="zh-CN" sz="1400">
                <a:latin typeface="宋体" panose="02010600030101010101" pitchFamily="2" charset="-122"/>
                <a:ea typeface="宋体" panose="02010600030101010101" pitchFamily="2" charset="-122"/>
              </a:rPr>
              <a:t>XSRF</a:t>
            </a:r>
            <a:r>
              <a:rPr lang="zh-CN" altLang="en-US" sz="1400">
                <a:latin typeface="宋体" panose="02010600030101010101" pitchFamily="2" charset="-122"/>
                <a:ea typeface="宋体" panose="02010600030101010101" pitchFamily="2" charset="-122"/>
              </a:rPr>
              <a:t>，跨站请求伪造，其原理为利用浏览器保持的登录状态伪造请求</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通过第三方网站的跳转指令，携带浏览器的</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，以浏览器的权限执行恶意提交的请求</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，其根本原因</a:t>
            </a:r>
            <a:r>
              <a:rPr lang="zh-CN" altLang="en-US" sz="1400">
                <a:solidFill>
                  <a:srgbClr val="FF0000"/>
                </a:solidFill>
                <a:latin typeface="宋体" panose="02010600030101010101" pitchFamily="2" charset="-122"/>
                <a:ea typeface="宋体" panose="02010600030101010101" pitchFamily="2" charset="-122"/>
              </a:rPr>
              <a:t>为浏览器的身份验证机制，其虽然可以保证一个请求是来自于某个用户的浏览器，但却无法保证该请求是用户批准发送的</a:t>
            </a:r>
            <a:r>
              <a:rPr lang="zh-CN" altLang="en-US" sz="1400">
                <a:latin typeface="宋体" panose="02010600030101010101" pitchFamily="2" charset="-122"/>
                <a:ea typeface="宋体" panose="02010600030101010101" pitchFamily="2" charset="-122"/>
              </a:rPr>
              <a:t>，防御可用①对于敏感操作尽量使用</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；②验证</a:t>
            </a:r>
            <a:r>
              <a:rPr lang="en-US" altLang="zh-CN" sz="1400">
                <a:latin typeface="宋体" panose="02010600030101010101" pitchFamily="2" charset="-122"/>
                <a:ea typeface="宋体" panose="02010600030101010101" pitchFamily="2" charset="-122"/>
              </a:rPr>
              <a:t>HTTP referer</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请求头中有一个字段名为</a:t>
            </a:r>
            <a:r>
              <a:rPr lang="en-US" altLang="zh-CN" sz="1400">
                <a:latin typeface="宋体" panose="02010600030101010101" pitchFamily="2" charset="-122"/>
                <a:ea typeface="宋体" panose="02010600030101010101" pitchFamily="2" charset="-122"/>
              </a:rPr>
              <a:t>referer</a:t>
            </a:r>
            <a:r>
              <a:rPr lang="zh-CN" altLang="en-US" sz="1400">
                <a:latin typeface="宋体" panose="02010600030101010101" pitchFamily="2" charset="-122"/>
                <a:ea typeface="宋体" panose="02010600030101010101" pitchFamily="2" charset="-122"/>
              </a:rPr>
              <a:t>，其记录了该</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请求的来源地址，可被用于检查请求是否来自合法的“源”</a:t>
            </a:r>
            <a:r>
              <a:rPr lang="en-US" altLang="zh-CN" sz="1400">
                <a:latin typeface="宋体" panose="02010600030101010101" pitchFamily="2" charset="-122"/>
                <a:ea typeface="宋体" panose="02010600030101010101" pitchFamily="2" charset="-122"/>
              </a:rPr>
              <a:t>(Referer</a:t>
            </a:r>
            <a:r>
              <a:rPr lang="zh-CN" altLang="en-US" sz="1400">
                <a:latin typeface="宋体" panose="02010600030101010101" pitchFamily="2" charset="-122"/>
                <a:ea typeface="宋体" panose="02010600030101010101" pitchFamily="2" charset="-122"/>
              </a:rPr>
              <a:t>值是否是指定页面，或者网站的域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，但</a:t>
            </a:r>
            <a:r>
              <a:rPr lang="en-US" altLang="zh-CN" sz="1400">
                <a:latin typeface="宋体" panose="02010600030101010101" pitchFamily="2" charset="-122"/>
                <a:ea typeface="宋体" panose="02010600030101010101" pitchFamily="2" charset="-122"/>
              </a:rPr>
              <a:t>referer</a:t>
            </a:r>
            <a:r>
              <a:rPr lang="zh-CN" altLang="en-US" sz="1400">
                <a:latin typeface="宋体" panose="02010600030101010101" pitchFamily="2" charset="-122"/>
                <a:ea typeface="宋体" panose="02010600030101010101" pitchFamily="2" charset="-122"/>
              </a:rPr>
              <a:t>值并能确保获取到，用户可设置其不可见；③在请求地址中添加</a:t>
            </a:r>
            <a:r>
              <a:rPr lang="en-US" altLang="zh-CN" sz="1400">
                <a:latin typeface="宋体" panose="02010600030101010101" pitchFamily="2" charset="-122"/>
                <a:ea typeface="宋体" panose="02010600030101010101" pitchFamily="2" charset="-122"/>
              </a:rPr>
              <a:t>csrf token</a:t>
            </a:r>
            <a:r>
              <a:rPr lang="zh-CN" altLang="en-US" sz="1400">
                <a:latin typeface="宋体" panose="02010600030101010101" pitchFamily="2" charset="-122"/>
                <a:ea typeface="宋体" panose="02010600030101010101" pitchFamily="2" charset="-122"/>
              </a:rPr>
              <a:t>，其会向</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中写入一条名为</a:t>
            </a:r>
            <a:r>
              <a:rPr lang="en-US" altLang="zh-CN" sz="1400">
                <a:latin typeface="宋体" panose="02010600030101010101" pitchFamily="2" charset="-122"/>
                <a:ea typeface="宋体" panose="02010600030101010101" pitchFamily="2" charset="-122"/>
              </a:rPr>
              <a:t>csrftoken</a:t>
            </a:r>
            <a:r>
              <a:rPr lang="zh-CN" altLang="en-US" sz="1400">
                <a:latin typeface="宋体" panose="02010600030101010101" pitchFamily="2" charset="-122"/>
                <a:ea typeface="宋体" panose="02010600030101010101" pitchFamily="2" charset="-122"/>
              </a:rPr>
              <a:t>值为随机生成的数据，服务器会对比该值对不符合要求的请求</a:t>
            </a:r>
            <a:r>
              <a:rPr lang="en-US" altLang="zh-CN" sz="1400">
                <a:latin typeface="宋体" panose="02010600030101010101" pitchFamily="2" charset="-122"/>
                <a:ea typeface="宋体" panose="02010600030101010101" pitchFamily="2" charset="-122"/>
              </a:rPr>
              <a:t>403</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中在</a:t>
            </a:r>
            <a:r>
              <a:rPr lang="en-US" altLang="zh-CN" sz="1400">
                <a:latin typeface="宋体" panose="02010600030101010101" pitchFamily="2" charset="-122"/>
                <a:ea typeface="宋体" panose="02010600030101010101" pitchFamily="2" charset="-122"/>
              </a:rPr>
              <a:t>form</a:t>
            </a:r>
            <a:r>
              <a:rPr lang="zh-CN" altLang="en-US" sz="1400">
                <a:latin typeface="宋体" panose="02010600030101010101" pitchFamily="2" charset="-122"/>
                <a:ea typeface="宋体" panose="02010600030101010101" pitchFamily="2" charset="-122"/>
              </a:rPr>
              <a:t>标签下添加</a:t>
            </a:r>
            <a:r>
              <a:rPr lang="en-US" altLang="zh-CN" sz="1400">
                <a:latin typeface="宋体" panose="02010600030101010101" pitchFamily="2" charset="-122"/>
                <a:ea typeface="宋体" panose="02010600030101010101" pitchFamily="2" charset="-122"/>
              </a:rPr>
              <a:t>{% csrf_token %}</a:t>
            </a:r>
            <a:r>
              <a:rPr lang="zh-CN" altLang="en-US" sz="1400">
                <a:latin typeface="宋体" panose="02010600030101010101" pitchFamily="2" charset="-122"/>
                <a:ea typeface="宋体" panose="02010600030101010101" pitchFamily="2" charset="-122"/>
              </a:rPr>
              <a:t>标签，并默认打开</a:t>
            </a:r>
            <a:r>
              <a:rPr lang="en-US" altLang="zh-CN" sz="1400">
                <a:latin typeface="宋体" panose="02010600030101010101" pitchFamily="2" charset="-122"/>
                <a:ea typeface="宋体" panose="02010600030101010101" pitchFamily="2" charset="-122"/>
              </a:rPr>
              <a:t>csrf</a:t>
            </a:r>
            <a:r>
              <a:rPr lang="zh-CN" altLang="en-US" sz="1400">
                <a:latin typeface="宋体" panose="02010600030101010101" pitchFamily="2" charset="-122"/>
                <a:ea typeface="宋体" panose="02010600030101010101" pitchFamily="2" charset="-122"/>
              </a:rPr>
              <a:t>中间件，即开启了</a:t>
            </a:r>
            <a:r>
              <a:rPr lang="en-US" altLang="zh-CN" sz="1400">
                <a:latin typeface="宋体" panose="02010600030101010101" pitchFamily="2" charset="-122"/>
                <a:ea typeface="宋体" panose="02010600030101010101" pitchFamily="2" charset="-122"/>
              </a:rPr>
              <a:t>csrf</a:t>
            </a:r>
            <a:r>
              <a:rPr lang="zh-CN" altLang="en-US" sz="1400">
                <a:latin typeface="宋体" panose="02010600030101010101" pitchFamily="2" charset="-122"/>
                <a:ea typeface="宋体" panose="02010600030101010101" pitchFamily="2" charset="-122"/>
              </a:rPr>
              <a:t>防护。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注意若不添加该标签，则本地的提交也会被拦截</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XSS(Cross Site Scripting)</a:t>
            </a:r>
            <a:r>
              <a:rPr lang="zh-CN" altLang="en-US" sz="1400" b="1">
                <a:latin typeface="宋体" panose="02010600030101010101" pitchFamily="2" charset="-122"/>
                <a:ea typeface="宋体" panose="02010600030101010101" pitchFamily="2" charset="-122"/>
              </a:rPr>
              <a:t>攻击</a:t>
            </a:r>
            <a:r>
              <a:rPr lang="zh-CN" altLang="en-US" sz="1400">
                <a:latin typeface="宋体" panose="02010600030101010101" pitchFamily="2" charset="-122"/>
                <a:ea typeface="宋体" panose="02010600030101010101" pitchFamily="2" charset="-122"/>
              </a:rPr>
              <a:t>：其原理与</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注入类似，通过提交的数据来更改原始代码结构，并在页面上运行脚本，预防可用①输入验证，使用标准输入验证机制，验证所有输入数据的长度、类型、语法及业务逻辑②输出编码，确保用户提交的数据已经被正确编码并不要允许用户自主选择编码方式。</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反向解析</a:t>
            </a:r>
            <a:r>
              <a:rPr lang="zh-CN" altLang="en-US" sz="1400">
                <a:latin typeface="宋体" panose="02010600030101010101" pitchFamily="2" charset="-122"/>
                <a:ea typeface="宋体" panose="02010600030101010101" pitchFamily="2" charset="-122"/>
              </a:rPr>
              <a:t>：根据</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匹配的正则表达式动态生成</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，使得更改</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即更改地址栏中输入的地址时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对应的视图函数和模板文件中的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无需改动，反向解析在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中应用于模板中的超链接</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视图中的重定向，其使用方法为①在项目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项目名下的</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文件中定义</a:t>
            </a:r>
            <a:r>
              <a:rPr lang="en-US" altLang="zh-CN" sz="1400" b="1">
                <a:solidFill>
                  <a:schemeClr val="accent2">
                    <a:lumMod val="75000"/>
                  </a:schemeClr>
                </a:solidFill>
                <a:latin typeface="宋体" panose="02010600030101010101" pitchFamily="2" charset="-122"/>
                <a:ea typeface="宋体" panose="02010600030101010101" pitchFamily="2" charset="-122"/>
              </a:rPr>
              <a:t>path('url', include(('</a:t>
            </a:r>
            <a:r>
              <a:rPr lang="zh-CN" altLang="en-US" sz="1400" b="1">
                <a:solidFill>
                  <a:schemeClr val="accent2">
                    <a:lumMod val="75000"/>
                  </a:schemeClr>
                </a:solidFill>
                <a:latin typeface="宋体" panose="02010600030101010101" pitchFamily="2" charset="-122"/>
                <a:ea typeface="宋体" panose="02010600030101010101" pitchFamily="2" charset="-122"/>
              </a:rPr>
              <a:t>应用名</a:t>
            </a:r>
            <a:r>
              <a:rPr lang="en-US" altLang="zh-CN" sz="1400" b="1">
                <a:solidFill>
                  <a:schemeClr val="accent2">
                    <a:lumMod val="75000"/>
                  </a:schemeClr>
                </a:solidFill>
                <a:latin typeface="宋体" panose="02010600030101010101" pitchFamily="2" charset="-122"/>
                <a:ea typeface="宋体" panose="02010600030101010101" pitchFamily="2" charset="-122"/>
              </a:rPr>
              <a:t>.urls', '</a:t>
            </a:r>
            <a:r>
              <a:rPr lang="zh-CN" altLang="en-US" sz="1400" b="1">
                <a:solidFill>
                  <a:schemeClr val="accent2">
                    <a:lumMod val="75000"/>
                  </a:schemeClr>
                </a:solidFill>
                <a:latin typeface="宋体" panose="02010600030101010101" pitchFamily="2" charset="-122"/>
                <a:ea typeface="宋体" panose="02010600030101010101" pitchFamily="2" charset="-122"/>
              </a:rPr>
              <a:t>应用名</a:t>
            </a:r>
            <a:r>
              <a:rPr lang="en-US" altLang="zh-CN" sz="1400" b="1">
                <a:solidFill>
                  <a:schemeClr val="accent2">
                    <a:lumMod val="75000"/>
                  </a:schemeClr>
                </a:solidFill>
                <a:latin typeface="宋体" panose="02010600030101010101" pitchFamily="2" charset="-122"/>
                <a:ea typeface="宋体" panose="02010600030101010101" pitchFamily="2" charset="-122"/>
              </a:rPr>
              <a:t>') namespace='</a:t>
            </a:r>
            <a:r>
              <a:rPr lang="zh-CN" altLang="en-US" sz="1400" b="1">
                <a:solidFill>
                  <a:schemeClr val="accent2">
                    <a:lumMod val="75000"/>
                  </a:schemeClr>
                </a:solidFill>
                <a:latin typeface="宋体" panose="02010600030101010101" pitchFamily="2" charset="-122"/>
                <a:ea typeface="宋体" panose="02010600030101010101" pitchFamily="2" charset="-122"/>
              </a:rPr>
              <a:t>应用名</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b="1">
                <a:solidFill>
                  <a:schemeClr val="accent2">
                    <a:lumMod val="75000"/>
                  </a:schemeClr>
                </a:solidFill>
                <a:latin typeface="宋体" panose="02010600030101010101" pitchFamily="2" charset="-122"/>
                <a:ea typeface="宋体" panose="02010600030101010101" pitchFamily="2" charset="-122"/>
              </a:rPr>
              <a:t>可变</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注意在</a:t>
            </a:r>
            <a:r>
              <a:rPr lang="en-US" altLang="zh-CN" sz="1400" b="1">
                <a:solidFill>
                  <a:srgbClr val="FF0000"/>
                </a:solidFill>
                <a:latin typeface="宋体" panose="02010600030101010101" pitchFamily="2" charset="-122"/>
                <a:ea typeface="宋体" panose="02010600030101010101" pitchFamily="2" charset="-122"/>
              </a:rPr>
              <a:t>Django2.x</a:t>
            </a:r>
            <a:r>
              <a:rPr lang="zh-CN" altLang="en-US" sz="1400" b="1">
                <a:solidFill>
                  <a:srgbClr val="FF0000"/>
                </a:solidFill>
                <a:latin typeface="宋体" panose="02010600030101010101" pitchFamily="2" charset="-122"/>
                <a:ea typeface="宋体" panose="02010600030101010101" pitchFamily="2" charset="-122"/>
              </a:rPr>
              <a:t>中存在</a:t>
            </a:r>
            <a:r>
              <a:rPr lang="en-US" altLang="zh-CN" sz="1400" b="1">
                <a:solidFill>
                  <a:srgbClr val="FF0000"/>
                </a:solidFill>
                <a:latin typeface="宋体" panose="02010600030101010101" pitchFamily="2" charset="-122"/>
                <a:ea typeface="宋体" panose="02010600030101010101" pitchFamily="2" charset="-122"/>
              </a:rPr>
              <a:t>namespace</a:t>
            </a:r>
            <a:r>
              <a:rPr lang="zh-CN" altLang="en-US" sz="1400" b="1">
                <a:solidFill>
                  <a:srgbClr val="FF0000"/>
                </a:solidFill>
                <a:latin typeface="宋体" panose="02010600030101010101" pitchFamily="2" charset="-122"/>
                <a:ea typeface="宋体" panose="02010600030101010101" pitchFamily="2" charset="-122"/>
              </a:rPr>
              <a:t>时需使用元组说明要指定的应用名</a:t>
            </a:r>
            <a:r>
              <a:rPr lang="en-US" altLang="zh-CN" sz="1400" b="1">
                <a:solidFill>
                  <a:srgbClr val="FF0000"/>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，在应用下的</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文件中定义</a:t>
            </a:r>
            <a:r>
              <a:rPr lang="en-US" altLang="zh-CN" sz="1400">
                <a:latin typeface="宋体" panose="02010600030101010101" pitchFamily="2" charset="-122"/>
                <a:ea typeface="宋体" panose="02010600030101010101" pitchFamily="2" charset="-122"/>
              </a:rPr>
              <a:t>path('xx', views.xx, name='xx')</a:t>
            </a:r>
            <a:r>
              <a:rPr lang="zh-CN" altLang="en-US" sz="1400">
                <a:latin typeface="宋体" panose="02010600030101010101" pitchFamily="2" charset="-122"/>
                <a:ea typeface="宋体" panose="02010600030101010101" pitchFamily="2" charset="-122"/>
              </a:rPr>
              <a:t>，在模板中使用标签</a:t>
            </a:r>
            <a:r>
              <a:rPr lang="en-US" altLang="zh-CN" sz="1400">
                <a:latin typeface="宋体" panose="02010600030101010101" pitchFamily="2" charset="-122"/>
                <a:ea typeface="宋体" panose="02010600030101010101" pitchFamily="2" charset="-122"/>
              </a:rPr>
              <a:t>{% url '</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:xx' %}</a:t>
            </a:r>
            <a:r>
              <a:rPr lang="zh-CN" altLang="en-US" sz="1400">
                <a:latin typeface="宋体" panose="02010600030101010101" pitchFamily="2" charset="-122"/>
                <a:ea typeface="宋体" panose="02010600030101010101" pitchFamily="2" charset="-122"/>
              </a:rPr>
              <a:t>即可反向解析至匹配的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②在模板中使用</a:t>
            </a:r>
            <a:r>
              <a:rPr lang="en-US" altLang="zh-CN" sz="1400">
                <a:latin typeface="宋体" panose="02010600030101010101" pitchFamily="2" charset="-122"/>
                <a:ea typeface="宋体" panose="02010600030101010101" pitchFamily="2" charset="-122"/>
              </a:rPr>
              <a:t>{% url 'namespace:xxx' </a:t>
            </a:r>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其后的参数匹配的是定义</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中的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的分组</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若分组不对应则报错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，会将写在后面的参数分配进分组，生成</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③在模板中使用</a:t>
            </a:r>
            <a:r>
              <a:rPr lang="en-US" altLang="zh-CN" sz="1400">
                <a:latin typeface="宋体" panose="02010600030101010101" pitchFamily="2" charset="-122"/>
                <a:ea typeface="宋体" panose="02010600030101010101" pitchFamily="2" charset="-122"/>
              </a:rPr>
              <a:t>{% url 'namespace:xxx' a=</a:t>
            </a:r>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1 b=</a:t>
            </a:r>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其后的参数匹配定义</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中的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的命名分组，参数名需对应</a:t>
            </a:r>
            <a:r>
              <a:rPr lang="en-US" altLang="zh-CN" sz="1400">
                <a:latin typeface="宋体" panose="02010600030101010101" pitchFamily="2" charset="-122"/>
                <a:ea typeface="宋体" panose="02010600030101010101" pitchFamily="2" charset="-122"/>
              </a:rPr>
              <a:t>r'xxx/xx/(?P&lt;a&gt;\d)_(?P&lt;b&gt;\d)'</a:t>
            </a:r>
            <a:r>
              <a:rPr lang="zh-CN" altLang="en-US" sz="1400">
                <a:latin typeface="宋体" panose="02010600030101010101" pitchFamily="2" charset="-122"/>
                <a:ea typeface="宋体" panose="02010600030101010101" pitchFamily="2" charset="-122"/>
              </a:rPr>
              <a:t>，将关键字参数填入分组，生成</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④在视图函数中使用反向解析，</a:t>
            </a:r>
            <a:r>
              <a:rPr lang="en-US" altLang="zh-CN" sz="1600" b="1">
                <a:solidFill>
                  <a:schemeClr val="accent2">
                    <a:lumMod val="75000"/>
                  </a:schemeClr>
                </a:solidFill>
                <a:latin typeface="宋体" panose="02010600030101010101" pitchFamily="2" charset="-122"/>
                <a:ea typeface="宋体" panose="02010600030101010101" pitchFamily="2" charset="-122"/>
              </a:rPr>
              <a:t>return redirect(reverse('namespace:xx', args=(</a:t>
            </a:r>
            <a:r>
              <a:rPr lang="zh-CN" altLang="en-US" sz="1600" b="1">
                <a:solidFill>
                  <a:schemeClr val="accent2">
                    <a:lumMod val="75000"/>
                  </a:schemeClr>
                </a:solidFill>
                <a:latin typeface="宋体" panose="02010600030101010101" pitchFamily="2" charset="-122"/>
                <a:ea typeface="宋体" panose="02010600030101010101" pitchFamily="2" charset="-122"/>
              </a:rPr>
              <a:t>位置参数元组</a:t>
            </a:r>
            <a:r>
              <a:rPr lang="en-US" altLang="zh-CN" sz="1600" b="1">
                <a:solidFill>
                  <a:schemeClr val="accent2">
                    <a:lumMod val="75000"/>
                  </a:schemeClr>
                </a:solidFill>
                <a:latin typeface="宋体" panose="02010600030101010101" pitchFamily="2" charset="-122"/>
                <a:ea typeface="宋体" panose="02010600030101010101" pitchFamily="2" charset="-122"/>
              </a:rPr>
              <a:t>), kwargs={'a':1</a:t>
            </a:r>
            <a:r>
              <a:rPr lang="zh-CN" altLang="en-US" sz="1600" b="1">
                <a:solidFill>
                  <a:schemeClr val="accent2">
                    <a:lumMod val="75000"/>
                  </a:schemeClr>
                </a:solidFill>
                <a:latin typeface="宋体" panose="02010600030101010101" pitchFamily="2" charset="-122"/>
                <a:ea typeface="宋体" panose="02010600030101010101" pitchFamily="2" charset="-122"/>
              </a:rPr>
              <a:t>关键字参数字典</a:t>
            </a:r>
            <a:r>
              <a:rPr lang="en-US" altLang="zh-CN" sz="1600" b="1">
                <a:solidFill>
                  <a:schemeClr val="accent2">
                    <a:lumMod val="75000"/>
                  </a:schemeClr>
                </a:solidFill>
                <a:latin typeface="宋体" panose="02010600030101010101" pitchFamily="2" charset="-122"/>
                <a:ea typeface="宋体" panose="02010600030101010101" pitchFamily="2" charset="-122"/>
              </a:rPr>
              <a:t>}))</a:t>
            </a:r>
            <a:endParaRPr lang="en-US" altLang="zh-CN" sz="1400" b="1">
              <a:solidFill>
                <a:schemeClr val="accent2">
                  <a:lumMod val="75000"/>
                </a:schemeClr>
              </a:solidFill>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静态文件</a:t>
            </a:r>
            <a:r>
              <a:rPr lang="zh-CN" altLang="en-US" sz="1400">
                <a:latin typeface="宋体" panose="02010600030101010101" pitchFamily="2" charset="-122"/>
                <a:ea typeface="宋体" panose="02010600030101010101" pitchFamily="2" charset="-122"/>
              </a:rPr>
              <a:t>：若要在模板页面上使用静态文件，①需要创建目录，并在</a:t>
            </a:r>
            <a:r>
              <a:rPr lang="en-US" altLang="zh-CN" sz="1400">
                <a:latin typeface="宋体" panose="02010600030101010101" pitchFamily="2" charset="-122"/>
                <a:ea typeface="宋体" panose="02010600030101010101" pitchFamily="2" charset="-122"/>
              </a:rPr>
              <a:t>setting</a:t>
            </a:r>
            <a:r>
              <a:rPr lang="zh-CN" altLang="en-US" sz="1400">
                <a:latin typeface="宋体" panose="02010600030101010101" pitchFamily="2" charset="-122"/>
                <a:ea typeface="宋体" panose="02010600030101010101" pitchFamily="2" charset="-122"/>
              </a:rPr>
              <a:t>中配置，</a:t>
            </a:r>
            <a:r>
              <a:rPr lang="en-US" altLang="zh-CN" sz="1400">
                <a:latin typeface="宋体" panose="02010600030101010101" pitchFamily="2" charset="-122"/>
                <a:ea typeface="宋体" panose="02010600030101010101" pitchFamily="2" charset="-122"/>
              </a:rPr>
              <a:t>STATIC_URL = '/static/'</a:t>
            </a:r>
            <a:r>
              <a:rPr lang="zh-CN" altLang="en-US" sz="1400">
                <a:latin typeface="宋体" panose="02010600030101010101" pitchFamily="2" charset="-122"/>
                <a:ea typeface="宋体" panose="02010600030101010101" pitchFamily="2" charset="-122"/>
              </a:rPr>
              <a:t>意为访问静态文件的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配置</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中需要的静态文件都会重新发起一个请求，</a:t>
            </a:r>
            <a:r>
              <a:rPr lang="en-US" altLang="zh-CN" sz="1400" b="1">
                <a:solidFill>
                  <a:srgbClr val="FF0000"/>
                </a:solidFill>
                <a:latin typeface="宋体" panose="02010600030101010101" pitchFamily="2" charset="-122"/>
                <a:ea typeface="宋体" panose="02010600030101010101" pitchFamily="2" charset="-122"/>
              </a:rPr>
              <a:t>Django</a:t>
            </a:r>
            <a:r>
              <a:rPr lang="zh-CN" altLang="en-US" sz="1400" b="1">
                <a:solidFill>
                  <a:srgbClr val="FF0000"/>
                </a:solidFill>
                <a:latin typeface="宋体" panose="02010600030101010101" pitchFamily="2" charset="-122"/>
                <a:ea typeface="宋体" panose="02010600030101010101" pitchFamily="2" charset="-122"/>
              </a:rPr>
              <a:t>强制要求静态文件</a:t>
            </a:r>
            <a:r>
              <a:rPr lang="en-US" altLang="zh-CN" sz="1400" b="1">
                <a:solidFill>
                  <a:srgbClr val="FF0000"/>
                </a:solidFill>
                <a:latin typeface="宋体" panose="02010600030101010101" pitchFamily="2" charset="-122"/>
                <a:ea typeface="宋体" panose="02010600030101010101" pitchFamily="2" charset="-122"/>
              </a:rPr>
              <a:t>(css/img</a:t>
            </a:r>
            <a:r>
              <a:rPr lang="zh-CN" altLang="en-US" sz="1400" b="1">
                <a:solidFill>
                  <a:srgbClr val="FF0000"/>
                </a:solidFill>
                <a:latin typeface="宋体" panose="02010600030101010101" pitchFamily="2" charset="-122"/>
                <a:ea typeface="宋体" panose="02010600030101010101" pitchFamily="2" charset="-122"/>
              </a:rPr>
              <a:t>等</a:t>
            </a:r>
            <a:r>
              <a:rPr lang="en-US" altLang="zh-CN" sz="1400" b="1">
                <a:solidFill>
                  <a:srgbClr val="FF0000"/>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必须使用</a:t>
            </a:r>
            <a:r>
              <a:rPr lang="en-US" altLang="zh-CN" sz="1400" b="1">
                <a:solidFill>
                  <a:srgbClr val="FF0000"/>
                </a:solidFill>
                <a:latin typeface="宋体" panose="02010600030101010101" pitchFamily="2" charset="-122"/>
                <a:ea typeface="宋体" panose="02010600030101010101" pitchFamily="2" charset="-122"/>
              </a:rPr>
              <a:t>static(</a:t>
            </a:r>
            <a:r>
              <a:rPr lang="zh-CN" altLang="en-US" sz="1400" b="1">
                <a:solidFill>
                  <a:srgbClr val="FF0000"/>
                </a:solidFill>
                <a:latin typeface="宋体" panose="02010600030101010101" pitchFamily="2" charset="-122"/>
                <a:ea typeface="宋体" panose="02010600030101010101" pitchFamily="2" charset="-122"/>
              </a:rPr>
              <a:t>否则禁止访问</a:t>
            </a:r>
            <a:r>
              <a:rPr lang="en-US" altLang="zh-CN" sz="1400" b="1">
                <a:solidFill>
                  <a:srgbClr val="FF0000"/>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，然后再根据</a:t>
            </a:r>
            <a:r>
              <a:rPr lang="en-US" altLang="zh-CN" sz="1400">
                <a:latin typeface="宋体" panose="02010600030101010101" pitchFamily="2" charset="-122"/>
                <a:ea typeface="宋体" panose="02010600030101010101" pitchFamily="2" charset="-122"/>
              </a:rPr>
              <a:t>href/src</a:t>
            </a:r>
            <a:r>
              <a:rPr lang="zh-CN" altLang="en-US" sz="1400">
                <a:latin typeface="宋体" panose="02010600030101010101" pitchFamily="2" charset="-122"/>
                <a:ea typeface="宋体" panose="02010600030101010101" pitchFamily="2" charset="-122"/>
              </a:rPr>
              <a:t>请求的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去本地文件夹物理目录中查找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STATICFILES_DIRS</a:t>
            </a:r>
            <a:r>
              <a:rPr lang="zh-CN" altLang="en-US" sz="1400">
                <a:latin typeface="宋体" panose="02010600030101010101" pitchFamily="2" charset="-122"/>
                <a:ea typeface="宋体" panose="02010600030101010101" pitchFamily="2" charset="-122"/>
              </a:rPr>
              <a:t>配置静态文件的物理目录②从</a:t>
            </a:r>
            <a:r>
              <a:rPr lang="en-US" altLang="zh-CN" sz="1400">
                <a:latin typeface="宋体" panose="02010600030101010101" pitchFamily="2" charset="-122"/>
                <a:ea typeface="宋体" panose="02010600030101010101" pitchFamily="2" charset="-122"/>
              </a:rPr>
              <a:t>django.conf import settings</a:t>
            </a:r>
            <a:r>
              <a:rPr lang="zh-CN" altLang="en-US" sz="1400">
                <a:latin typeface="宋体" panose="02010600030101010101" pitchFamily="2" charset="-122"/>
                <a:ea typeface="宋体" panose="02010600030101010101" pitchFamily="2" charset="-122"/>
              </a:rPr>
              <a:t>中可以查看静态文件的查找顺序</a:t>
            </a:r>
            <a:r>
              <a:rPr lang="en-US" altLang="zh-CN" sz="1400">
                <a:latin typeface="宋体" panose="02010600030101010101" pitchFamily="2" charset="-122"/>
                <a:ea typeface="宋体" panose="02010600030101010101" pitchFamily="2" charset="-122"/>
              </a:rPr>
              <a:t>STATICFILES_FINDERS</a:t>
            </a:r>
            <a:r>
              <a:rPr lang="zh-CN" altLang="en-US" sz="1400">
                <a:latin typeface="宋体" panose="02010600030101010101" pitchFamily="2" charset="-122"/>
                <a:ea typeface="宋体" panose="02010600030101010101" pitchFamily="2" charset="-122"/>
              </a:rPr>
              <a:t>，先查找配置的目录下，再去应用下的文件夹中查找③可以在模板中动态的生成静态文件的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，主要是解决</a:t>
            </a:r>
            <a:r>
              <a:rPr lang="en-US" altLang="zh-CN" sz="1400">
                <a:latin typeface="宋体" panose="02010600030101010101" pitchFamily="2" charset="-122"/>
                <a:ea typeface="宋体" panose="02010600030101010101" pitchFamily="2" charset="-122"/>
              </a:rPr>
              <a:t>STATIC_URL</a:t>
            </a:r>
            <a:r>
              <a:rPr lang="zh-CN" altLang="en-US" sz="1400">
                <a:latin typeface="宋体" panose="02010600030101010101" pitchFamily="2" charset="-122"/>
                <a:ea typeface="宋体" panose="02010600030101010101" pitchFamily="2" charset="-122"/>
              </a:rPr>
              <a:t>变动的问题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即改变</a:t>
            </a:r>
            <a:r>
              <a:rPr lang="en-US" altLang="zh-CN" sz="1400">
                <a:latin typeface="宋体" panose="02010600030101010101" pitchFamily="2" charset="-122"/>
                <a:ea typeface="宋体" panose="02010600030101010101" pitchFamily="2" charset="-122"/>
              </a:rPr>
              <a:t>STATIC_URL</a:t>
            </a:r>
            <a:r>
              <a:rPr lang="zh-CN" altLang="en-US" sz="1400">
                <a:latin typeface="宋体" panose="02010600030101010101" pitchFamily="2" charset="-122"/>
                <a:ea typeface="宋体" panose="02010600030101010101" pitchFamily="2" charset="-122"/>
              </a:rPr>
              <a:t>时无需改变</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文档中对静态文件的访问</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，在最上方</a:t>
            </a:r>
            <a:r>
              <a:rPr lang="en-US" altLang="zh-CN" sz="1400">
                <a:latin typeface="宋体" panose="02010600030101010101" pitchFamily="2" charset="-122"/>
                <a:ea typeface="宋体" panose="02010600030101010101" pitchFamily="2" charset="-122"/>
              </a:rPr>
              <a:t>{% load staticfiles %}</a:t>
            </a:r>
            <a:r>
              <a:rPr lang="zh-CN" altLang="en-US" sz="1400">
                <a:latin typeface="宋体" panose="02010600030101010101" pitchFamily="2" charset="-122"/>
                <a:ea typeface="宋体" panose="02010600030101010101" pitchFamily="2" charset="-122"/>
              </a:rPr>
              <a:t>，在需要配置</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的地址中如</a:t>
            </a:r>
            <a:r>
              <a:rPr lang="en-US" altLang="zh-CN" sz="1400">
                <a:latin typeface="宋体" panose="02010600030101010101" pitchFamily="2" charset="-122"/>
                <a:ea typeface="宋体" panose="02010600030101010101" pitchFamily="2" charset="-122"/>
              </a:rPr>
              <a:t>src="{% static 'images/mm.jpg' %}"</a:t>
            </a:r>
          </a:p>
          <a:p>
            <a:r>
              <a:rPr lang="zh-CN" altLang="en-US" sz="1400" b="1">
                <a:latin typeface="宋体" panose="02010600030101010101" pitchFamily="2" charset="-122"/>
                <a:ea typeface="宋体" panose="02010600030101010101" pitchFamily="2" charset="-122"/>
              </a:rPr>
              <a:t>关于</a:t>
            </a:r>
            <a:r>
              <a:rPr lang="en-US" altLang="zh-CN" sz="1400" b="1">
                <a:latin typeface="宋体" panose="02010600030101010101" pitchFamily="2" charset="-122"/>
                <a:ea typeface="宋体" panose="02010600030101010101" pitchFamily="2" charset="-122"/>
              </a:rPr>
              <a:t>IP</a:t>
            </a:r>
            <a:r>
              <a:rPr lang="zh-CN" altLang="en-US" sz="1400" b="1">
                <a:latin typeface="宋体" panose="02010600030101010101" pitchFamily="2" charset="-122"/>
                <a:ea typeface="宋体" panose="02010600030101010101" pitchFamily="2" charset="-122"/>
              </a:rPr>
              <a:t>拦截</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request.META['REMOTE_ADDR']</a:t>
            </a:r>
            <a:r>
              <a:rPr lang="zh-CN" altLang="en-US" sz="1400">
                <a:latin typeface="宋体" panose="02010600030101010101" pitchFamily="2" charset="-122"/>
                <a:ea typeface="宋体" panose="02010600030101010101" pitchFamily="2" charset="-122"/>
              </a:rPr>
              <a:t>可以获取浏览器端的</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地址，通过中间件类的设计可以在视图函数应用之前对浏览器的</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进行筛选，实现阻止某些</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访问网站的功能。</a:t>
            </a:r>
          </a:p>
        </p:txBody>
      </p:sp>
    </p:spTree>
    <p:extLst>
      <p:ext uri="{BB962C8B-B14F-4D97-AF65-F5344CB8AC3E}">
        <p14:creationId xmlns:p14="http://schemas.microsoft.com/office/powerpoint/2010/main" val="987123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114CA6A-7E4F-4CD2-8E6B-5BCA4DBCC8A2}"/>
              </a:ext>
            </a:extLst>
          </p:cNvPr>
          <p:cNvSpPr txBox="1"/>
          <p:nvPr/>
        </p:nvSpPr>
        <p:spPr>
          <a:xfrm>
            <a:off x="0" y="0"/>
            <a:ext cx="12192000" cy="3754874"/>
          </a:xfrm>
          <a:prstGeom prst="rect">
            <a:avLst/>
          </a:prstGeom>
          <a:noFill/>
        </p:spPr>
        <p:txBody>
          <a:bodyPr wrap="square" rtlCol="0">
            <a:spAutoFit/>
          </a:bodyPr>
          <a:lstStyle/>
          <a:p>
            <a:r>
              <a:rPr lang="zh-CN" altLang="en-US" sz="1400" b="1">
                <a:latin typeface="宋体" panose="02010600030101010101" pitchFamily="2" charset="-122"/>
                <a:ea typeface="宋体" panose="02010600030101010101" pitchFamily="2" charset="-122"/>
              </a:rPr>
              <a:t>中间件</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预留的函数接口，可以介入</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的请求和响应处理过程，修改</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的输入或输出，中间件的设计为开发者提供了一种无侵入式的开发方式，增强了</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框架的健壮性，其它的</a:t>
            </a:r>
            <a:r>
              <a:rPr lang="en-US" altLang="zh-CN" sz="1400">
                <a:latin typeface="宋体" panose="02010600030101010101" pitchFamily="2" charset="-122"/>
                <a:ea typeface="宋体" panose="02010600030101010101" pitchFamily="2" charset="-122"/>
              </a:rPr>
              <a:t>MVC</a:t>
            </a:r>
            <a:r>
              <a:rPr lang="zh-CN" altLang="en-US" sz="1400">
                <a:latin typeface="宋体" panose="02010600030101010101" pitchFamily="2" charset="-122"/>
                <a:ea typeface="宋体" panose="02010600030101010101" pitchFamily="2" charset="-122"/>
              </a:rPr>
              <a:t>框架也有这个功能，名称为</a:t>
            </a:r>
            <a:r>
              <a:rPr lang="en-US" altLang="zh-CN" sz="1400">
                <a:latin typeface="宋体" panose="02010600030101010101" pitchFamily="2" charset="-122"/>
                <a:ea typeface="宋体" panose="02010600030101010101" pitchFamily="2" charset="-122"/>
              </a:rPr>
              <a:t>IoC</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在应用下创建</a:t>
            </a:r>
            <a:r>
              <a:rPr lang="en-US" altLang="zh-CN" sz="1400">
                <a:latin typeface="宋体" panose="02010600030101010101" pitchFamily="2" charset="-122"/>
                <a:ea typeface="宋体" panose="02010600030101010101" pitchFamily="2" charset="-122"/>
              </a:rPr>
              <a:t>middleware.py</a:t>
            </a:r>
            <a:r>
              <a:rPr lang="zh-CN" altLang="en-US" sz="1400">
                <a:latin typeface="宋体" panose="02010600030101010101" pitchFamily="2" charset="-122"/>
                <a:ea typeface="宋体" panose="02010600030101010101" pitchFamily="2" charset="-122"/>
              </a:rPr>
              <a:t>文件，在其中定义中间件类，一般命名方式为 </a:t>
            </a:r>
            <a:r>
              <a:rPr lang="en-US" altLang="zh-CN" sz="1400">
                <a:latin typeface="宋体" panose="02010600030101010101" pitchFamily="2" charset="-122"/>
                <a:ea typeface="宋体" panose="02010600030101010101" pitchFamily="2" charset="-122"/>
              </a:rPr>
              <a:t>class IPBlockMiddleware:</a:t>
            </a:r>
            <a:r>
              <a:rPr lang="zh-CN" altLang="en-US" sz="1400">
                <a:latin typeface="宋体" panose="02010600030101010101" pitchFamily="2" charset="-122"/>
                <a:ea typeface="宋体" panose="02010600030101010101" pitchFamily="2" charset="-122"/>
              </a:rPr>
              <a:t>，类中的方法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最多有五个参数</a:t>
            </a:r>
            <a:r>
              <a:rPr lang="en-US" altLang="zh-CN" sz="1400">
                <a:latin typeface="宋体" panose="02010600030101010101" pitchFamily="2" charset="-122"/>
                <a:ea typeface="宋体" panose="02010600030101010101" pitchFamily="2" charset="-122"/>
              </a:rPr>
              <a:t>self, request, </a:t>
            </a:r>
            <a:r>
              <a:rPr lang="zh-CN" altLang="en-US" sz="1400">
                <a:latin typeface="宋体" panose="02010600030101010101" pitchFamily="2" charset="-122"/>
                <a:ea typeface="宋体" panose="02010600030101010101" pitchFamily="2" charset="-122"/>
              </a:rPr>
              <a:t>视图函数</a:t>
            </a:r>
            <a:r>
              <a:rPr lang="en-US" altLang="zh-CN" sz="1400">
                <a:latin typeface="宋体" panose="02010600030101010101" pitchFamily="2" charset="-122"/>
                <a:ea typeface="宋体" panose="02010600030101010101" pitchFamily="2" charset="-122"/>
              </a:rPr>
              <a:t>, *args, **kwargs)</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为中间件类预留的函数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函数名不可变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，注册时写为</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包名，即项目名</a:t>
            </a:r>
            <a:r>
              <a:rPr lang="en-US" altLang="zh-CN" sz="1400">
                <a:latin typeface="宋体" panose="02010600030101010101" pitchFamily="2" charset="-122"/>
                <a:ea typeface="宋体" panose="02010600030101010101" pitchFamily="2" charset="-122"/>
              </a:rPr>
              <a:t>.middleware.</a:t>
            </a:r>
            <a:r>
              <a:rPr lang="zh-CN" altLang="en-US" sz="1400">
                <a:latin typeface="宋体" panose="02010600030101010101" pitchFamily="2" charset="-122"/>
                <a:ea typeface="宋体" panose="02010600030101010101" pitchFamily="2" charset="-122"/>
              </a:rPr>
              <a:t>类名；</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__init__(self):</a:t>
            </a:r>
            <a:r>
              <a:rPr lang="zh-CN" altLang="en-US" sz="1400">
                <a:latin typeface="宋体" panose="02010600030101010101" pitchFamily="2" charset="-122"/>
                <a:ea typeface="宋体" panose="02010600030101010101" pitchFamily="2" charset="-122"/>
              </a:rPr>
              <a:t>服务器重启后，响应第一个请求的时候调用；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即后续请求不调用</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process_request(self, request):</a:t>
            </a:r>
            <a:r>
              <a:rPr lang="zh-CN" altLang="en-US" sz="1400">
                <a:latin typeface="宋体" panose="02010600030101010101" pitchFamily="2" charset="-122"/>
                <a:ea typeface="宋体" panose="02010600030101010101" pitchFamily="2" charset="-122"/>
              </a:rPr>
              <a:t>是在产生</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对象，进行</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匹配之前调用；</a:t>
            </a:r>
          </a:p>
          <a:p>
            <a:r>
              <a:rPr lang="en-US" altLang="zh-CN" sz="1400">
                <a:latin typeface="宋体" panose="02010600030101010101" pitchFamily="2" charset="-122"/>
                <a:ea typeface="宋体" panose="02010600030101010101" pitchFamily="2" charset="-122"/>
              </a:rPr>
              <a:t>process_view(self, request, view_func, *view_args, **view_kwargs)</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匹配之后，调用视图函数之前；</a:t>
            </a:r>
          </a:p>
          <a:p>
            <a:r>
              <a:rPr lang="en-US" altLang="zh-CN" sz="1400">
                <a:latin typeface="宋体" panose="02010600030101010101" pitchFamily="2" charset="-122"/>
                <a:ea typeface="宋体" panose="02010600030101010101" pitchFamily="2" charset="-122"/>
              </a:rPr>
              <a:t>process_response(self, request, response)</a:t>
            </a:r>
            <a:r>
              <a:rPr lang="zh-CN" altLang="en-US" sz="1400">
                <a:latin typeface="宋体" panose="02010600030101010101" pitchFamily="2" charset="-122"/>
                <a:ea typeface="宋体" panose="02010600030101010101" pitchFamily="2" charset="-122"/>
              </a:rPr>
              <a:t>：视图函数调用之后，内容返回给浏览器之前；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response</a:t>
            </a:r>
            <a:r>
              <a:rPr lang="zh-CN" altLang="en-US" sz="1400">
                <a:latin typeface="宋体" panose="02010600030101010101" pitchFamily="2" charset="-122"/>
                <a:ea typeface="宋体" panose="02010600030101010101" pitchFamily="2" charset="-122"/>
              </a:rPr>
              <a:t>为视图的返回值</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process_exception(self, request, exception):</a:t>
            </a:r>
            <a:r>
              <a:rPr lang="zh-CN" altLang="en-US" sz="1400">
                <a:latin typeface="宋体" panose="02010600030101010101" pitchFamily="2" charset="-122"/>
                <a:ea typeface="宋体" panose="02010600030101010101" pitchFamily="2" charset="-122"/>
              </a:rPr>
              <a:t>视图函数出现异常，会调用这个函数。</a:t>
            </a:r>
          </a:p>
          <a:p>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setting</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MIDDLEWARE</a:t>
            </a:r>
            <a:r>
              <a:rPr lang="zh-CN" altLang="en-US" sz="1400">
                <a:latin typeface="宋体" panose="02010600030101010101" pitchFamily="2" charset="-122"/>
                <a:ea typeface="宋体" panose="02010600030101010101" pitchFamily="2" charset="-122"/>
              </a:rPr>
              <a:t>列表中为中间件类的注册，如果有多个中间件类包含</a:t>
            </a:r>
            <a:r>
              <a:rPr lang="en-US" altLang="zh-CN" sz="1400">
                <a:latin typeface="宋体" panose="02010600030101010101" pitchFamily="2" charset="-122"/>
                <a:ea typeface="宋体" panose="02010600030101010101" pitchFamily="2" charset="-122"/>
              </a:rPr>
              <a:t>process_exception</a:t>
            </a:r>
            <a:r>
              <a:rPr lang="zh-CN" altLang="en-US" sz="1400">
                <a:latin typeface="宋体" panose="02010600030101010101" pitchFamily="2" charset="-122"/>
                <a:ea typeface="宋体" panose="02010600030101010101" pitchFamily="2" charset="-122"/>
              </a:rPr>
              <a:t>函数，则先注册的后执行；</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(3)Django</a:t>
            </a:r>
            <a:r>
              <a:rPr lang="zh-CN" altLang="en-US" sz="1400">
                <a:latin typeface="宋体" panose="02010600030101010101" pitchFamily="2" charset="-122"/>
                <a:ea typeface="宋体" panose="02010600030101010101" pitchFamily="2" charset="-122"/>
              </a:rPr>
              <a:t>的请求处理流程为：浏览器发出请求→产生</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对象→调用中间件类中的</a:t>
            </a:r>
            <a:r>
              <a:rPr lang="en-US" altLang="zh-CN" sz="1400">
                <a:latin typeface="宋体" panose="02010600030101010101" pitchFamily="2" charset="-122"/>
                <a:ea typeface="宋体" panose="02010600030101010101" pitchFamily="2" charset="-122"/>
              </a:rPr>
              <a:t>process_request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匹配→调用中间件类中的</a:t>
            </a:r>
            <a:r>
              <a:rPr lang="en-US" altLang="zh-CN" sz="1400">
                <a:latin typeface="宋体" panose="02010600030101010101" pitchFamily="2" charset="-122"/>
                <a:ea typeface="宋体" panose="02010600030101010101" pitchFamily="2" charset="-122"/>
              </a:rPr>
              <a:t>process_view</a:t>
            </a:r>
            <a:r>
              <a:rPr lang="zh-CN" altLang="en-US" sz="1400">
                <a:latin typeface="宋体" panose="02010600030101010101" pitchFamily="2" charset="-122"/>
                <a:ea typeface="宋体" panose="02010600030101010101" pitchFamily="2" charset="-122"/>
              </a:rPr>
              <a:t>→调用视图函数→调用中间件类中的</a:t>
            </a:r>
            <a:r>
              <a:rPr lang="en-US" altLang="zh-CN" sz="1400">
                <a:latin typeface="宋体" panose="02010600030101010101" pitchFamily="2" charset="-122"/>
                <a:ea typeface="宋体" panose="02010600030101010101" pitchFamily="2" charset="-122"/>
              </a:rPr>
              <a:t>process_response</a:t>
            </a:r>
            <a:r>
              <a:rPr lang="zh-CN" altLang="en-US" sz="1400">
                <a:latin typeface="宋体" panose="02010600030101010101" pitchFamily="2" charset="-122"/>
                <a:ea typeface="宋体" panose="02010600030101010101" pitchFamily="2" charset="-122"/>
              </a:rPr>
              <a:t>→返回给浏览器</a:t>
            </a:r>
            <a:r>
              <a:rPr lang="en-US" altLang="zh-CN" sz="1400">
                <a:latin typeface="宋体" panose="02010600030101010101" pitchFamily="2" charset="-122"/>
                <a:ea typeface="宋体" panose="02010600030101010101" pitchFamily="2" charset="-122"/>
              </a:rPr>
              <a:t>response</a:t>
            </a:r>
            <a:r>
              <a:rPr lang="zh-CN" altLang="en-US" sz="1400">
                <a:latin typeface="宋体" panose="02010600030101010101" pitchFamily="2" charset="-122"/>
                <a:ea typeface="宋体" panose="02010600030101010101" pitchFamily="2" charset="-122"/>
              </a:rPr>
              <a:t>对象；</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中间件函数分为两类①请求阶段中</a:t>
            </a:r>
            <a:r>
              <a:rPr lang="en-US" altLang="zh-CN" sz="1400">
                <a:latin typeface="宋体" panose="02010600030101010101" pitchFamily="2" charset="-122"/>
                <a:ea typeface="宋体" panose="02010600030101010101" pitchFamily="2" charset="-122"/>
              </a:rPr>
              <a:t>process_request/view</a:t>
            </a:r>
            <a:r>
              <a:rPr lang="zh-CN" altLang="en-US" sz="1400">
                <a:latin typeface="宋体" panose="02010600030101010101" pitchFamily="2" charset="-122"/>
                <a:ea typeface="宋体" panose="02010600030101010101" pitchFamily="2" charset="-122"/>
              </a:rPr>
              <a:t>，应返回</a:t>
            </a:r>
            <a:r>
              <a:rPr lang="en-US" altLang="zh-CN" sz="1400">
                <a:latin typeface="宋体" panose="02010600030101010101" pitchFamily="2" charset="-122"/>
                <a:ea typeface="宋体" panose="02010600030101010101" pitchFamily="2" charset="-122"/>
              </a:rPr>
              <a:t>None(</a:t>
            </a:r>
            <a:r>
              <a:rPr lang="zh-CN" altLang="en-US" sz="1400">
                <a:latin typeface="宋体" panose="02010600030101010101" pitchFamily="2" charset="-122"/>
                <a:ea typeface="宋体" panose="02010600030101010101" pitchFamily="2" charset="-122"/>
              </a:rPr>
              <a:t>继续执行其他中间件类中的</a:t>
            </a:r>
            <a:r>
              <a:rPr lang="en-US" altLang="zh-CN" sz="1400">
                <a:latin typeface="宋体" panose="02010600030101010101" pitchFamily="2" charset="-122"/>
                <a:ea typeface="宋体" panose="02010600030101010101" pitchFamily="2" charset="-122"/>
              </a:rPr>
              <a:t>process_request/view</a:t>
            </a:r>
            <a:r>
              <a:rPr lang="zh-CN" altLang="en-US" sz="1400">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按从上到下的顺序执行</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或</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不执行后续的视图</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中间件，直接将此</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返回给响应中间件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②响应阶段中</a:t>
            </a:r>
            <a:r>
              <a:rPr lang="en-US" altLang="zh-CN" sz="1400">
                <a:latin typeface="宋体" panose="02010600030101010101" pitchFamily="2" charset="-122"/>
                <a:ea typeface="宋体" panose="02010600030101010101" pitchFamily="2" charset="-122"/>
              </a:rPr>
              <a:t>process_template_response/response/exception</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process_template_response</a:t>
            </a:r>
            <a:r>
              <a:rPr lang="zh-CN" altLang="en-US" sz="1400">
                <a:latin typeface="宋体" panose="02010600030101010101" pitchFamily="2" charset="-122"/>
                <a:ea typeface="宋体" panose="02010600030101010101" pitchFamily="2" charset="-122"/>
              </a:rPr>
              <a:t>在视图完成执行后立即执行，必须返回一个实现</a:t>
            </a:r>
            <a:r>
              <a:rPr lang="en-US" altLang="zh-CN" sz="1400">
                <a:latin typeface="宋体" panose="02010600030101010101" pitchFamily="2" charset="-122"/>
                <a:ea typeface="宋体" panose="02010600030101010101" pitchFamily="2" charset="-122"/>
              </a:rPr>
              <a:t>render</a:t>
            </a:r>
            <a:r>
              <a:rPr lang="zh-CN" altLang="en-US" sz="1400">
                <a:latin typeface="宋体" panose="02010600030101010101" pitchFamily="2" charset="-122"/>
                <a:ea typeface="宋体" panose="02010600030101010101" pitchFamily="2" charset="-122"/>
              </a:rPr>
              <a:t>方法的响应对象，</a:t>
            </a:r>
            <a:r>
              <a:rPr lang="en-US" altLang="zh-CN" sz="1400">
                <a:latin typeface="宋体" panose="02010600030101010101" pitchFamily="2" charset="-122"/>
                <a:ea typeface="宋体" panose="02010600030101010101" pitchFamily="2" charset="-122"/>
              </a:rPr>
              <a:t>process_response</a:t>
            </a:r>
            <a:r>
              <a:rPr lang="zh-CN" altLang="en-US" sz="1400">
                <a:latin typeface="宋体" panose="02010600030101010101" pitchFamily="2" charset="-122"/>
                <a:ea typeface="宋体" panose="02010600030101010101" pitchFamily="2" charset="-122"/>
              </a:rPr>
              <a:t>在所有响应返回浏览器之前执行，必须返回一个</a:t>
            </a:r>
            <a:r>
              <a:rPr lang="en-US" altLang="zh-CN" sz="1400">
                <a:latin typeface="宋体" panose="02010600030101010101" pitchFamily="2" charset="-122"/>
                <a:ea typeface="宋体" panose="02010600030101010101" pitchFamily="2" charset="-122"/>
              </a:rPr>
              <a:t>HttpResponse/StreamingHttpResponse</a:t>
            </a:r>
            <a:r>
              <a:rPr lang="zh-CN" altLang="en-US" sz="1400">
                <a:latin typeface="宋体" panose="02010600030101010101" pitchFamily="2" charset="-122"/>
                <a:ea typeface="宋体" panose="02010600030101010101" pitchFamily="2" charset="-122"/>
              </a:rPr>
              <a:t>对象，该方法必须调用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即使跳过了视图和中间件视图函数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process_exception</a:t>
            </a:r>
            <a:r>
              <a:rPr lang="zh-CN" altLang="en-US" sz="1400">
                <a:latin typeface="宋体" panose="02010600030101010101" pitchFamily="2" charset="-122"/>
                <a:ea typeface="宋体" panose="02010600030101010101" pitchFamily="2" charset="-122"/>
              </a:rPr>
              <a:t>在产生异常时执行，应返回一个</a:t>
            </a:r>
            <a:r>
              <a:rPr lang="en-US" altLang="zh-CN" sz="1400">
                <a:latin typeface="宋体" panose="02010600030101010101" pitchFamily="2" charset="-122"/>
                <a:ea typeface="宋体" panose="02010600030101010101" pitchFamily="2" charset="-122"/>
              </a:rPr>
              <a:t>None(</a:t>
            </a:r>
            <a:r>
              <a:rPr lang="zh-CN" altLang="en-US" sz="1400">
                <a:latin typeface="宋体" panose="02010600030101010101" pitchFamily="2" charset="-122"/>
                <a:ea typeface="宋体" panose="02010600030101010101" pitchFamily="2" charset="-122"/>
              </a:rPr>
              <a:t>启用默认的异常处理</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所有的响应阶段中的中间件函数，</a:t>
            </a:r>
            <a:r>
              <a:rPr lang="zh-CN" altLang="en-US" sz="1400" b="1">
                <a:solidFill>
                  <a:schemeClr val="accent1">
                    <a:lumMod val="75000"/>
                  </a:schemeClr>
                </a:solidFill>
                <a:latin typeface="宋体" panose="02010600030101010101" pitchFamily="2" charset="-122"/>
                <a:ea typeface="宋体" panose="02010600030101010101" pitchFamily="2" charset="-122"/>
              </a:rPr>
              <a:t>按从下到上的顺序执行</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AC01E3D4-0D2D-4036-85C2-FC1C31C00845}"/>
              </a:ext>
            </a:extLst>
          </p:cNvPr>
          <p:cNvSpPr txBox="1"/>
          <p:nvPr/>
        </p:nvSpPr>
        <p:spPr>
          <a:xfrm>
            <a:off x="0" y="3605572"/>
            <a:ext cx="12192000" cy="3323987"/>
          </a:xfrm>
          <a:prstGeom prst="rect">
            <a:avLst/>
          </a:prstGeom>
          <a:noFill/>
        </p:spPr>
        <p:txBody>
          <a:bodyPr wrap="square" rtlCol="0">
            <a:spAutoFit/>
          </a:bodyPr>
          <a:lstStyle/>
          <a:p>
            <a:pPr algn="l"/>
            <a:r>
              <a:rPr lang="zh-CN" altLang="en-US" sz="1400" b="1">
                <a:latin typeface="宋体" panose="02010600030101010101" pitchFamily="2" charset="-122"/>
                <a:ea typeface="宋体" panose="02010600030101010101" pitchFamily="2" charset="-122"/>
              </a:rPr>
              <a:t>模型管理类</a:t>
            </a:r>
            <a:r>
              <a:rPr lang="zh-CN" altLang="en-US" sz="1400">
                <a:latin typeface="宋体" panose="02010600030101010101" pitchFamily="2" charset="-122"/>
                <a:ea typeface="宋体" panose="02010600030101010101" pitchFamily="2" charset="-122"/>
              </a:rPr>
              <a:t>：用于控制</a:t>
            </a:r>
            <a:r>
              <a:rPr lang="en-US" altLang="zh-CN" sz="1400">
                <a:latin typeface="宋体" panose="02010600030101010101" pitchFamily="2" charset="-122"/>
                <a:ea typeface="宋体" panose="02010600030101010101" pitchFamily="2" charset="-122"/>
              </a:rPr>
              <a:t>admin</a:t>
            </a:r>
            <a:r>
              <a:rPr lang="zh-CN" altLang="en-US" sz="1400">
                <a:latin typeface="宋体" panose="02010600030101010101" pitchFamily="2" charset="-122"/>
                <a:ea typeface="宋体" panose="02010600030101010101" pitchFamily="2" charset="-122"/>
              </a:rPr>
              <a:t>后台页面的展示和操作，在项目下的</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及</a:t>
            </a:r>
            <a:r>
              <a:rPr lang="en-US" altLang="zh-CN" sz="1400">
                <a:latin typeface="宋体" panose="02010600030101010101" pitchFamily="2" charset="-122"/>
                <a:ea typeface="宋体" panose="02010600030101010101" pitchFamily="2" charset="-122"/>
              </a:rPr>
              <a:t>models.py</a:t>
            </a:r>
            <a:r>
              <a:rPr lang="zh-CN" altLang="en-US" sz="1400">
                <a:latin typeface="宋体" panose="02010600030101010101" pitchFamily="2" charset="-122"/>
                <a:ea typeface="宋体" panose="02010600030101010101" pitchFamily="2" charset="-122"/>
              </a:rPr>
              <a:t>中操作。</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注册模型管理类</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中定义模型管理类</a:t>
            </a:r>
            <a:r>
              <a:rPr lang="en-US" altLang="zh-CN" sz="1400">
                <a:latin typeface="宋体" panose="02010600030101010101" pitchFamily="2" charset="-122"/>
                <a:ea typeface="宋体" panose="02010600030101010101" pitchFamily="2" charset="-122"/>
              </a:rPr>
              <a:t>class AreaAdmin(admin.ModelAdmin):</a:t>
            </a:r>
            <a:r>
              <a:rPr lang="zh-CN" altLang="en-US" sz="1400">
                <a:latin typeface="宋体" panose="02010600030101010101" pitchFamily="2" charset="-122"/>
                <a:ea typeface="宋体" panose="02010600030101010101" pitchFamily="2" charset="-122"/>
              </a:rPr>
              <a:t>，注册模型管理类</a:t>
            </a:r>
            <a:r>
              <a:rPr lang="en-US" altLang="zh-CN" sz="1400">
                <a:latin typeface="宋体" panose="02010600030101010101" pitchFamily="2" charset="-122"/>
                <a:ea typeface="宋体" panose="02010600030101010101" pitchFamily="2" charset="-122"/>
              </a:rPr>
              <a:t>admin.site.register(AreaInfo, AreaAdmin)</a:t>
            </a:r>
            <a:r>
              <a:rPr lang="zh-CN" altLang="en-US" sz="1400">
                <a:latin typeface="宋体" panose="02010600030101010101" pitchFamily="2" charset="-122"/>
                <a:ea typeface="宋体" panose="02010600030101010101" pitchFamily="2" charset="-122"/>
              </a:rPr>
              <a:t>，或使用装饰器</a:t>
            </a:r>
            <a:r>
              <a:rPr lang="en-US" altLang="zh-CN" sz="1400">
                <a:latin typeface="宋体" panose="02010600030101010101" pitchFamily="2" charset="-122"/>
                <a:ea typeface="宋体" panose="02010600030101010101" pitchFamily="2" charset="-122"/>
              </a:rPr>
              <a:t>@admin.register</a:t>
            </a:r>
            <a:r>
              <a:rPr lang="zh-CN" altLang="en-US" sz="1400">
                <a:latin typeface="宋体" panose="02010600030101010101" pitchFamily="2" charset="-122"/>
                <a:ea typeface="宋体" panose="02010600030101010101" pitchFamily="2" charset="-122"/>
              </a:rPr>
              <a:t>在定义模型管理类时注册。</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修改列表页，即显示信息页：</a:t>
            </a:r>
            <a:endParaRPr lang="en-US" altLang="zh-CN" sz="1400" b="1">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①修改每页显示条目数，模型管理类中添加</a:t>
            </a:r>
            <a:r>
              <a:rPr lang="en-US" altLang="zh-CN" sz="1400">
                <a:latin typeface="宋体" panose="02010600030101010101" pitchFamily="2" charset="-122"/>
                <a:ea typeface="宋体" panose="02010600030101010101" pitchFamily="2" charset="-122"/>
              </a:rPr>
              <a:t>list_per_page = 10</a:t>
            </a:r>
            <a:r>
              <a:rPr lang="zh-CN" altLang="en-US" sz="1400">
                <a:latin typeface="宋体" panose="02010600030101010101" pitchFamily="2" charset="-122"/>
                <a:ea typeface="宋体" panose="02010600030101010101" pitchFamily="2" charset="-122"/>
              </a:rPr>
              <a:t>；②修改操作选项的位置，模型管理类中添加</a:t>
            </a:r>
            <a:r>
              <a:rPr lang="en-US" altLang="zh-CN" sz="1400">
                <a:latin typeface="宋体" panose="02010600030101010101" pitchFamily="2" charset="-122"/>
                <a:ea typeface="宋体" panose="02010600030101010101" pitchFamily="2" charset="-122"/>
              </a:rPr>
              <a:t>actions_on_top/bottom = True/False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③将方法作为列并指定方法可排序并指定列标题，模型管理类中添加</a:t>
            </a:r>
            <a:r>
              <a:rPr lang="en-US" altLang="zh-CN" sz="1400">
                <a:latin typeface="宋体" panose="02010600030101010101" pitchFamily="2" charset="-122"/>
                <a:ea typeface="宋体" panose="02010600030101010101" pitchFamily="2" charset="-122"/>
              </a:rPr>
              <a:t>list_display = ['</a:t>
            </a:r>
            <a:r>
              <a:rPr lang="zh-CN" altLang="en-US" sz="1400">
                <a:latin typeface="宋体" panose="02010600030101010101" pitchFamily="2" charset="-122"/>
                <a:ea typeface="宋体" panose="02010600030101010101" pitchFamily="2" charset="-122"/>
              </a:rPr>
              <a:t>字段名</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方法名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，在模型类</a:t>
            </a:r>
            <a:r>
              <a:rPr lang="en-US" altLang="zh-CN" sz="1400">
                <a:latin typeface="宋体" panose="02010600030101010101" pitchFamily="2" charset="-122"/>
                <a:ea typeface="宋体" panose="02010600030101010101" pitchFamily="2" charset="-122"/>
              </a:rPr>
              <a:t>(model.py</a:t>
            </a:r>
            <a:r>
              <a:rPr lang="zh-CN" altLang="en-US" sz="1400">
                <a:latin typeface="宋体" panose="02010600030101010101" pitchFamily="2" charset="-122"/>
                <a:ea typeface="宋体" panose="02010600030101010101" pitchFamily="2" charset="-122"/>
              </a:rPr>
              <a:t>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中添加方法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其返回值即页面中列上的显示值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并为方法添加属性 方法名</a:t>
            </a:r>
            <a:r>
              <a:rPr lang="en-US" altLang="zh-CN" sz="1400">
                <a:latin typeface="宋体" panose="02010600030101010101" pitchFamily="2" charset="-122"/>
                <a:ea typeface="宋体" panose="02010600030101010101" pitchFamily="2" charset="-122"/>
              </a:rPr>
              <a:t>.admin_order_field = '</a:t>
            </a:r>
            <a:r>
              <a:rPr lang="zh-CN" altLang="en-US" sz="1400">
                <a:latin typeface="宋体" panose="02010600030101010101" pitchFamily="2" charset="-122"/>
                <a:ea typeface="宋体" panose="02010600030101010101" pitchFamily="2" charset="-122"/>
              </a:rPr>
              <a:t>字段名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，方法名</a:t>
            </a:r>
            <a:r>
              <a:rPr lang="en-US" altLang="zh-CN" sz="1400">
                <a:latin typeface="宋体" panose="02010600030101010101" pitchFamily="2" charset="-122"/>
                <a:ea typeface="宋体" panose="02010600030101010101" pitchFamily="2" charset="-122"/>
              </a:rPr>
              <a:t>.short_description = 'xxx'</a:t>
            </a:r>
            <a:r>
              <a:rPr lang="zh-CN" altLang="en-US" sz="1400">
                <a:latin typeface="宋体" panose="02010600030101010101" pitchFamily="2" charset="-122"/>
                <a:ea typeface="宋体" panose="02010600030101010101" pitchFamily="2" charset="-122"/>
              </a:rPr>
              <a:t>则可以使方法列按照指定字段排序并指定列标题；④对于已有的字段指定列标题，在模型类中定义字段时添加参数</a:t>
            </a:r>
            <a:r>
              <a:rPr lang="en-US" altLang="zh-CN" sz="1400">
                <a:latin typeface="宋体" panose="02010600030101010101" pitchFamily="2" charset="-122"/>
                <a:ea typeface="宋体" panose="02010600030101010101" pitchFamily="2" charset="-122"/>
              </a:rPr>
              <a:t>verbose_name='</a:t>
            </a:r>
            <a:r>
              <a:rPr lang="zh-CN" altLang="en-US" sz="1400">
                <a:latin typeface="宋体" panose="02010600030101010101" pitchFamily="2" charset="-122"/>
                <a:ea typeface="宋体" panose="02010600030101010101" pitchFamily="2" charset="-122"/>
              </a:rPr>
              <a:t>标题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；⑤访问某字段关联对象，可以定义方法，并在方法中完成查询和输出并返回，在页面上显示；⑥在右侧显示过滤栏，在模型管理类中添加</a:t>
            </a:r>
            <a:r>
              <a:rPr lang="en-US" altLang="zh-CN" sz="1400">
                <a:latin typeface="宋体" panose="02010600030101010101" pitchFamily="2" charset="-122"/>
                <a:ea typeface="宋体" panose="02010600030101010101" pitchFamily="2" charset="-122"/>
              </a:rPr>
              <a:t>list_filter = ['</a:t>
            </a:r>
            <a:r>
              <a:rPr lang="zh-CN" altLang="en-US" sz="1400">
                <a:latin typeface="宋体" panose="02010600030101010101" pitchFamily="2" charset="-122"/>
                <a:ea typeface="宋体" panose="02010600030101010101" pitchFamily="2" charset="-122"/>
              </a:rPr>
              <a:t>字段名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；⑦在上方显示搜索框，在模型管理类中添加</a:t>
            </a:r>
            <a:r>
              <a:rPr lang="en-US" altLang="zh-CN" sz="1400">
                <a:latin typeface="宋体" panose="02010600030101010101" pitchFamily="2" charset="-122"/>
                <a:ea typeface="宋体" panose="02010600030101010101" pitchFamily="2" charset="-122"/>
              </a:rPr>
              <a:t>search_fields = ['</a:t>
            </a:r>
            <a:r>
              <a:rPr lang="zh-CN" altLang="en-US" sz="1400">
                <a:latin typeface="宋体" panose="02010600030101010101" pitchFamily="2" charset="-122"/>
                <a:ea typeface="宋体" panose="02010600030101010101" pitchFamily="2" charset="-122"/>
              </a:rPr>
              <a:t>字段名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，支持模糊查询，列表中添加多个字段表示可以对多个字段进行查询。</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修改编辑页</a:t>
            </a:r>
            <a:r>
              <a:rPr lang="zh-CN" altLang="en-US" sz="1400">
                <a:latin typeface="宋体" panose="02010600030101010101" pitchFamily="2" charset="-122"/>
                <a:ea typeface="宋体" panose="02010600030101010101" pitchFamily="2" charset="-122"/>
              </a:rPr>
              <a:t>：①在模型管理类中添加</a:t>
            </a:r>
            <a:r>
              <a:rPr lang="en-US" altLang="zh-CN" sz="1400">
                <a:latin typeface="宋体" panose="02010600030101010101" pitchFamily="2" charset="-122"/>
                <a:ea typeface="宋体" panose="02010600030101010101" pitchFamily="2" charset="-122"/>
              </a:rPr>
              <a:t>fields = ['</a:t>
            </a:r>
            <a:r>
              <a:rPr lang="zh-CN" altLang="en-US" sz="1400">
                <a:latin typeface="宋体" panose="02010600030101010101" pitchFamily="2" charset="-122"/>
                <a:ea typeface="宋体" panose="02010600030101010101" pitchFamily="2" charset="-122"/>
              </a:rPr>
              <a:t>字段</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字段</a:t>
            </a: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，默认将所有字段按顺序显示，若更改此选项，则会变更字段显示顺序和显示数量；②对编辑页的字段进行分组显示，如图；③在母表的对象</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编辑中添加子表的关联对象，</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中新建类，</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TabularInline</a:t>
            </a:r>
            <a:r>
              <a:rPr lang="zh-CN" altLang="en-US" sz="1400">
                <a:latin typeface="宋体" panose="02010600030101010101" pitchFamily="2" charset="-122"/>
                <a:ea typeface="宋体" panose="02010600030101010101" pitchFamily="2" charset="-122"/>
              </a:rPr>
              <a:t>表示以表格形式显示，</a:t>
            </a:r>
            <a:r>
              <a:rPr lang="en-US" altLang="zh-CN" sz="1400" b="1">
                <a:solidFill>
                  <a:srgbClr val="FF0000"/>
                </a:solidFill>
                <a:latin typeface="宋体" panose="02010600030101010101" pitchFamily="2" charset="-122"/>
                <a:ea typeface="宋体" panose="02010600030101010101" pitchFamily="2" charset="-122"/>
              </a:rPr>
              <a:t>model</a:t>
            </a:r>
            <a:r>
              <a:rPr lang="zh-CN" altLang="en-US" sz="1400" b="1">
                <a:solidFill>
                  <a:srgbClr val="FF0000"/>
                </a:solidFill>
                <a:latin typeface="宋体" panose="02010600030101010101" pitchFamily="2" charset="-122"/>
                <a:ea typeface="宋体" panose="02010600030101010101" pitchFamily="2" charset="-122"/>
              </a:rPr>
              <a:t>为子表名</a:t>
            </a:r>
            <a:endParaRPr lang="en-US" altLang="zh-CN" sz="1400" b="1">
              <a:solidFill>
                <a:srgbClr val="FF0000"/>
              </a:solidFill>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在原模型类中添加</a:t>
            </a:r>
            <a:r>
              <a:rPr lang="en-US" altLang="zh-CN" sz="1400">
                <a:latin typeface="宋体" panose="02010600030101010101" pitchFamily="2" charset="-122"/>
                <a:ea typeface="宋体" panose="02010600030101010101" pitchFamily="2" charset="-122"/>
              </a:rPr>
              <a:t>inlines = [BookStackedInline]</a:t>
            </a:r>
            <a:endParaRPr lang="zh-CN" altLang="en-US" sz="140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79F9850A-0294-47CD-8CB4-DC1F5C41F50A}"/>
              </a:ext>
            </a:extLst>
          </p:cNvPr>
          <p:cNvPicPr>
            <a:picLocks noChangeAspect="1"/>
          </p:cNvPicPr>
          <p:nvPr/>
        </p:nvPicPr>
        <p:blipFill>
          <a:blip r:embed="rId2"/>
          <a:stretch>
            <a:fillRect/>
          </a:stretch>
        </p:blipFill>
        <p:spPr>
          <a:xfrm>
            <a:off x="4659464" y="4148419"/>
            <a:ext cx="2442886" cy="248182"/>
          </a:xfrm>
          <a:prstGeom prst="rect">
            <a:avLst/>
          </a:prstGeom>
        </p:spPr>
      </p:pic>
      <p:pic>
        <p:nvPicPr>
          <p:cNvPr id="5" name="图片 4">
            <a:extLst>
              <a:ext uri="{FF2B5EF4-FFF2-40B4-BE49-F238E27FC236}">
                <a16:creationId xmlns:a16="http://schemas.microsoft.com/office/drawing/2014/main" id="{2A67D504-D0D9-4ACC-80A3-3F53E1E932EA}"/>
              </a:ext>
            </a:extLst>
          </p:cNvPr>
          <p:cNvPicPr>
            <a:picLocks noChangeAspect="1"/>
          </p:cNvPicPr>
          <p:nvPr/>
        </p:nvPicPr>
        <p:blipFill>
          <a:blip r:embed="rId3"/>
          <a:stretch>
            <a:fillRect/>
          </a:stretch>
        </p:blipFill>
        <p:spPr>
          <a:xfrm>
            <a:off x="8045237" y="6175274"/>
            <a:ext cx="4146763" cy="508026"/>
          </a:xfrm>
          <a:prstGeom prst="rect">
            <a:avLst/>
          </a:prstGeom>
        </p:spPr>
      </p:pic>
      <p:pic>
        <p:nvPicPr>
          <p:cNvPr id="6" name="图片 5">
            <a:extLst>
              <a:ext uri="{FF2B5EF4-FFF2-40B4-BE49-F238E27FC236}">
                <a16:creationId xmlns:a16="http://schemas.microsoft.com/office/drawing/2014/main" id="{8B6ECD0D-D091-4A11-8316-7418E2451B7D}"/>
              </a:ext>
            </a:extLst>
          </p:cNvPr>
          <p:cNvPicPr>
            <a:picLocks noChangeAspect="1"/>
          </p:cNvPicPr>
          <p:nvPr/>
        </p:nvPicPr>
        <p:blipFill>
          <a:blip r:embed="rId4"/>
          <a:stretch>
            <a:fillRect/>
          </a:stretch>
        </p:blipFill>
        <p:spPr>
          <a:xfrm>
            <a:off x="4349347" y="6199387"/>
            <a:ext cx="3695890" cy="469924"/>
          </a:xfrm>
          <a:prstGeom prst="rect">
            <a:avLst/>
          </a:prstGeom>
        </p:spPr>
      </p:pic>
    </p:spTree>
    <p:extLst>
      <p:ext uri="{BB962C8B-B14F-4D97-AF65-F5344CB8AC3E}">
        <p14:creationId xmlns:p14="http://schemas.microsoft.com/office/powerpoint/2010/main" val="194099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58D5AD-4E2D-4ED2-8B84-582AB28CFB00}"/>
              </a:ext>
            </a:extLst>
          </p:cNvPr>
          <p:cNvSpPr txBox="1"/>
          <p:nvPr/>
        </p:nvSpPr>
        <p:spPr>
          <a:xfrm>
            <a:off x="0" y="0"/>
            <a:ext cx="12192000" cy="6986528"/>
          </a:xfrm>
          <a:prstGeom prst="rect">
            <a:avLst/>
          </a:prstGeom>
          <a:noFill/>
        </p:spPr>
        <p:txBody>
          <a:bodyPr wrap="square" rtlCol="0">
            <a:spAutoFit/>
          </a:bodyPr>
          <a:lstStyle/>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中设置上传图片</a:t>
            </a:r>
            <a:r>
              <a:rPr lang="zh-CN" altLang="en-US" sz="1400">
                <a:latin typeface="宋体" panose="02010600030101010101" pitchFamily="2" charset="-122"/>
                <a:ea typeface="宋体" panose="02010600030101010101" pitchFamily="2" charset="-122"/>
              </a:rPr>
              <a:t>：设置让用户或管理员上传图片，与在配置模板时使用的静态文件的存放位置不同①在项目下</a:t>
            </a:r>
            <a:r>
              <a:rPr lang="en-US" altLang="zh-CN" sz="1400">
                <a:latin typeface="宋体" panose="02010600030101010101" pitchFamily="2" charset="-122"/>
                <a:ea typeface="宋体" panose="02010600030101010101" pitchFamily="2" charset="-122"/>
              </a:rPr>
              <a:t>static</a:t>
            </a:r>
            <a:r>
              <a:rPr lang="zh-CN" altLang="en-US" sz="1400">
                <a:latin typeface="宋体" panose="02010600030101010101" pitchFamily="2" charset="-122"/>
                <a:ea typeface="宋体" panose="02010600030101010101" pitchFamily="2" charset="-122"/>
              </a:rPr>
              <a:t>目录下新建目录</a:t>
            </a:r>
            <a:r>
              <a:rPr lang="en-US" altLang="zh-CN" sz="1400">
                <a:latin typeface="宋体" panose="02010600030101010101" pitchFamily="2" charset="-122"/>
                <a:ea typeface="宋体" panose="02010600030101010101" pitchFamily="2" charset="-122"/>
              </a:rPr>
              <a:t>media/</a:t>
            </a:r>
            <a:r>
              <a:rPr lang="zh-CN" altLang="en-US" sz="1400">
                <a:latin typeface="宋体" panose="02010600030101010101" pitchFamily="2" charset="-122"/>
                <a:ea typeface="宋体" panose="02010600030101010101" pitchFamily="2" charset="-122"/>
              </a:rPr>
              <a:t>应用名，上传的图片文件就保存在此处；②在应用的</a:t>
            </a:r>
            <a:r>
              <a:rPr lang="en-US" altLang="zh-CN" sz="1400">
                <a:latin typeface="宋体" panose="02010600030101010101" pitchFamily="2" charset="-122"/>
                <a:ea typeface="宋体" panose="02010600030101010101" pitchFamily="2" charset="-122"/>
              </a:rPr>
              <a:t>models.py</a:t>
            </a:r>
            <a:r>
              <a:rPr lang="zh-CN" altLang="en-US" sz="1400">
                <a:latin typeface="宋体" panose="02010600030101010101" pitchFamily="2" charset="-122"/>
                <a:ea typeface="宋体" panose="02010600030101010101" pitchFamily="2" charset="-122"/>
              </a:rPr>
              <a:t>文件下新建模型类，或在原有模型类中新建字段</a:t>
            </a:r>
            <a:r>
              <a:rPr lang="en-US" altLang="zh-CN" sz="1400">
                <a:latin typeface="宋体" panose="02010600030101010101" pitchFamily="2" charset="-122"/>
                <a:ea typeface="宋体" panose="02010600030101010101" pitchFamily="2" charset="-122"/>
              </a:rPr>
              <a:t>pic = models.ImageField(upload_to='</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ImageField</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FileField</a:t>
            </a:r>
            <a:r>
              <a:rPr lang="zh-CN" altLang="en-US" sz="1400">
                <a:latin typeface="宋体" panose="02010600030101010101" pitchFamily="2" charset="-122"/>
                <a:ea typeface="宋体" panose="02010600030101010101" pitchFamily="2" charset="-122"/>
              </a:rPr>
              <a:t>的子类</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其自动对上传的文件进行校验，确认是图片文件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upload_to</a:t>
            </a:r>
            <a:r>
              <a:rPr lang="zh-CN" altLang="en-US" sz="1400">
                <a:latin typeface="宋体" panose="02010600030101010101" pitchFamily="2" charset="-122"/>
                <a:ea typeface="宋体" panose="02010600030101010101" pitchFamily="2" charset="-122"/>
              </a:rPr>
              <a:t>是相对于设置的上传文件路径</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setting</a:t>
            </a:r>
            <a:r>
              <a:rPr lang="zh-CN" altLang="en-US" sz="1400">
                <a:latin typeface="宋体" panose="02010600030101010101" pitchFamily="2" charset="-122"/>
                <a:ea typeface="宋体" panose="02010600030101010101" pitchFamily="2" charset="-122"/>
              </a:rPr>
              <a:t>中设置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的子目录，而字段本身是一个实例非字符串，显示为路径；③在</a:t>
            </a:r>
            <a:r>
              <a:rPr lang="en-US" altLang="zh-CN" sz="1400">
                <a:latin typeface="宋体" panose="02010600030101010101" pitchFamily="2" charset="-122"/>
                <a:ea typeface="宋体" panose="02010600030101010101" pitchFamily="2" charset="-122"/>
              </a:rPr>
              <a:t>settings</a:t>
            </a:r>
            <a:r>
              <a:rPr lang="zh-CN" altLang="en-US" sz="1400">
                <a:latin typeface="宋体" panose="02010600030101010101" pitchFamily="2" charset="-122"/>
                <a:ea typeface="宋体" panose="02010600030101010101" pitchFamily="2" charset="-122"/>
              </a:rPr>
              <a:t>中设置</a:t>
            </a:r>
            <a:r>
              <a:rPr lang="en-US" altLang="zh-CN" sz="1400">
                <a:latin typeface="宋体" panose="02010600030101010101" pitchFamily="2" charset="-122"/>
                <a:ea typeface="宋体" panose="02010600030101010101" pitchFamily="2" charset="-122"/>
              </a:rPr>
              <a:t>MEDIA_ROOT=os.path.join(BASE_DIR, 'static/media')</a:t>
            </a:r>
            <a:r>
              <a:rPr lang="zh-CN" altLang="en-US" sz="1400">
                <a:latin typeface="宋体" panose="02010600030101010101" pitchFamily="2" charset="-122"/>
                <a:ea typeface="宋体" panose="02010600030101010101" pitchFamily="2" charset="-122"/>
              </a:rPr>
              <a:t>其与模型类中的路径组合成为上传文件的保存路径；④在</a:t>
            </a:r>
            <a:r>
              <a:rPr lang="en-US" altLang="zh-CN" sz="1400">
                <a:latin typeface="宋体" panose="02010600030101010101" pitchFamily="2" charset="-122"/>
                <a:ea typeface="宋体" panose="02010600030101010101" pitchFamily="2" charset="-122"/>
              </a:rPr>
              <a:t>admin</a:t>
            </a:r>
            <a:r>
              <a:rPr lang="zh-CN" altLang="en-US" sz="1400">
                <a:latin typeface="宋体" panose="02010600030101010101" pitchFamily="2" charset="-122"/>
                <a:ea typeface="宋体" panose="02010600030101010101" pitchFamily="2" charset="-122"/>
              </a:rPr>
              <a:t>中注册</a:t>
            </a:r>
            <a:r>
              <a:rPr lang="en-US" altLang="zh-CN" sz="1400">
                <a:latin typeface="宋体" panose="02010600030101010101" pitchFamily="2" charset="-122"/>
                <a:ea typeface="宋体" panose="02010600030101010101" pitchFamily="2" charset="-122"/>
              </a:rPr>
              <a:t>PicTest</a:t>
            </a:r>
            <a:r>
              <a:rPr lang="zh-CN" altLang="en-US" sz="1400">
                <a:latin typeface="宋体" panose="02010600030101010101" pitchFamily="2" charset="-122"/>
                <a:ea typeface="宋体" panose="02010600030101010101" pitchFamily="2" charset="-122"/>
              </a:rPr>
              <a:t>类，即可在后台管理页面上传图片</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注意在后台管理页面删除时只是删除了数据库中的记录，并没有删除上传的已保存在</a:t>
            </a:r>
            <a:r>
              <a:rPr lang="en-US" altLang="zh-CN" sz="1400">
                <a:latin typeface="宋体" panose="02010600030101010101" pitchFamily="2" charset="-122"/>
                <a:ea typeface="宋体" panose="02010600030101010101" pitchFamily="2" charset="-122"/>
              </a:rPr>
              <a:t>media</a:t>
            </a:r>
            <a:r>
              <a:rPr lang="zh-CN" altLang="en-US" sz="1400">
                <a:latin typeface="宋体" panose="02010600030101010101" pitchFamily="2" charset="-122"/>
                <a:ea typeface="宋体" panose="02010600030101010101" pitchFamily="2" charset="-122"/>
              </a:rPr>
              <a:t>下的文件本身</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；⑤若要让用户自定义上传图片，则需要在自定义页面中设置上传表单</a:t>
            </a:r>
            <a:r>
              <a:rPr lang="en-US" altLang="zh-CN" sz="1400">
                <a:latin typeface="宋体" panose="02010600030101010101" pitchFamily="2" charset="-122"/>
                <a:ea typeface="宋体" panose="02010600030101010101" pitchFamily="2" charset="-122"/>
              </a:rPr>
              <a:t>&lt;form method="post" action="/pic_handle/" enctype="multipart/form-data"&gt;</a:t>
            </a:r>
            <a:r>
              <a:rPr lang="zh-CN" altLang="en-US" sz="1400">
                <a:latin typeface="宋体" panose="02010600030101010101" pitchFamily="2" charset="-122"/>
                <a:ea typeface="宋体" panose="02010600030101010101" pitchFamily="2" charset="-122"/>
              </a:rPr>
              <a:t>其属性固定；⑥</a:t>
            </a:r>
            <a:r>
              <a:rPr lang="en-US" altLang="zh-CN" sz="1400">
                <a:latin typeface="宋体" panose="02010600030101010101" pitchFamily="2" charset="-122"/>
                <a:ea typeface="宋体" panose="02010600030101010101" pitchFamily="2" charset="-122"/>
              </a:rPr>
              <a:t>request.FILES.get('pic')</a:t>
            </a:r>
            <a:r>
              <a:rPr lang="zh-CN" altLang="en-US" sz="1400">
                <a:latin typeface="宋体" panose="02010600030101010101" pitchFamily="2" charset="-122"/>
                <a:ea typeface="宋体" panose="02010600030101010101" pitchFamily="2" charset="-122"/>
              </a:rPr>
              <a:t>可以得到提交的对象</a:t>
            </a:r>
            <a:r>
              <a:rPr lang="en-US" altLang="zh-CN" sz="1400">
                <a:latin typeface="宋体" panose="02010600030101010101" pitchFamily="2" charset="-122"/>
                <a:ea typeface="宋体" panose="02010600030101010101" pitchFamily="2" charset="-122"/>
              </a:rPr>
              <a:t>(request.FILES</a:t>
            </a:r>
            <a:r>
              <a:rPr lang="zh-CN" altLang="en-US" sz="1400">
                <a:latin typeface="宋体" panose="02010600030101010101" pitchFamily="2" charset="-122"/>
                <a:ea typeface="宋体" panose="02010600030101010101" pitchFamily="2" charset="-122"/>
              </a:rPr>
              <a:t>类似于字典</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，且根据上传文件的大小，其分为两个处理类</a:t>
            </a:r>
            <a:r>
              <a:rPr lang="en-US" altLang="zh-CN" sz="1400">
                <a:latin typeface="宋体" panose="02010600030101010101" pitchFamily="2" charset="-122"/>
                <a:ea typeface="宋体" panose="02010600030101010101" pitchFamily="2" charset="-122"/>
              </a:rPr>
              <a:t>django.core.files.uploadhandler.MemoryFileUploadHandler(</a:t>
            </a:r>
            <a:r>
              <a:rPr lang="zh-CN" altLang="en-US" sz="1400">
                <a:latin typeface="宋体" panose="02010600030101010101" pitchFamily="2" charset="-122"/>
                <a:ea typeface="宋体" panose="02010600030101010101" pitchFamily="2" charset="-122"/>
              </a:rPr>
              <a:t>内存中</a:t>
            </a:r>
            <a:r>
              <a:rPr lang="en-US" altLang="zh-CN" sz="1400">
                <a:latin typeface="宋体" panose="02010600030101010101" pitchFamily="2" charset="-122"/>
                <a:ea typeface="宋体" panose="02010600030101010101" pitchFamily="2" charset="-122"/>
              </a:rPr>
              <a:t>)</a:t>
            </a:r>
          </a:p>
          <a:p>
            <a:r>
              <a:rPr lang="en-US" altLang="zh-CN" sz="1400">
                <a:latin typeface="宋体" panose="02010600030101010101" pitchFamily="2" charset="-122"/>
                <a:ea typeface="宋体" panose="02010600030101010101" pitchFamily="2" charset="-122"/>
              </a:rPr>
              <a:t>/TemporaryFileUploadHandler(</a:t>
            </a:r>
            <a:r>
              <a:rPr lang="zh-CN" altLang="en-US" sz="1400">
                <a:latin typeface="宋体" panose="02010600030101010101" pitchFamily="2" charset="-122"/>
                <a:ea typeface="宋体" panose="02010600030101010101" pitchFamily="2" charset="-122"/>
              </a:rPr>
              <a:t>临时文件中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2.5M</a:t>
            </a:r>
            <a:r>
              <a:rPr lang="zh-CN" altLang="en-US" sz="1400">
                <a:latin typeface="宋体" panose="02010600030101010101" pitchFamily="2" charset="-122"/>
                <a:ea typeface="宋体" panose="02010600030101010101" pitchFamily="2" charset="-122"/>
              </a:rPr>
              <a:t>为限制大小；⑦上述对象支持一些方法：</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使</a:t>
            </a:r>
            <a:r>
              <a:rPr lang="en-US" altLang="zh-CN" sz="1400">
                <a:latin typeface="宋体" panose="02010600030101010101" pitchFamily="2" charset="-122"/>
                <a:ea typeface="宋体" panose="02010600030101010101" pitchFamily="2" charset="-122"/>
              </a:rPr>
              <a:t>pic = request.FILES.get('pic')</a:t>
            </a:r>
            <a:r>
              <a:rPr lang="zh-CN" altLang="en-US" sz="1400">
                <a:latin typeface="宋体" panose="02010600030101010101" pitchFamily="2" charset="-122"/>
                <a:ea typeface="宋体" panose="02010600030101010101" pitchFamily="2" charset="-122"/>
              </a:rPr>
              <a:t>，则</a:t>
            </a:r>
            <a:r>
              <a:rPr lang="en-US" altLang="zh-CN" sz="1400">
                <a:latin typeface="宋体" panose="02010600030101010101" pitchFamily="2" charset="-122"/>
                <a:ea typeface="宋体" panose="02010600030101010101" pitchFamily="2" charset="-122"/>
              </a:rPr>
              <a:t>pic.name</a:t>
            </a:r>
            <a:r>
              <a:rPr lang="zh-CN" altLang="en-US" sz="1400">
                <a:latin typeface="宋体" panose="02010600030101010101" pitchFamily="2" charset="-122"/>
                <a:ea typeface="宋体" panose="02010600030101010101" pitchFamily="2" charset="-122"/>
              </a:rPr>
              <a:t>为上传文件的名称</a:t>
            </a:r>
            <a:r>
              <a:rPr lang="en-US" altLang="zh-CN" sz="1400">
                <a:latin typeface="宋体" panose="02010600030101010101" pitchFamily="2" charset="-122"/>
                <a:ea typeface="宋体" panose="02010600030101010101" pitchFamily="2" charset="-122"/>
              </a:rPr>
              <a:t>/pic.size</a:t>
            </a:r>
            <a:r>
              <a:rPr lang="zh-CN" altLang="en-US" sz="1400">
                <a:latin typeface="宋体" panose="02010600030101010101" pitchFamily="2" charset="-122"/>
                <a:ea typeface="宋体" panose="02010600030101010101" pitchFamily="2" charset="-122"/>
              </a:rPr>
              <a:t>上传文件的</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大小</a:t>
            </a:r>
            <a:r>
              <a:rPr lang="en-US" altLang="zh-CN" sz="1400">
                <a:latin typeface="宋体" panose="02010600030101010101" pitchFamily="2" charset="-122"/>
                <a:ea typeface="宋体" panose="02010600030101010101" pitchFamily="2" charset="-122"/>
              </a:rPr>
              <a:t>/pic.chunks()</a:t>
            </a:r>
            <a:r>
              <a:rPr lang="zh-CN" altLang="en-US" sz="1400">
                <a:latin typeface="宋体" panose="02010600030101010101" pitchFamily="2" charset="-122"/>
                <a:ea typeface="宋体" panose="02010600030101010101" pitchFamily="2" charset="-122"/>
              </a:rPr>
              <a:t>是一个类似于</a:t>
            </a:r>
            <a:r>
              <a:rPr lang="en-US" altLang="zh-CN" sz="1400">
                <a:latin typeface="宋体" panose="02010600030101010101" pitchFamily="2" charset="-122"/>
                <a:ea typeface="宋体" panose="02010600030101010101" pitchFamily="2" charset="-122"/>
              </a:rPr>
              <a:t>redalines()</a:t>
            </a:r>
            <a:r>
              <a:rPr lang="zh-CN" altLang="en-US" sz="1400">
                <a:latin typeface="宋体" panose="02010600030101010101" pitchFamily="2" charset="-122"/>
                <a:ea typeface="宋体" panose="02010600030101010101" pitchFamily="2" charset="-122"/>
              </a:rPr>
              <a:t>的生成器，最长用于遍历然后写入</a:t>
            </a:r>
            <a:r>
              <a:rPr lang="en-US" altLang="zh-CN" sz="1400">
                <a:latin typeface="宋体" panose="02010600030101010101" pitchFamily="2" charset="-122"/>
                <a:ea typeface="宋体" panose="02010600030101010101" pitchFamily="2" charset="-122"/>
              </a:rPr>
              <a:t>/pic.read</a:t>
            </a:r>
          </a:p>
          <a:p>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一次性读取内容，但注意若上传的文件过大，可能会撑爆内存；</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⑧设置文件路径并使用</a:t>
            </a:r>
            <a:r>
              <a:rPr lang="en-US" altLang="zh-CN" sz="1400">
                <a:latin typeface="宋体" panose="02010600030101010101" pitchFamily="2" charset="-122"/>
                <a:ea typeface="宋体" panose="02010600030101010101" pitchFamily="2" charset="-122"/>
              </a:rPr>
              <a:t>'wb'</a:t>
            </a:r>
            <a:r>
              <a:rPr lang="zh-CN" altLang="en-US" sz="1400">
                <a:latin typeface="宋体" panose="02010600030101010101" pitchFamily="2" charset="-122"/>
                <a:ea typeface="宋体" panose="02010600030101010101" pitchFamily="2" charset="-122"/>
              </a:rPr>
              <a:t>方式打开，如图；⑨写入，并在数据库中保存路径，注意数据库中保存的路径是从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a:t>
            </a:r>
            <a:r>
              <a:rPr lang="en-US" altLang="zh-CN" sz="1400">
                <a:latin typeface="宋体" panose="02010600030101010101" pitchFamily="2" charset="-122"/>
                <a:ea typeface="宋体" panose="02010600030101010101" pitchFamily="2" charset="-122"/>
              </a:rPr>
              <a:t>/static/media)</a:t>
            </a:r>
            <a:r>
              <a:rPr lang="zh-CN" altLang="en-US" sz="1400">
                <a:latin typeface="宋体" panose="02010600030101010101" pitchFamily="2" charset="-122"/>
                <a:ea typeface="宋体" panose="02010600030101010101" pitchFamily="2" charset="-122"/>
              </a:rPr>
              <a:t>计起，即</a:t>
            </a:r>
            <a:r>
              <a:rPr lang="en-US" altLang="zh-CN" sz="1400">
                <a:latin typeface="宋体" panose="02010600030101010101" pitchFamily="2" charset="-122"/>
                <a:ea typeface="宋体" panose="02010600030101010101" pitchFamily="2" charset="-122"/>
              </a:rPr>
              <a:t>MEDIA_ROOT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中设置分页显示</a:t>
            </a:r>
            <a:r>
              <a:rPr lang="zh-CN" altLang="en-US" sz="1400">
                <a:latin typeface="宋体" panose="02010600030101010101" pitchFamily="2" charset="-122"/>
                <a:ea typeface="宋体" panose="02010600030101010101" pitchFamily="2" charset="-122"/>
              </a:rPr>
              <a:t>：分页显示，并在下方添加页码跳转及上一页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下一页链接①在模板中使用列表，在视图函数中操作并返回页码及当前页需要的内容，</a:t>
            </a:r>
            <a:r>
              <a:rPr lang="en-US" altLang="zh-CN" sz="1400">
                <a:latin typeface="宋体" panose="02010600030101010101" pitchFamily="2" charset="-122"/>
                <a:ea typeface="宋体" panose="02010600030101010101" pitchFamily="2" charset="-122"/>
              </a:rPr>
              <a:t>from django.core.paginator import Paginator</a:t>
            </a:r>
            <a:r>
              <a:rPr lang="zh-CN" altLang="en-US" sz="1400">
                <a:latin typeface="宋体" panose="02010600030101010101" pitchFamily="2" charset="-122"/>
                <a:ea typeface="宋体" panose="02010600030101010101" pitchFamily="2" charset="-122"/>
              </a:rPr>
              <a:t>，在视图函数中首先查询获取查询集，生成</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p = Paginator(</a:t>
            </a:r>
            <a:r>
              <a:rPr lang="zh-CN" altLang="en-US" sz="1400">
                <a:latin typeface="宋体" panose="02010600030101010101" pitchFamily="2" charset="-122"/>
                <a:ea typeface="宋体" panose="02010600030101010101" pitchFamily="2" charset="-122"/>
              </a:rPr>
              <a:t>查询集</a:t>
            </a:r>
            <a:r>
              <a:rPr lang="en-US" altLang="zh-CN" sz="1400">
                <a:latin typeface="宋体" panose="02010600030101010101" pitchFamily="2" charset="-122"/>
                <a:ea typeface="宋体" panose="02010600030101010101" pitchFamily="2" charset="-122"/>
              </a:rPr>
              <a:t>, 10/</a:t>
            </a:r>
            <a:r>
              <a:rPr lang="zh-CN" altLang="en-US" sz="1400">
                <a:latin typeface="宋体" panose="02010600030101010101" pitchFamily="2" charset="-122"/>
                <a:ea typeface="宋体" panose="02010600030101010101" pitchFamily="2" charset="-122"/>
              </a:rPr>
              <a:t>每页条数</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Paginator</a:t>
            </a:r>
            <a:r>
              <a:rPr lang="zh-CN" altLang="en-US" sz="1400" b="1">
                <a:latin typeface="宋体" panose="02010600030101010101" pitchFamily="2" charset="-122"/>
                <a:ea typeface="宋体" panose="02010600030101010101" pitchFamily="2" charset="-122"/>
              </a:rPr>
              <a:t>类实例对象</a:t>
            </a: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_init_(</a:t>
            </a:r>
            <a:r>
              <a:rPr lang="zh-CN" altLang="en-US" sz="1400">
                <a:latin typeface="宋体" panose="02010600030101010101" pitchFamily="2" charset="-122"/>
                <a:ea typeface="宋体" panose="02010600030101010101" pitchFamily="2" charset="-122"/>
              </a:rPr>
              <a:t>列表</a:t>
            </a:r>
            <a:r>
              <a:rPr lang="en-US" altLang="zh-CN" sz="1400">
                <a:latin typeface="宋体" panose="02010600030101010101" pitchFamily="2" charset="-122"/>
                <a:ea typeface="宋体" panose="02010600030101010101" pitchFamily="2" charset="-122"/>
              </a:rPr>
              <a:t>,int)</a:t>
            </a:r>
            <a:r>
              <a:rPr lang="zh-CN" altLang="en-US" sz="1400">
                <a:latin typeface="宋体" panose="02010600030101010101" pitchFamily="2" charset="-122"/>
                <a:ea typeface="宋体" panose="02010600030101010101" pitchFamily="2" charset="-122"/>
              </a:rPr>
              <a:t>：返回分页对象，第一个参数为列表数据，</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第二个参数为每页数据的条数。</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count</a:t>
            </a:r>
            <a:r>
              <a:rPr lang="zh-CN" altLang="en-US" sz="1400">
                <a:latin typeface="宋体" panose="02010600030101010101" pitchFamily="2" charset="-122"/>
                <a:ea typeface="宋体" panose="02010600030101010101" pitchFamily="2" charset="-122"/>
              </a:rPr>
              <a:t>：返回对象总数。</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num_pages</a:t>
            </a:r>
            <a:r>
              <a:rPr lang="zh-CN" altLang="en-US" sz="1400">
                <a:latin typeface="宋体" panose="02010600030101010101" pitchFamily="2" charset="-122"/>
                <a:ea typeface="宋体" panose="02010600030101010101" pitchFamily="2" charset="-122"/>
              </a:rPr>
              <a:t>：返回页面总数。</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page_range</a:t>
            </a:r>
            <a:r>
              <a:rPr lang="zh-CN" altLang="en-US" sz="1400">
                <a:latin typeface="宋体" panose="02010600030101010101" pitchFamily="2" charset="-122"/>
                <a:ea typeface="宋体" panose="02010600030101010101" pitchFamily="2" charset="-122"/>
              </a:rPr>
              <a:t>：返回页码列表，从</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开始，例如</a:t>
            </a:r>
            <a:r>
              <a:rPr lang="en-US" altLang="zh-CN" sz="1400">
                <a:latin typeface="宋体" panose="02010600030101010101" pitchFamily="2" charset="-122"/>
                <a:ea typeface="宋体" panose="02010600030101010101" pitchFamily="2" charset="-122"/>
              </a:rPr>
              <a:t>[1, 2, 3, 4]</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page(m)</a:t>
            </a:r>
            <a:r>
              <a:rPr lang="zh-CN" altLang="en-US" sz="1400">
                <a:latin typeface="宋体" panose="02010600030101010101" pitchFamily="2" charset="-122"/>
                <a:ea typeface="宋体" panose="02010600030101010101" pitchFamily="2" charset="-122"/>
              </a:rPr>
              <a:t>：返回</a:t>
            </a:r>
            <a:r>
              <a:rPr lang="en-US" altLang="zh-CN" sz="1400">
                <a:latin typeface="宋体" panose="02010600030101010101" pitchFamily="2" charset="-122"/>
                <a:ea typeface="宋体" panose="02010600030101010101" pitchFamily="2" charset="-122"/>
              </a:rPr>
              <a:t>Page</a:t>
            </a:r>
            <a:r>
              <a:rPr lang="zh-CN" altLang="en-US" sz="1400">
                <a:latin typeface="宋体" panose="02010600030101010101" pitchFamily="2" charset="-122"/>
                <a:ea typeface="宋体" panose="02010600030101010101" pitchFamily="2" charset="-122"/>
              </a:rPr>
              <a:t>类实例对象，表示第</a:t>
            </a:r>
            <a:r>
              <a:rPr lang="en-US" altLang="zh-CN" sz="1400">
                <a:latin typeface="宋体" panose="02010600030101010101" pitchFamily="2" charset="-122"/>
                <a:ea typeface="宋体" panose="02010600030101010101" pitchFamily="2" charset="-122"/>
              </a:rPr>
              <a:t>m</a:t>
            </a:r>
            <a:r>
              <a:rPr lang="zh-CN" altLang="en-US" sz="1400">
                <a:latin typeface="宋体" panose="02010600030101010101" pitchFamily="2" charset="-122"/>
                <a:ea typeface="宋体" panose="02010600030101010101" pitchFamily="2" charset="-122"/>
              </a:rPr>
              <a:t>页的数据，下标以</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开始，可迭代。</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Page</a:t>
            </a:r>
            <a:r>
              <a:rPr lang="zh-CN" altLang="en-US" sz="1400" b="1">
                <a:latin typeface="宋体" panose="02010600030101010101" pitchFamily="2" charset="-122"/>
                <a:ea typeface="宋体" panose="02010600030101010101" pitchFamily="2" charset="-122"/>
              </a:rPr>
              <a:t>类实例对象</a:t>
            </a:r>
          </a:p>
          <a:p>
            <a:r>
              <a:rPr lang="zh-CN" altLang="en-US" sz="1400">
                <a:latin typeface="宋体" panose="02010600030101010101" pitchFamily="2" charset="-122"/>
                <a:ea typeface="宋体" panose="02010600030101010101" pitchFamily="2" charset="-122"/>
              </a:rPr>
              <a:t>调用</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对象的</a:t>
            </a:r>
            <a:r>
              <a:rPr lang="en-US" altLang="zh-CN" sz="1400">
                <a:latin typeface="宋体" panose="02010600030101010101" pitchFamily="2" charset="-122"/>
                <a:ea typeface="宋体" panose="02010600030101010101" pitchFamily="2" charset="-122"/>
              </a:rPr>
              <a:t>page()</a:t>
            </a:r>
            <a:r>
              <a:rPr lang="zh-CN" altLang="en-US" sz="1400">
                <a:latin typeface="宋体" panose="02010600030101010101" pitchFamily="2" charset="-122"/>
                <a:ea typeface="宋体" panose="02010600030101010101" pitchFamily="2" charset="-122"/>
              </a:rPr>
              <a:t>方法返回</a:t>
            </a:r>
            <a:r>
              <a:rPr lang="en-US" altLang="zh-CN" sz="1400">
                <a:latin typeface="宋体" panose="02010600030101010101" pitchFamily="2" charset="-122"/>
                <a:ea typeface="宋体" panose="02010600030101010101" pitchFamily="2" charset="-122"/>
              </a:rPr>
              <a:t>Page</a:t>
            </a:r>
            <a:r>
              <a:rPr lang="zh-CN" altLang="en-US" sz="1400">
                <a:latin typeface="宋体" panose="02010600030101010101" pitchFamily="2" charset="-122"/>
                <a:ea typeface="宋体" panose="02010600030101010101" pitchFamily="2" charset="-122"/>
              </a:rPr>
              <a:t>对象，不需要手动构造。</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object_list</a:t>
            </a:r>
            <a:r>
              <a:rPr lang="zh-CN" altLang="en-US" sz="1400">
                <a:latin typeface="宋体" panose="02010600030101010101" pitchFamily="2" charset="-122"/>
                <a:ea typeface="宋体" panose="02010600030101010101" pitchFamily="2" charset="-122"/>
              </a:rPr>
              <a:t>：返回当前页对象的查询集。</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number</a:t>
            </a:r>
            <a:r>
              <a:rPr lang="zh-CN" altLang="en-US" sz="1400">
                <a:latin typeface="宋体" panose="02010600030101010101" pitchFamily="2" charset="-122"/>
                <a:ea typeface="宋体" panose="02010600030101010101" pitchFamily="2" charset="-122"/>
              </a:rPr>
              <a:t>：返回当前是第几页，从</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开始。</a:t>
            </a:r>
          </a:p>
          <a:p>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：当前页对应的</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对象。</a:t>
            </a: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has_next()</a:t>
            </a:r>
            <a:r>
              <a:rPr lang="zh-CN" altLang="en-US" sz="1400">
                <a:latin typeface="宋体" panose="02010600030101010101" pitchFamily="2" charset="-122"/>
                <a:ea typeface="宋体" panose="02010600030101010101" pitchFamily="2" charset="-122"/>
              </a:rPr>
              <a:t>：如果有下一页返回</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has_previous()</a:t>
            </a:r>
            <a:r>
              <a:rPr lang="zh-CN" altLang="en-US" sz="1400">
                <a:latin typeface="宋体" panose="02010600030101010101" pitchFamily="2" charset="-122"/>
                <a:ea typeface="宋体" panose="02010600030101010101" pitchFamily="2" charset="-122"/>
              </a:rPr>
              <a:t>：如果有上一页返回</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len()</a:t>
            </a:r>
            <a:r>
              <a:rPr lang="zh-CN" altLang="en-US" sz="1400">
                <a:latin typeface="宋体" panose="02010600030101010101" pitchFamily="2" charset="-122"/>
                <a:ea typeface="宋体" panose="02010600030101010101" pitchFamily="2" charset="-122"/>
              </a:rPr>
              <a:t>：返回当前页面对象的个数。</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previous_page_number()</a:t>
            </a:r>
            <a:r>
              <a:rPr lang="zh-CN" altLang="en-US" sz="1400">
                <a:latin typeface="宋体" panose="02010600030101010101" pitchFamily="2" charset="-122"/>
                <a:ea typeface="宋体" panose="02010600030101010101" pitchFamily="2" charset="-122"/>
              </a:rPr>
              <a:t>：返回上一页的页码。</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next_page_number()</a:t>
            </a:r>
            <a:r>
              <a:rPr lang="zh-CN" altLang="en-US" sz="1400">
                <a:latin typeface="宋体" panose="02010600030101010101" pitchFamily="2" charset="-122"/>
                <a:ea typeface="宋体" panose="02010600030101010101" pitchFamily="2" charset="-122"/>
              </a:rPr>
              <a:t>：返回下一页的页码。</a:t>
            </a:r>
            <a:endParaRPr lang="en-US" altLang="zh-CN" sz="14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72FF86CD-1505-4571-AA14-5464A78F3EB5}"/>
              </a:ext>
            </a:extLst>
          </p:cNvPr>
          <p:cNvPicPr>
            <a:picLocks noChangeAspect="1"/>
          </p:cNvPicPr>
          <p:nvPr/>
        </p:nvPicPr>
        <p:blipFill>
          <a:blip r:embed="rId2"/>
          <a:stretch>
            <a:fillRect/>
          </a:stretch>
        </p:blipFill>
        <p:spPr>
          <a:xfrm>
            <a:off x="7175952" y="1574359"/>
            <a:ext cx="4960389" cy="1033669"/>
          </a:xfrm>
          <a:prstGeom prst="rect">
            <a:avLst/>
          </a:prstGeom>
        </p:spPr>
      </p:pic>
      <p:pic>
        <p:nvPicPr>
          <p:cNvPr id="5" name="图片 4">
            <a:extLst>
              <a:ext uri="{FF2B5EF4-FFF2-40B4-BE49-F238E27FC236}">
                <a16:creationId xmlns:a16="http://schemas.microsoft.com/office/drawing/2014/main" id="{FF9A79EF-2EB7-4C82-BBDB-70CC1F8ACC10}"/>
              </a:ext>
            </a:extLst>
          </p:cNvPr>
          <p:cNvPicPr>
            <a:picLocks noChangeAspect="1"/>
          </p:cNvPicPr>
          <p:nvPr/>
        </p:nvPicPr>
        <p:blipFill>
          <a:blip r:embed="rId3"/>
          <a:stretch>
            <a:fillRect/>
          </a:stretch>
        </p:blipFill>
        <p:spPr>
          <a:xfrm>
            <a:off x="4066612" y="5518081"/>
            <a:ext cx="4254719" cy="1339919"/>
          </a:xfrm>
          <a:prstGeom prst="rect">
            <a:avLst/>
          </a:prstGeom>
        </p:spPr>
      </p:pic>
      <p:pic>
        <p:nvPicPr>
          <p:cNvPr id="4" name="图片 3">
            <a:extLst>
              <a:ext uri="{FF2B5EF4-FFF2-40B4-BE49-F238E27FC236}">
                <a16:creationId xmlns:a16="http://schemas.microsoft.com/office/drawing/2014/main" id="{AD8D417B-C51D-4D9A-BB9A-BC367B243F3D}"/>
              </a:ext>
            </a:extLst>
          </p:cNvPr>
          <p:cNvPicPr>
            <a:picLocks noChangeAspect="1"/>
          </p:cNvPicPr>
          <p:nvPr/>
        </p:nvPicPr>
        <p:blipFill>
          <a:blip r:embed="rId4"/>
          <a:stretch>
            <a:fillRect/>
          </a:stretch>
        </p:blipFill>
        <p:spPr>
          <a:xfrm>
            <a:off x="7010134" y="3385542"/>
            <a:ext cx="5181866" cy="2603634"/>
          </a:xfrm>
          <a:prstGeom prst="rect">
            <a:avLst/>
          </a:prstGeom>
        </p:spPr>
      </p:pic>
    </p:spTree>
    <p:extLst>
      <p:ext uri="{BB962C8B-B14F-4D97-AF65-F5344CB8AC3E}">
        <p14:creationId xmlns:p14="http://schemas.microsoft.com/office/powerpoint/2010/main" val="289408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43FDAA-96AB-4804-9109-AFE6B56960E3}"/>
              </a:ext>
            </a:extLst>
          </p:cNvPr>
          <p:cNvSpPr txBox="1"/>
          <p:nvPr/>
        </p:nvSpPr>
        <p:spPr>
          <a:xfrm>
            <a:off x="0" y="0"/>
            <a:ext cx="12192000" cy="5693866"/>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模型类中，</a:t>
            </a:r>
            <a:r>
              <a:rPr lang="en-US" altLang="zh-CN" sz="1400">
                <a:latin typeface="宋体" panose="02010600030101010101" pitchFamily="2" charset="-122"/>
                <a:ea typeface="宋体" panose="02010600030101010101" pitchFamily="2" charset="-122"/>
              </a:rPr>
              <a:t>choices</a:t>
            </a:r>
            <a:r>
              <a:rPr lang="zh-CN" altLang="en-US" sz="1400">
                <a:latin typeface="宋体" panose="02010600030101010101" pitchFamily="2" charset="-122"/>
                <a:ea typeface="宋体" panose="02010600030101010101" pitchFamily="2" charset="-122"/>
              </a:rPr>
              <a:t>可以限定取值范围，在定义字段时写入选项</a:t>
            </a:r>
            <a:r>
              <a:rPr lang="en-US" altLang="zh-CN" sz="1400">
                <a:latin typeface="宋体" panose="02010600030101010101" pitchFamily="2" charset="-122"/>
                <a:ea typeface="宋体" panose="02010600030101010101" pitchFamily="2" charset="-122"/>
              </a:rPr>
              <a:t>choices=xxx_choices</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xxx_choices</a:t>
            </a:r>
            <a:r>
              <a:rPr lang="zh-CN" altLang="en-US" sz="1400">
                <a:latin typeface="宋体" panose="02010600030101010101" pitchFamily="2" charset="-122"/>
                <a:ea typeface="宋体" panose="02010600030101010101" pitchFamily="2" charset="-122"/>
              </a:rPr>
              <a:t>为一个二维的元组，其中可以有多个选项，</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第一个元素表示存在数据库内真实的值，第二个表示页面上显示的具体内容，一般将</a:t>
            </a:r>
            <a:r>
              <a:rPr lang="en-US" altLang="zh-CN" sz="1400">
                <a:latin typeface="宋体" panose="02010600030101010101" pitchFamily="2" charset="-122"/>
                <a:ea typeface="宋体" panose="02010600030101010101" pitchFamily="2" charset="-122"/>
              </a:rPr>
              <a:t>xxx_choices=(('a', '1'), ('b', '2'), ('c', '3'))</a:t>
            </a:r>
            <a:r>
              <a:rPr lang="zh-CN" altLang="en-US" sz="1400">
                <a:latin typeface="宋体" panose="02010600030101010101" pitchFamily="2" charset="-122"/>
                <a:ea typeface="宋体" panose="02010600030101010101" pitchFamily="2" charset="-122"/>
              </a:rPr>
              <a:t>直接定义在模型类中，可使用</a:t>
            </a:r>
            <a:r>
              <a:rPr lang="en-US" altLang="zh-CN" sz="1400">
                <a:latin typeface="宋体" panose="02010600030101010101" pitchFamily="2" charset="-122"/>
                <a:ea typeface="宋体" panose="02010600030101010101" pitchFamily="2" charset="-122"/>
              </a:rPr>
              <a:t>b.get_xxx_display()</a:t>
            </a:r>
            <a:r>
              <a:rPr lang="zh-CN" altLang="en-US" sz="1400">
                <a:latin typeface="宋体" panose="02010600030101010101" pitchFamily="2" charset="-122"/>
                <a:ea typeface="宋体" panose="02010600030101010101" pitchFamily="2" charset="-122"/>
              </a:rPr>
              <a:t>方法获取相应的具体内容，其中</a:t>
            </a:r>
            <a:r>
              <a:rPr lang="en-US" altLang="zh-CN" sz="1400">
                <a:latin typeface="宋体" panose="02010600030101010101" pitchFamily="2" charset="-122"/>
                <a:ea typeface="宋体" panose="02010600030101010101" pitchFamily="2" charset="-122"/>
              </a:rPr>
              <a:t>b</a:t>
            </a:r>
            <a:r>
              <a:rPr lang="zh-CN" altLang="en-US" sz="1400">
                <a:latin typeface="宋体" panose="02010600030101010101" pitchFamily="2" charset="-122"/>
                <a:ea typeface="宋体" panose="02010600030101010101" pitchFamily="2" charset="-122"/>
              </a:rPr>
              <a:t>为模型类的实例，</a:t>
            </a:r>
            <a:r>
              <a:rPr lang="en-US" altLang="zh-CN" sz="1400">
                <a:latin typeface="宋体" panose="02010600030101010101" pitchFamily="2" charset="-122"/>
                <a:ea typeface="宋体" panose="02010600030101010101" pitchFamily="2" charset="-122"/>
              </a:rPr>
              <a:t>xxx</a:t>
            </a:r>
            <a:r>
              <a:rPr lang="zh-CN" altLang="en-US" sz="1400">
                <a:latin typeface="宋体" panose="02010600030101010101" pitchFamily="2" charset="-122"/>
                <a:ea typeface="宋体" panose="02010600030101010101" pitchFamily="2" charset="-122"/>
              </a:rPr>
              <a:t>为字段名。</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中自带了</a:t>
            </a:r>
            <a:r>
              <a:rPr lang="zh-CN" altLang="en-US" sz="1400" b="1">
                <a:latin typeface="宋体" panose="02010600030101010101" pitchFamily="2" charset="-122"/>
                <a:ea typeface="宋体" panose="02010600030101010101" pitchFamily="2" charset="-122"/>
              </a:rPr>
              <a:t>用户注册管理系统</a:t>
            </a:r>
            <a:r>
              <a:rPr lang="zh-CN" altLang="en-US" sz="1400">
                <a:latin typeface="宋体" panose="02010600030101010101" pitchFamily="2" charset="-122"/>
                <a:ea typeface="宋体" panose="02010600030101010101" pitchFamily="2" charset="-122"/>
              </a:rPr>
              <a:t>，在使用前必须先在</a:t>
            </a:r>
            <a:r>
              <a:rPr lang="en-US" altLang="zh-CN" sz="1400">
                <a:latin typeface="宋体" panose="02010600030101010101" pitchFamily="2" charset="-122"/>
                <a:ea typeface="宋体" panose="02010600030101010101" pitchFamily="2" charset="-122"/>
              </a:rPr>
              <a:t>setting</a:t>
            </a:r>
            <a:r>
              <a:rPr lang="zh-CN" altLang="en-US" sz="1400">
                <a:latin typeface="宋体" panose="02010600030101010101" pitchFamily="2" charset="-122"/>
                <a:ea typeface="宋体" panose="02010600030101010101" pitchFamily="2" charset="-122"/>
              </a:rPr>
              <a:t>中使用</a:t>
            </a:r>
            <a:r>
              <a:rPr lang="en-US" altLang="zh-CN" sz="1400">
                <a:latin typeface="宋体" panose="02010600030101010101" pitchFamily="2" charset="-122"/>
                <a:ea typeface="宋体" panose="02010600030101010101" pitchFamily="2" charset="-122"/>
              </a:rPr>
              <a:t>AUTH_USER_MODEL</a:t>
            </a:r>
            <a:r>
              <a:rPr lang="zh-CN" altLang="en-US" sz="1400">
                <a:latin typeface="宋体" panose="02010600030101010101" pitchFamily="2" charset="-122"/>
                <a:ea typeface="宋体" panose="02010600030101010101" pitchFamily="2" charset="-122"/>
              </a:rPr>
              <a:t>指定</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用户认证系统使用的模型类，如果重新设定了用户模型类，则需指定为重设的自定义的用户模型类，若不指定则会使用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默认的用户模型类，使用</a:t>
            </a:r>
            <a:r>
              <a:rPr lang="en-US" altLang="zh-CN" sz="1400">
                <a:latin typeface="宋体" panose="02010600030101010101" pitchFamily="2" charset="-122"/>
                <a:ea typeface="宋体" panose="02010600030101010101" pitchFamily="2" charset="-122"/>
              </a:rPr>
              <a:t>User.objects.create_user(username, email, passwd)</a:t>
            </a:r>
            <a:r>
              <a:rPr lang="zh-CN" altLang="en-US" sz="1400">
                <a:latin typeface="宋体" panose="02010600030101010101" pitchFamily="2" charset="-122"/>
                <a:ea typeface="宋体" panose="02010600030101010101" pitchFamily="2" charset="-122"/>
              </a:rPr>
              <a:t>指定新用户，默认激活；创建超级用户仍使用</a:t>
            </a:r>
            <a:r>
              <a:rPr lang="en-US" altLang="zh-CN" sz="1400">
                <a:latin typeface="宋体" panose="02010600030101010101" pitchFamily="2" charset="-122"/>
                <a:ea typeface="宋体" panose="02010600030101010101" pitchFamily="2" charset="-122"/>
              </a:rPr>
              <a:t>manage.py</a:t>
            </a:r>
            <a:r>
              <a:rPr lang="zh-CN" altLang="en-US" sz="1400">
                <a:latin typeface="宋体" panose="02010600030101010101" pitchFamily="2" charset="-122"/>
                <a:ea typeface="宋体" panose="02010600030101010101" pitchFamily="2" charset="-122"/>
              </a:rPr>
              <a:t>；使用实例</a:t>
            </a:r>
            <a:r>
              <a:rPr lang="en-US" altLang="zh-CN" sz="1400">
                <a:latin typeface="宋体" panose="02010600030101010101" pitchFamily="2" charset="-122"/>
                <a:ea typeface="宋体" panose="02010600030101010101" pitchFamily="2" charset="-122"/>
              </a:rPr>
              <a:t>.set_password('new')</a:t>
            </a:r>
            <a:r>
              <a:rPr lang="zh-CN" altLang="en-US" sz="1400">
                <a:latin typeface="宋体" panose="02010600030101010101" pitchFamily="2" charset="-122"/>
                <a:ea typeface="宋体" panose="02010600030101010101" pitchFamily="2" charset="-122"/>
              </a:rPr>
              <a:t>修改密码；使用</a:t>
            </a:r>
            <a:r>
              <a:rPr lang="en-US" altLang="zh-CN" sz="1400">
                <a:latin typeface="宋体" panose="02010600030101010101" pitchFamily="2" charset="-122"/>
                <a:ea typeface="宋体" panose="02010600030101010101" pitchFamily="2" charset="-122"/>
              </a:rPr>
              <a:t>authenticate(username=x, password=y)</a:t>
            </a:r>
            <a:r>
              <a:rPr lang="zh-CN" altLang="en-US" sz="1400">
                <a:latin typeface="宋体" panose="02010600030101010101" pitchFamily="2" charset="-122"/>
                <a:ea typeface="宋体" panose="02010600030101010101" pitchFamily="2" charset="-122"/>
              </a:rPr>
              <a:t>来验证用户</a:t>
            </a:r>
            <a:r>
              <a:rPr lang="en-US" altLang="zh-CN" sz="1400">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在</a:t>
            </a:r>
            <a:r>
              <a:rPr lang="en-US" altLang="zh-CN" sz="1400" b="1">
                <a:solidFill>
                  <a:srgbClr val="FF0000"/>
                </a:solidFill>
                <a:latin typeface="宋体" panose="02010600030101010101" pitchFamily="2" charset="-122"/>
                <a:ea typeface="宋体" panose="02010600030101010101" pitchFamily="2" charset="-122"/>
              </a:rPr>
              <a:t>django2.x</a:t>
            </a:r>
            <a:r>
              <a:rPr lang="zh-CN" altLang="en-US" sz="1400" b="1">
                <a:solidFill>
                  <a:srgbClr val="FF0000"/>
                </a:solidFill>
                <a:latin typeface="宋体" panose="02010600030101010101" pitchFamily="2" charset="-122"/>
                <a:ea typeface="宋体" panose="02010600030101010101" pitchFamily="2" charset="-122"/>
              </a:rPr>
              <a:t>版本，账号未激活即</a:t>
            </a:r>
            <a:r>
              <a:rPr lang="en-US" altLang="zh-CN" sz="1400" b="1">
                <a:solidFill>
                  <a:srgbClr val="FF0000"/>
                </a:solidFill>
                <a:latin typeface="宋体" panose="02010600030101010101" pitchFamily="2" charset="-122"/>
                <a:ea typeface="宋体" panose="02010600030101010101" pitchFamily="2" charset="-122"/>
              </a:rPr>
              <a:t>is_active</a:t>
            </a:r>
            <a:r>
              <a:rPr lang="zh-CN" altLang="en-US" sz="1400" b="1">
                <a:solidFill>
                  <a:srgbClr val="FF0000"/>
                </a:solidFill>
                <a:latin typeface="宋体" panose="02010600030101010101" pitchFamily="2" charset="-122"/>
                <a:ea typeface="宋体" panose="02010600030101010101" pitchFamily="2" charset="-122"/>
              </a:rPr>
              <a:t>为</a:t>
            </a:r>
            <a:r>
              <a:rPr lang="en-US" altLang="zh-CN" sz="1400" b="1">
                <a:solidFill>
                  <a:srgbClr val="FF0000"/>
                </a:solidFill>
                <a:latin typeface="宋体" panose="02010600030101010101" pitchFamily="2" charset="-122"/>
                <a:ea typeface="宋体" panose="02010600030101010101" pitchFamily="2" charset="-122"/>
              </a:rPr>
              <a:t>0</a:t>
            </a:r>
            <a:r>
              <a:rPr lang="zh-CN" altLang="en-US" sz="1400" b="1">
                <a:solidFill>
                  <a:srgbClr val="FF0000"/>
                </a:solidFill>
                <a:latin typeface="宋体" panose="02010600030101010101" pitchFamily="2" charset="-122"/>
                <a:ea typeface="宋体" panose="02010600030101010101" pitchFamily="2" charset="-122"/>
              </a:rPr>
              <a:t>则直接返回</a:t>
            </a:r>
            <a:r>
              <a:rPr lang="en-US" altLang="zh-CN" sz="1400" b="1">
                <a:solidFill>
                  <a:srgbClr val="FF0000"/>
                </a:solidFill>
                <a:latin typeface="宋体" panose="02010600030101010101" pitchFamily="2" charset="-122"/>
                <a:ea typeface="宋体" panose="02010600030101010101" pitchFamily="2" charset="-122"/>
              </a:rPr>
              <a:t>None</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，若验证有效则返回</a:t>
            </a:r>
            <a:r>
              <a:rPr lang="en-US" altLang="zh-CN" sz="1400">
                <a:latin typeface="宋体" panose="02010600030101010101" pitchFamily="2" charset="-122"/>
                <a:ea typeface="宋体" panose="02010600030101010101" pitchFamily="2" charset="-122"/>
              </a:rPr>
              <a:t>User</a:t>
            </a:r>
            <a:r>
              <a:rPr lang="zh-CN" altLang="en-US" sz="1400">
                <a:latin typeface="宋体" panose="02010600030101010101" pitchFamily="2" charset="-122"/>
                <a:ea typeface="宋体" panose="02010600030101010101" pitchFamily="2" charset="-122"/>
              </a:rPr>
              <a:t>实例对象，若无效则返回</a:t>
            </a:r>
            <a:r>
              <a:rPr lang="en-US" altLang="zh-CN" sz="1400">
                <a:latin typeface="宋体" panose="02010600030101010101" pitchFamily="2" charset="-122"/>
                <a:ea typeface="宋体" panose="02010600030101010101" pitchFamily="2" charset="-122"/>
              </a:rPr>
              <a:t>None</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login(request, user)</a:t>
            </a:r>
            <a:r>
              <a:rPr lang="zh-CN" altLang="en-US" sz="1400">
                <a:latin typeface="宋体" panose="02010600030101010101" pitchFamily="2" charset="-122"/>
                <a:ea typeface="宋体" panose="02010600030101010101" pitchFamily="2" charset="-122"/>
              </a:rPr>
              <a:t>来对</a:t>
            </a:r>
            <a:r>
              <a:rPr lang="en-US" altLang="zh-CN" sz="1400">
                <a:latin typeface="宋体" panose="02010600030101010101" pitchFamily="2" charset="-122"/>
                <a:ea typeface="宋体" panose="02010600030101010101" pitchFamily="2" charset="-122"/>
              </a:rPr>
              <a:t>authenticate</a:t>
            </a:r>
            <a:r>
              <a:rPr lang="zh-CN" altLang="en-US" sz="1400">
                <a:latin typeface="宋体" panose="02010600030101010101" pitchFamily="2" charset="-122"/>
                <a:ea typeface="宋体" panose="02010600030101010101" pitchFamily="2" charset="-122"/>
              </a:rPr>
              <a:t>返回值记录其登录状态，使用</a:t>
            </a:r>
            <a:r>
              <a:rPr lang="en-US" altLang="zh-CN" sz="1400">
                <a:latin typeface="宋体" panose="02010600030101010101" pitchFamily="2" charset="-122"/>
                <a:ea typeface="宋体" panose="02010600030101010101" pitchFamily="2" charset="-122"/>
              </a:rPr>
              <a:t>login_required</a:t>
            </a:r>
            <a:r>
              <a:rPr lang="zh-CN" altLang="en-US" sz="1400">
                <a:latin typeface="宋体" panose="02010600030101010101" pitchFamily="2" charset="-122"/>
                <a:ea typeface="宋体" panose="02010600030101010101" pitchFamily="2" charset="-122"/>
              </a:rPr>
              <a:t>对视图函数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若为视图类则不能直接使用，可以在</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中装饰</a:t>
            </a:r>
            <a:r>
              <a:rPr lang="en-US" altLang="zh-CN" sz="1400">
                <a:latin typeface="宋体" panose="02010600030101010101" pitchFamily="2" charset="-122"/>
                <a:ea typeface="宋体" panose="02010600030101010101" pitchFamily="2" charset="-122"/>
              </a:rPr>
              <a:t>as_view</a:t>
            </a:r>
            <a:r>
              <a:rPr lang="zh-CN" altLang="en-US" sz="1400">
                <a:latin typeface="宋体" panose="02010600030101010101" pitchFamily="2" charset="-122"/>
                <a:ea typeface="宋体" panose="02010600030101010101" pitchFamily="2" charset="-122"/>
              </a:rPr>
              <a:t>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进行装饰，可验证其登录状态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若有则正常执行视图，若无则重定向并传递</a:t>
            </a:r>
            <a:r>
              <a:rPr lang="en-US" altLang="zh-CN" sz="1400">
                <a:latin typeface="宋体" panose="02010600030101010101" pitchFamily="2" charset="-122"/>
                <a:ea typeface="宋体" panose="02010600030101010101" pitchFamily="2" charset="-122"/>
              </a:rPr>
              <a:t>next</a:t>
            </a:r>
            <a:r>
              <a:rPr lang="zh-CN" altLang="en-US" sz="1400">
                <a:latin typeface="宋体" panose="02010600030101010101" pitchFamily="2" charset="-122"/>
                <a:ea typeface="宋体" panose="02010600030101010101" pitchFamily="2" charset="-122"/>
              </a:rPr>
              <a:t>参数保存重定向之前的页面</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LoginRequiredMixin</a:t>
            </a:r>
            <a:r>
              <a:rPr lang="zh-CN" altLang="en-US" sz="1400">
                <a:latin typeface="宋体" panose="02010600030101010101" pitchFamily="2" charset="-122"/>
                <a:ea typeface="宋体" panose="02010600030101010101" pitchFamily="2" charset="-122"/>
              </a:rPr>
              <a:t>，方法全部封装</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写在视图类继承的最左边，</a:t>
            </a:r>
            <a:r>
              <a:rPr lang="zh-CN" altLang="en-US" sz="1400">
                <a:solidFill>
                  <a:srgbClr val="FF0000"/>
                </a:solidFill>
                <a:latin typeface="宋体" panose="02010600030101010101" pitchFamily="2" charset="-122"/>
                <a:ea typeface="宋体" panose="02010600030101010101" pitchFamily="2" charset="-122"/>
              </a:rPr>
              <a:t>是因为要使用此类而非</a:t>
            </a:r>
            <a:r>
              <a:rPr lang="en-US" altLang="zh-CN" sz="1400">
                <a:solidFill>
                  <a:srgbClr val="FF0000"/>
                </a:solidFill>
                <a:latin typeface="宋体" panose="02010600030101010101" pitchFamily="2" charset="-122"/>
                <a:ea typeface="宋体" panose="02010600030101010101" pitchFamily="2" charset="-122"/>
              </a:rPr>
              <a:t>View</a:t>
            </a:r>
            <a:r>
              <a:rPr lang="zh-CN" altLang="en-US" sz="1400">
                <a:solidFill>
                  <a:srgbClr val="FF0000"/>
                </a:solidFill>
                <a:latin typeface="宋体" panose="02010600030101010101" pitchFamily="2" charset="-122"/>
                <a:ea typeface="宋体" panose="02010600030101010101" pitchFamily="2" charset="-122"/>
              </a:rPr>
              <a:t>的</a:t>
            </a:r>
            <a:r>
              <a:rPr lang="en-US" altLang="zh-CN" sz="1400">
                <a:solidFill>
                  <a:srgbClr val="FF0000"/>
                </a:solidFill>
                <a:latin typeface="宋体" panose="02010600030101010101" pitchFamily="2" charset="-122"/>
                <a:ea typeface="宋体" panose="02010600030101010101" pitchFamily="2" charset="-122"/>
              </a:rPr>
              <a:t>as_view()</a:t>
            </a:r>
            <a:r>
              <a:rPr lang="zh-CN" altLang="en-US" sz="1400">
                <a:solidFill>
                  <a:srgbClr val="FF0000"/>
                </a:solidFill>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的认证系统会给每一个请求添加</a:t>
            </a:r>
            <a:r>
              <a:rPr lang="en-US" altLang="zh-CN" sz="1400">
                <a:latin typeface="宋体" panose="02010600030101010101" pitchFamily="2" charset="-122"/>
                <a:ea typeface="宋体" panose="02010600030101010101" pitchFamily="2" charset="-122"/>
              </a:rPr>
              <a:t>request.user</a:t>
            </a:r>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且这个</a:t>
            </a:r>
            <a:r>
              <a:rPr lang="en-US" altLang="zh-CN" sz="1400" b="1">
                <a:solidFill>
                  <a:srgbClr val="FF0000"/>
                </a:solidFill>
                <a:latin typeface="宋体" panose="02010600030101010101" pitchFamily="2" charset="-122"/>
                <a:ea typeface="宋体" panose="02010600030101010101" pitchFamily="2" charset="-122"/>
              </a:rPr>
              <a:t>user</a:t>
            </a:r>
            <a:r>
              <a:rPr lang="zh-CN" altLang="en-US" sz="1400" b="1">
                <a:solidFill>
                  <a:srgbClr val="FF0000"/>
                </a:solidFill>
                <a:latin typeface="宋体" panose="02010600030101010101" pitchFamily="2" charset="-122"/>
                <a:ea typeface="宋体" panose="02010600030101010101" pitchFamily="2" charset="-122"/>
              </a:rPr>
              <a:t>属性会作为参数传递给</a:t>
            </a:r>
            <a:r>
              <a:rPr lang="en-US" altLang="zh-CN" sz="1400" b="1">
                <a:solidFill>
                  <a:srgbClr val="FF0000"/>
                </a:solidFill>
                <a:latin typeface="宋体" panose="02010600030101010101" pitchFamily="2" charset="-122"/>
                <a:ea typeface="宋体" panose="02010600030101010101" pitchFamily="2" charset="-122"/>
              </a:rPr>
              <a:t>Django</a:t>
            </a:r>
            <a:r>
              <a:rPr lang="zh-CN" altLang="en-US" sz="1400" b="1">
                <a:solidFill>
                  <a:srgbClr val="FF0000"/>
                </a:solidFill>
                <a:latin typeface="宋体" panose="02010600030101010101" pitchFamily="2" charset="-122"/>
                <a:ea typeface="宋体" panose="02010600030101010101" pitchFamily="2" charset="-122"/>
              </a:rPr>
              <a:t>模板</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，其是</a:t>
            </a:r>
            <a:r>
              <a:rPr lang="en-US" altLang="zh-CN" sz="1400">
                <a:latin typeface="宋体" panose="02010600030101010101" pitchFamily="2" charset="-122"/>
                <a:ea typeface="宋体" panose="02010600030101010101" pitchFamily="2" charset="-122"/>
              </a:rPr>
              <a:t>User</a:t>
            </a:r>
            <a:r>
              <a:rPr lang="zh-CN" altLang="en-US" sz="1400">
                <a:latin typeface="宋体" panose="02010600030101010101" pitchFamily="2" charset="-122"/>
                <a:ea typeface="宋体" panose="02010600030101010101" pitchFamily="2" charset="-122"/>
              </a:rPr>
              <a:t>模型类或另外一个内置的</a:t>
            </a:r>
            <a:r>
              <a:rPr lang="en-US" altLang="zh-CN" sz="1400">
                <a:latin typeface="宋体" panose="02010600030101010101" pitchFamily="2" charset="-122"/>
                <a:ea typeface="宋体" panose="02010600030101010101" pitchFamily="2" charset="-122"/>
              </a:rPr>
              <a:t>AnonymousUser</a:t>
            </a:r>
            <a:r>
              <a:rPr lang="zh-CN" altLang="en-US" sz="1400">
                <a:latin typeface="宋体" panose="02010600030101010101" pitchFamily="2" charset="-122"/>
                <a:ea typeface="宋体" panose="02010600030101010101" pitchFamily="2" charset="-122"/>
              </a:rPr>
              <a:t>类的实例，可以用</a:t>
            </a:r>
            <a:r>
              <a:rPr lang="en-US" altLang="zh-CN" sz="1400">
                <a:latin typeface="宋体" panose="02010600030101010101" pitchFamily="2" charset="-122"/>
                <a:ea typeface="宋体" panose="02010600030101010101" pitchFamily="2" charset="-122"/>
              </a:rPr>
              <a:t>user.is_authenticated</a:t>
            </a:r>
            <a:r>
              <a:rPr lang="zh-CN" altLang="en-US" sz="1400">
                <a:latin typeface="宋体" panose="02010600030101010101" pitchFamily="2" charset="-122"/>
                <a:ea typeface="宋体" panose="02010600030101010101" pitchFamily="2" charset="-122"/>
              </a:rPr>
              <a:t>来区分两者</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a:t>
            </a:r>
            <a:r>
              <a:rPr lang="zh-CN" altLang="en-US" sz="1400" b="1">
                <a:latin typeface="宋体" panose="02010600030101010101" pitchFamily="2" charset="-122"/>
                <a:ea typeface="宋体" panose="02010600030101010101" pitchFamily="2" charset="-122"/>
              </a:rPr>
              <a:t>类视图</a:t>
            </a:r>
            <a:r>
              <a:rPr lang="zh-CN" altLang="en-US" sz="1400">
                <a:latin typeface="宋体" panose="02010600030101010101" pitchFamily="2" charset="-122"/>
                <a:ea typeface="宋体" panose="02010600030101010101" pitchFamily="2" charset="-122"/>
              </a:rPr>
              <a:t>：用于同一个网页以不同方法提交时分别处理，其继承自</a:t>
            </a:r>
            <a:r>
              <a:rPr lang="en-US" altLang="zh-CN" sz="1400">
                <a:latin typeface="宋体" panose="02010600030101010101" pitchFamily="2" charset="-122"/>
                <a:ea typeface="宋体" panose="02010600030101010101" pitchFamily="2" charset="-122"/>
              </a:rPr>
              <a:t>django.views</a:t>
            </a:r>
            <a:r>
              <a:rPr lang="zh-CN" altLang="en-US" sz="1400">
                <a:latin typeface="宋体" panose="02010600030101010101" pitchFamily="2" charset="-122"/>
                <a:ea typeface="宋体" panose="02010600030101010101" pitchFamily="2" charset="-122"/>
              </a:rPr>
              <a:t>中的</a:t>
            </a:r>
            <a:r>
              <a:rPr lang="en-US" altLang="zh-CN" sz="1400">
                <a:latin typeface="宋体" panose="02010600030101010101" pitchFamily="2" charset="-122"/>
                <a:ea typeface="宋体" panose="02010600030101010101" pitchFamily="2" charset="-122"/>
              </a:rPr>
              <a:t>View</a:t>
            </a:r>
            <a:r>
              <a:rPr lang="zh-CN" altLang="en-US" sz="1400">
                <a:latin typeface="宋体" panose="02010600030101010101" pitchFamily="2" charset="-122"/>
                <a:ea typeface="宋体" panose="02010600030101010101" pitchFamily="2" charset="-122"/>
              </a:rPr>
              <a:t>类，并在类中</a:t>
            </a:r>
            <a:r>
              <a:rPr lang="en-US" altLang="zh-CN" sz="1400">
                <a:latin typeface="宋体" panose="02010600030101010101" pitchFamily="2" charset="-122"/>
                <a:ea typeface="宋体" panose="02010600030101010101" pitchFamily="2" charset="-122"/>
              </a:rPr>
              <a:t>def get()/post()</a:t>
            </a:r>
            <a:r>
              <a:rPr lang="zh-CN" altLang="en-US" sz="1400">
                <a:latin typeface="宋体" panose="02010600030101010101" pitchFamily="2" charset="-122"/>
                <a:ea typeface="宋体" panose="02010600030101010101" pitchFamily="2" charset="-122"/>
              </a:rPr>
              <a:t>等严格以方法名小写为名的类方法，在</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中调用自定义视图类中的</a:t>
            </a:r>
            <a:r>
              <a:rPr lang="en-US" altLang="zh-CN" sz="1400">
                <a:latin typeface="宋体" panose="02010600030101010101" pitchFamily="2" charset="-122"/>
                <a:ea typeface="宋体" panose="02010600030101010101" pitchFamily="2" charset="-122"/>
              </a:rPr>
              <a:t>as_view()</a:t>
            </a:r>
            <a:r>
              <a:rPr lang="zh-CN" altLang="en-US" sz="1400">
                <a:latin typeface="宋体" panose="02010600030101010101" pitchFamily="2" charset="-122"/>
                <a:ea typeface="宋体" panose="02010600030101010101" pitchFamily="2" charset="-122"/>
              </a:rPr>
              <a:t>方法，其会自动根据</a:t>
            </a:r>
            <a:r>
              <a:rPr lang="en-US" altLang="zh-CN" sz="1400">
                <a:latin typeface="宋体" panose="02010600030101010101" pitchFamily="2" charset="-122"/>
                <a:ea typeface="宋体" panose="02010600030101010101" pitchFamily="2" charset="-122"/>
              </a:rPr>
              <a:t>request.method</a:t>
            </a:r>
            <a:r>
              <a:rPr lang="zh-CN" altLang="en-US" sz="1400">
                <a:latin typeface="宋体" panose="02010600030101010101" pitchFamily="2" charset="-122"/>
                <a:ea typeface="宋体" panose="02010600030101010101" pitchFamily="2" charset="-122"/>
              </a:rPr>
              <a:t>的不同分发给不同的类方法；</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a:t>
            </a:r>
            <a:r>
              <a:rPr lang="zh-CN" altLang="en-US" sz="1400" b="1">
                <a:latin typeface="宋体" panose="02010600030101010101" pitchFamily="2" charset="-122"/>
                <a:ea typeface="宋体" panose="02010600030101010101" pitchFamily="2" charset="-122"/>
              </a:rPr>
              <a:t>加密</a:t>
            </a:r>
            <a:r>
              <a:rPr lang="zh-CN" altLang="en-US" sz="1400">
                <a:latin typeface="宋体" panose="02010600030101010101" pitchFamily="2" charset="-122"/>
                <a:ea typeface="宋体" panose="02010600030101010101" pitchFamily="2" charset="-122"/>
              </a:rPr>
              <a:t>：使用模块</a:t>
            </a:r>
            <a:r>
              <a:rPr lang="en-US" altLang="zh-CN" sz="1400">
                <a:latin typeface="宋体" panose="02010600030101010101" pitchFamily="2" charset="-122"/>
                <a:ea typeface="宋体" panose="02010600030101010101" pitchFamily="2" charset="-122"/>
              </a:rPr>
              <a:t>from itsdangerous import TimedJSONWebSignatureSerializer</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as Serializer</a:t>
            </a:r>
            <a:r>
              <a:rPr lang="zh-CN" altLang="en-US" sz="1400">
                <a:latin typeface="宋体" panose="02010600030101010101" pitchFamily="2" charset="-122"/>
                <a:ea typeface="宋体" panose="02010600030101010101" pitchFamily="2" charset="-122"/>
              </a:rPr>
              <a:t>，此类的实例可以指定加密密钥和有效时间</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秒</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，生成类实例</a:t>
            </a:r>
            <a:r>
              <a:rPr lang="en-US" altLang="zh-CN" sz="1400">
                <a:latin typeface="宋体" panose="02010600030101010101" pitchFamily="2" charset="-122"/>
                <a:ea typeface="宋体" panose="02010600030101010101" pitchFamily="2" charset="-122"/>
              </a:rPr>
              <a:t>serializer = Serializer(settings.SECRET_KEY, 3600)</a:t>
            </a:r>
            <a:r>
              <a:rPr lang="zh-CN" altLang="en-US" sz="1400">
                <a:latin typeface="宋体" panose="02010600030101010101" pitchFamily="2" charset="-122"/>
                <a:ea typeface="宋体" panose="02010600030101010101" pitchFamily="2" charset="-122"/>
              </a:rPr>
              <a:t>，加密</a:t>
            </a:r>
            <a:r>
              <a:rPr lang="en-US" altLang="zh-CN" sz="1400">
                <a:latin typeface="宋体" panose="02010600030101010101" pitchFamily="2" charset="-122"/>
                <a:ea typeface="宋体" panose="02010600030101010101" pitchFamily="2" charset="-122"/>
              </a:rPr>
              <a:t>token=serializer.dumps(userid)</a:t>
            </a:r>
            <a:r>
              <a:rPr lang="zh-CN" altLang="en-US" sz="1400">
                <a:latin typeface="宋体" panose="02010600030101010101" pitchFamily="2" charset="-122"/>
                <a:ea typeface="宋体" panose="02010600030101010101" pitchFamily="2" charset="-122"/>
              </a:rPr>
              <a:t>，解密</a:t>
            </a:r>
            <a:r>
              <a:rPr lang="en-US" altLang="zh-CN" sz="1400">
                <a:latin typeface="宋体" panose="02010600030101010101" pitchFamily="2" charset="-122"/>
                <a:ea typeface="宋体" panose="02010600030101010101" pitchFamily="2" charset="-122"/>
              </a:rPr>
              <a:t>res=serializer.loads(token)</a:t>
            </a:r>
            <a:r>
              <a:rPr lang="zh-CN" altLang="en-US" sz="1400">
                <a:latin typeface="宋体" panose="02010600030101010101" pitchFamily="2" charset="-122"/>
                <a:ea typeface="宋体" panose="02010600030101010101" pitchFamily="2" charset="-122"/>
              </a:rPr>
              <a:t>，当有效时间超出后，加密生成的</a:t>
            </a:r>
            <a:r>
              <a:rPr lang="en-US" altLang="zh-CN" sz="1400">
                <a:latin typeface="宋体" panose="02010600030101010101" pitchFamily="2" charset="-122"/>
                <a:ea typeface="宋体" panose="02010600030101010101" pitchFamily="2" charset="-122"/>
              </a:rPr>
              <a:t>token</a:t>
            </a:r>
            <a:r>
              <a:rPr lang="zh-CN" altLang="en-US" sz="1400">
                <a:latin typeface="宋体" panose="02010600030101010101" pitchFamily="2" charset="-122"/>
                <a:ea typeface="宋体" panose="02010600030101010101" pitchFamily="2" charset="-122"/>
              </a:rPr>
              <a:t>无法进行解密，报错</a:t>
            </a:r>
            <a:r>
              <a:rPr lang="en-US" altLang="zh-CN" sz="1400">
                <a:latin typeface="宋体" panose="02010600030101010101" pitchFamily="2" charset="-122"/>
                <a:ea typeface="宋体" panose="02010600030101010101" pitchFamily="2" charset="-122"/>
              </a:rPr>
              <a:t>SignatureExpired</a:t>
            </a:r>
            <a:r>
              <a:rPr lang="zh-CN" altLang="en-US" sz="1400">
                <a:latin typeface="宋体" panose="02010600030101010101" pitchFamily="2" charset="-122"/>
                <a:ea typeface="宋体" panose="02010600030101010101" pitchFamily="2" charset="-122"/>
              </a:rPr>
              <a:t>，其位于</a:t>
            </a:r>
            <a:r>
              <a:rPr lang="en-US" altLang="zh-CN" sz="1400">
                <a:latin typeface="宋体" panose="02010600030101010101" pitchFamily="2" charset="-122"/>
                <a:ea typeface="宋体" panose="02010600030101010101" pitchFamily="2" charset="-122"/>
              </a:rPr>
              <a:t>itsdangerous</a:t>
            </a:r>
            <a:r>
              <a:rPr lang="zh-CN" altLang="en-US" sz="1400">
                <a:latin typeface="宋体" panose="02010600030101010101" pitchFamily="2" charset="-122"/>
                <a:ea typeface="宋体" panose="02010600030101010101" pitchFamily="2" charset="-122"/>
              </a:rPr>
              <a:t>模块中；</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⑤</a:t>
            </a:r>
            <a:r>
              <a:rPr lang="zh-CN" altLang="en-US" sz="1400" b="1">
                <a:latin typeface="宋体" panose="02010600030101010101" pitchFamily="2" charset="-122"/>
                <a:ea typeface="宋体" panose="02010600030101010101" pitchFamily="2" charset="-122"/>
              </a:rPr>
              <a:t>使用</a:t>
            </a:r>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内置模块发送邮件</a:t>
            </a:r>
            <a:r>
              <a:rPr lang="zh-CN" altLang="en-US" sz="1400">
                <a:latin typeface="宋体" panose="02010600030101010101" pitchFamily="2" charset="-122"/>
                <a:ea typeface="宋体" panose="02010600030101010101" pitchFamily="2" charset="-122"/>
              </a:rPr>
              <a:t>：配置</a:t>
            </a:r>
            <a:r>
              <a:rPr lang="en-US" altLang="zh-CN" sz="1400">
                <a:latin typeface="宋体" panose="02010600030101010101" pitchFamily="2" charset="-122"/>
                <a:ea typeface="宋体" panose="02010600030101010101" pitchFamily="2" charset="-122"/>
              </a:rPr>
              <a:t>163</a:t>
            </a:r>
            <a:r>
              <a:rPr lang="zh-CN" altLang="en-US" sz="1400">
                <a:latin typeface="宋体" panose="02010600030101010101" pitchFamily="2" charset="-122"/>
                <a:ea typeface="宋体" panose="02010600030101010101" pitchFamily="2" charset="-122"/>
              </a:rPr>
              <a:t>邮箱，在</a:t>
            </a:r>
            <a:r>
              <a:rPr lang="en-US" altLang="zh-CN" sz="1400">
                <a:latin typeface="宋体" panose="02010600030101010101" pitchFamily="2" charset="-122"/>
                <a:ea typeface="宋体" panose="02010600030101010101" pitchFamily="2" charset="-122"/>
              </a:rPr>
              <a:t>setting</a:t>
            </a:r>
            <a:r>
              <a:rPr lang="zh-CN" altLang="en-US" sz="1400">
                <a:latin typeface="宋体" panose="02010600030101010101" pitchFamily="2" charset="-122"/>
                <a:ea typeface="宋体" panose="02010600030101010101" pitchFamily="2" charset="-122"/>
              </a:rPr>
              <a:t>中添加配置项，在视图中使用内置函数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详参</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⑥</a:t>
            </a:r>
            <a:r>
              <a:rPr lang="zh-CN" altLang="en-US" sz="1400" b="1">
                <a:latin typeface="宋体" panose="02010600030101010101" pitchFamily="2" charset="-122"/>
                <a:ea typeface="宋体" panose="02010600030101010101" pitchFamily="2" charset="-122"/>
              </a:rPr>
              <a:t>使用</a:t>
            </a:r>
            <a:r>
              <a:rPr lang="en-US" altLang="zh-CN" sz="1400" b="1">
                <a:latin typeface="宋体" panose="02010600030101010101" pitchFamily="2" charset="-122"/>
                <a:ea typeface="宋体" panose="02010600030101010101" pitchFamily="2" charset="-122"/>
              </a:rPr>
              <a:t>celery</a:t>
            </a:r>
            <a:r>
              <a:rPr lang="zh-CN" altLang="en-US" sz="1400" b="1">
                <a:latin typeface="宋体" panose="02010600030101010101" pitchFamily="2" charset="-122"/>
                <a:ea typeface="宋体" panose="02010600030101010101" pitchFamily="2" charset="-122"/>
              </a:rPr>
              <a:t>异步发送：</a:t>
            </a:r>
            <a:r>
              <a:rPr lang="zh-CN" altLang="en-US" sz="1400">
                <a:latin typeface="宋体" panose="02010600030101010101" pitchFamily="2" charset="-122"/>
                <a:ea typeface="宋体" panose="02010600030101010101" pitchFamily="2" charset="-122"/>
              </a:rPr>
              <a:t>发送邮件过程：</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smtp</a:t>
            </a:r>
            <a:r>
              <a:rPr lang="zh-CN" altLang="en-US" sz="1400">
                <a:latin typeface="宋体" panose="02010600030101010101" pitchFamily="2" charset="-122"/>
                <a:ea typeface="宋体" panose="02010600030101010101" pitchFamily="2" charset="-122"/>
              </a:rPr>
              <a:t>服务器→目的邮箱 其中</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send_mail</a:t>
            </a:r>
            <a:r>
              <a:rPr lang="zh-CN" altLang="en-US" sz="1400">
                <a:latin typeface="宋体" panose="02010600030101010101" pitchFamily="2" charset="-122"/>
                <a:ea typeface="宋体" panose="02010600030101010101" pitchFamily="2" charset="-122"/>
              </a:rPr>
              <a:t>函数是阻塞的，若存在网络延迟，则在用户端会卡在登陆界面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影响用户体验</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，因此使用</a:t>
            </a:r>
            <a:r>
              <a:rPr lang="en-US" altLang="zh-CN" sz="1400">
                <a:latin typeface="宋体" panose="02010600030101010101" pitchFamily="2" charset="-122"/>
                <a:ea typeface="宋体" panose="02010600030101010101" pitchFamily="2" charset="-122"/>
              </a:rPr>
              <a:t>celery</a:t>
            </a:r>
            <a:r>
              <a:rPr lang="zh-CN" altLang="en-US" sz="1400">
                <a:latin typeface="宋体" panose="02010600030101010101" pitchFamily="2" charset="-122"/>
                <a:ea typeface="宋体" panose="02010600030101010101" pitchFamily="2" charset="-122"/>
              </a:rPr>
              <a:t>来完成异步发送邮件。</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celery:</a:t>
            </a:r>
            <a:r>
              <a:rPr lang="zh-CN" altLang="en-US" sz="1400">
                <a:latin typeface="宋体" panose="02010600030101010101" pitchFamily="2" charset="-122"/>
                <a:ea typeface="宋体" panose="02010600030101010101" pitchFamily="2" charset="-122"/>
              </a:rPr>
              <a:t>是一个基于消息传递的分布式任务队列，其工作原理如图所示，三者可以在同一台电脑上也可以在不同电脑上</a:t>
            </a:r>
            <a:r>
              <a:rPr lang="en-US" altLang="zh-CN" sz="1400">
                <a:latin typeface="宋体" panose="02010600030101010101" pitchFamily="2" charset="-122"/>
                <a:ea typeface="宋体" panose="02010600030101010101" pitchFamily="2" charset="-122"/>
              </a:rPr>
              <a:t>(broker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worker</a:t>
            </a:r>
            <a:r>
              <a:rPr lang="zh-CN" altLang="en-US" sz="1400">
                <a:latin typeface="宋体" panose="02010600030101010101" pitchFamily="2" charset="-122"/>
                <a:ea typeface="宋体" panose="02010600030101010101" pitchFamily="2" charset="-122"/>
              </a:rPr>
              <a:t>可以有多个</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worker</a:t>
            </a:r>
            <a:r>
              <a:rPr lang="zh-CN" altLang="en-US" sz="1400">
                <a:latin typeface="宋体" panose="02010600030101010101" pitchFamily="2" charset="-122"/>
                <a:ea typeface="宋体" panose="02010600030101010101" pitchFamily="2" charset="-122"/>
              </a:rPr>
              <a:t>主机上使用</a:t>
            </a:r>
            <a:r>
              <a:rPr lang="en-US" altLang="zh-CN" sz="1400">
                <a:latin typeface="宋体" panose="02010600030101010101" pitchFamily="2" charset="-122"/>
                <a:ea typeface="宋体" panose="02010600030101010101" pitchFamily="2" charset="-122"/>
              </a:rPr>
              <a:t>celery -A app</a:t>
            </a:r>
            <a:r>
              <a:rPr lang="zh-CN" altLang="en-US" sz="1400">
                <a:latin typeface="宋体" panose="02010600030101010101" pitchFamily="2" charset="-122"/>
                <a:ea typeface="宋体" panose="02010600030101010101" pitchFamily="2" charset="-122"/>
              </a:rPr>
              <a:t>名 </a:t>
            </a:r>
            <a:r>
              <a:rPr lang="en-US" altLang="zh-CN" sz="1400">
                <a:latin typeface="宋体" panose="02010600030101010101" pitchFamily="2" charset="-122"/>
                <a:ea typeface="宋体" panose="02010600030101010101" pitchFamily="2" charset="-122"/>
              </a:rPr>
              <a:t>worker -l info</a:t>
            </a:r>
            <a:r>
              <a:rPr lang="zh-CN" altLang="en-US" sz="1400">
                <a:latin typeface="宋体" panose="02010600030101010101" pitchFamily="2" charset="-122"/>
                <a:ea typeface="宋体" panose="02010600030101010101" pitchFamily="2" charset="-122"/>
              </a:rPr>
              <a:t>可以开启</a:t>
            </a:r>
            <a:r>
              <a:rPr lang="en-US" altLang="zh-CN" sz="1400">
                <a:latin typeface="宋体" panose="02010600030101010101" pitchFamily="2" charset="-122"/>
                <a:ea typeface="宋体" panose="02010600030101010101" pitchFamily="2" charset="-122"/>
              </a:rPr>
              <a:t>worker(</a:t>
            </a:r>
            <a:r>
              <a:rPr lang="zh-CN" altLang="en-US" sz="1400">
                <a:latin typeface="宋体" panose="02010600030101010101" pitchFamily="2" charset="-122"/>
                <a:ea typeface="宋体" panose="02010600030101010101" pitchFamily="2" charset="-122"/>
              </a:rPr>
              <a:t>开启前要先进行</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环境的初始化</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，其会自动检测并连接</a:t>
            </a:r>
            <a:r>
              <a:rPr lang="en-US" altLang="zh-CN" sz="1400">
                <a:latin typeface="宋体" panose="02010600030101010101" pitchFamily="2" charset="-122"/>
                <a:ea typeface="宋体" panose="02010600030101010101" pitchFamily="2" charset="-122"/>
              </a:rPr>
              <a:t>broker</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其简单配置与稍复杂配置参</a:t>
            </a:r>
            <a:r>
              <a:rPr lang="en-US" altLang="zh-CN" sz="1400">
                <a:latin typeface="宋体" panose="02010600030101010101" pitchFamily="2" charset="-122"/>
                <a:ea typeface="宋体" panose="02010600030101010101" pitchFamily="2" charset="-122"/>
              </a:rPr>
              <a:t>(dailyfresh</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test5)</a:t>
            </a:r>
          </a:p>
          <a:p>
            <a:r>
              <a:rPr lang="zh-CN" altLang="en-US" sz="1400">
                <a:latin typeface="宋体" panose="02010600030101010101" pitchFamily="2" charset="-122"/>
                <a:ea typeface="宋体" panose="02010600030101010101" pitchFamily="2" charset="-122"/>
              </a:rPr>
              <a:t>⑦</a:t>
            </a:r>
            <a:r>
              <a:rPr lang="zh-CN" altLang="en-US" sz="1400" b="1">
                <a:latin typeface="宋体" panose="02010600030101010101" pitchFamily="2" charset="-122"/>
                <a:ea typeface="宋体" panose="02010600030101010101" pitchFamily="2" charset="-122"/>
              </a:rPr>
              <a:t>使用</a:t>
            </a:r>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作为</a:t>
            </a:r>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缓存及</a:t>
            </a:r>
            <a:r>
              <a:rPr lang="en-US" altLang="zh-CN" sz="1400" b="1">
                <a:latin typeface="宋体" panose="02010600030101010101" pitchFamily="2" charset="-122"/>
                <a:ea typeface="宋体" panose="02010600030101010101" pitchFamily="2" charset="-122"/>
              </a:rPr>
              <a:t>session</a:t>
            </a:r>
            <a:r>
              <a:rPr lang="zh-CN" altLang="en-US" sz="1400" b="1">
                <a:latin typeface="宋体" panose="02010600030101010101" pitchFamily="2" charset="-122"/>
                <a:ea typeface="宋体" panose="02010600030101010101" pitchFamily="2" charset="-122"/>
              </a:rPr>
              <a:t>存储</a:t>
            </a:r>
            <a:r>
              <a:rPr lang="zh-CN" altLang="en-US" sz="1400">
                <a:latin typeface="宋体" panose="02010600030101010101" pitchFamily="2" charset="-122"/>
                <a:ea typeface="宋体" panose="02010600030101010101" pitchFamily="2" charset="-122"/>
              </a:rPr>
              <a:t>：安装</a:t>
            </a:r>
            <a:r>
              <a:rPr lang="en-US" altLang="zh-CN" sz="1400">
                <a:latin typeface="宋体" panose="02010600030101010101" pitchFamily="2" charset="-122"/>
                <a:ea typeface="宋体" panose="02010600030101010101" pitchFamily="2" charset="-122"/>
              </a:rPr>
              <a:t>django-redis(</a:t>
            </a:r>
            <a:r>
              <a:rPr lang="zh-CN" altLang="en-US" sz="1400">
                <a:latin typeface="宋体" panose="02010600030101010101" pitchFamily="2" charset="-122"/>
                <a:ea typeface="宋体" panose="02010600030101010101" pitchFamily="2" charset="-122"/>
              </a:rPr>
              <a:t>只支持</a:t>
            </a:r>
            <a:r>
              <a:rPr lang="en-US" altLang="zh-CN" sz="1400">
                <a:latin typeface="宋体" panose="02010600030101010101" pitchFamily="2" charset="-122"/>
                <a:ea typeface="宋体" panose="02010600030101010101" pitchFamily="2" charset="-122"/>
              </a:rPr>
              <a:t>pip3)</a:t>
            </a:r>
            <a:r>
              <a:rPr lang="zh-CN" altLang="en-US" sz="1400">
                <a:latin typeface="宋体" panose="02010600030101010101" pitchFamily="2" charset="-122"/>
                <a:ea typeface="宋体" panose="02010600030101010101" pitchFamily="2" charset="-122"/>
              </a:rPr>
              <a:t>，配置缓存及</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如图所示。</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⑧注意在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模型类中，其外键是对应的模型类</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实例，在使用</a:t>
            </a:r>
            <a:r>
              <a:rPr lang="en-US" altLang="zh-CN" sz="1400">
                <a:latin typeface="宋体" panose="02010600030101010101" pitchFamily="2" charset="-122"/>
                <a:ea typeface="宋体" panose="02010600030101010101" pitchFamily="2" charset="-122"/>
              </a:rPr>
              <a:t>filter</a:t>
            </a:r>
            <a:r>
              <a:rPr lang="zh-CN" altLang="en-US" sz="1400">
                <a:latin typeface="宋体" panose="02010600030101010101" pitchFamily="2" charset="-122"/>
                <a:ea typeface="宋体" panose="02010600030101010101" pitchFamily="2" charset="-122"/>
              </a:rPr>
              <a:t>时也应该使用对应的实例来进</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行查询；</a:t>
            </a:r>
            <a:endParaRPr lang="en-US" altLang="zh-CN" sz="1400">
              <a:latin typeface="宋体" panose="02010600030101010101" pitchFamily="2" charset="-122"/>
              <a:ea typeface="宋体" panose="02010600030101010101" pitchFamily="2" charset="-122"/>
            </a:endParaRPr>
          </a:p>
        </p:txBody>
      </p:sp>
      <p:sp>
        <p:nvSpPr>
          <p:cNvPr id="3" name="矩形 2">
            <a:extLst>
              <a:ext uri="{FF2B5EF4-FFF2-40B4-BE49-F238E27FC236}">
                <a16:creationId xmlns:a16="http://schemas.microsoft.com/office/drawing/2014/main" id="{C42BB638-0C55-4255-A5D3-06B38BE196A2}"/>
              </a:ext>
            </a:extLst>
          </p:cNvPr>
          <p:cNvSpPr/>
          <p:nvPr/>
        </p:nvSpPr>
        <p:spPr>
          <a:xfrm>
            <a:off x="8285259" y="5355203"/>
            <a:ext cx="1105231" cy="15027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任务发出者</a:t>
            </a:r>
            <a:endParaRPr lang="en-US" altLang="zh-CN" sz="1400"/>
          </a:p>
          <a:p>
            <a:pPr algn="ctr"/>
            <a:r>
              <a:rPr lang="zh-CN" altLang="en-US" sz="1200"/>
              <a:t>项目代码</a:t>
            </a:r>
          </a:p>
        </p:txBody>
      </p:sp>
      <p:sp>
        <p:nvSpPr>
          <p:cNvPr id="4" name="矩形 3">
            <a:extLst>
              <a:ext uri="{FF2B5EF4-FFF2-40B4-BE49-F238E27FC236}">
                <a16:creationId xmlns:a16="http://schemas.microsoft.com/office/drawing/2014/main" id="{A4B62FC8-8898-463D-B57E-27E9C83F61EF}"/>
              </a:ext>
            </a:extLst>
          </p:cNvPr>
          <p:cNvSpPr/>
          <p:nvPr/>
        </p:nvSpPr>
        <p:spPr>
          <a:xfrm>
            <a:off x="9598549" y="5355202"/>
            <a:ext cx="1105231" cy="15027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任务队列</a:t>
            </a:r>
            <a:endParaRPr lang="en-US" altLang="zh-CN" sz="1400"/>
          </a:p>
          <a:p>
            <a:pPr algn="ctr"/>
            <a:r>
              <a:rPr lang="zh-CN" altLang="en-US" sz="1400"/>
              <a:t>中间人</a:t>
            </a:r>
            <a:endParaRPr lang="en-US" altLang="zh-CN" sz="1400"/>
          </a:p>
          <a:p>
            <a:pPr algn="ctr"/>
            <a:r>
              <a:rPr lang="en-US" altLang="zh-CN" sz="1400"/>
              <a:t>broker</a:t>
            </a:r>
          </a:p>
          <a:p>
            <a:pPr algn="ctr"/>
            <a:r>
              <a:rPr lang="en-US" altLang="zh-CN" sz="1200"/>
              <a:t>(</a:t>
            </a:r>
            <a:r>
              <a:rPr lang="zh-CN" altLang="en-US" sz="1200"/>
              <a:t>消息队列，</a:t>
            </a:r>
            <a:r>
              <a:rPr lang="en-US" altLang="zh-CN" sz="1200"/>
              <a:t>redis)</a:t>
            </a:r>
            <a:endParaRPr lang="zh-CN" altLang="en-US" sz="1200"/>
          </a:p>
        </p:txBody>
      </p:sp>
      <p:sp>
        <p:nvSpPr>
          <p:cNvPr id="5" name="矩形 4">
            <a:extLst>
              <a:ext uri="{FF2B5EF4-FFF2-40B4-BE49-F238E27FC236}">
                <a16:creationId xmlns:a16="http://schemas.microsoft.com/office/drawing/2014/main" id="{6980E583-B863-4445-9BAF-044C52379C9A}"/>
              </a:ext>
            </a:extLst>
          </p:cNvPr>
          <p:cNvSpPr/>
          <p:nvPr/>
        </p:nvSpPr>
        <p:spPr>
          <a:xfrm>
            <a:off x="10911839" y="5355203"/>
            <a:ext cx="1105231" cy="15027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任务执行者</a:t>
            </a:r>
            <a:endParaRPr lang="en-US" altLang="zh-CN" sz="1400"/>
          </a:p>
          <a:p>
            <a:pPr algn="ctr"/>
            <a:r>
              <a:rPr lang="en-US" altLang="zh-CN" sz="1400"/>
              <a:t>worker</a:t>
            </a:r>
          </a:p>
          <a:p>
            <a:pPr algn="ctr"/>
            <a:r>
              <a:rPr lang="zh-CN" altLang="en-US" sz="1200"/>
              <a:t>项目代码</a:t>
            </a:r>
          </a:p>
        </p:txBody>
      </p:sp>
      <p:cxnSp>
        <p:nvCxnSpPr>
          <p:cNvPr id="7" name="连接符: 曲线 6">
            <a:extLst>
              <a:ext uri="{FF2B5EF4-FFF2-40B4-BE49-F238E27FC236}">
                <a16:creationId xmlns:a16="http://schemas.microsoft.com/office/drawing/2014/main" id="{A960F467-18BE-4045-A71A-AF04D05DA725}"/>
              </a:ext>
            </a:extLst>
          </p:cNvPr>
          <p:cNvCxnSpPr>
            <a:cxnSpLocks/>
          </p:cNvCxnSpPr>
          <p:nvPr/>
        </p:nvCxnSpPr>
        <p:spPr>
          <a:xfrm rot="5400000" flipH="1" flipV="1">
            <a:off x="9286461" y="4698557"/>
            <a:ext cx="1" cy="1313290"/>
          </a:xfrm>
          <a:prstGeom prst="curved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连接符: 曲线 7">
            <a:extLst>
              <a:ext uri="{FF2B5EF4-FFF2-40B4-BE49-F238E27FC236}">
                <a16:creationId xmlns:a16="http://schemas.microsoft.com/office/drawing/2014/main" id="{2423D5B9-C33C-46A2-AB57-D60C8B30F12C}"/>
              </a:ext>
            </a:extLst>
          </p:cNvPr>
          <p:cNvCxnSpPr>
            <a:cxnSpLocks/>
          </p:cNvCxnSpPr>
          <p:nvPr/>
        </p:nvCxnSpPr>
        <p:spPr>
          <a:xfrm rot="16200000" flipV="1">
            <a:off x="11015867" y="4698555"/>
            <a:ext cx="1" cy="1313290"/>
          </a:xfrm>
          <a:prstGeom prst="curved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8324022-E814-45DF-91CC-3586A7E4B007}"/>
              </a:ext>
            </a:extLst>
          </p:cNvPr>
          <p:cNvSpPr txBox="1"/>
          <p:nvPr/>
        </p:nvSpPr>
        <p:spPr>
          <a:xfrm>
            <a:off x="8939084" y="4846986"/>
            <a:ext cx="902811"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发出任务</a:t>
            </a:r>
          </a:p>
        </p:txBody>
      </p:sp>
      <p:sp>
        <p:nvSpPr>
          <p:cNvPr id="12" name="文本框 11">
            <a:extLst>
              <a:ext uri="{FF2B5EF4-FFF2-40B4-BE49-F238E27FC236}">
                <a16:creationId xmlns:a16="http://schemas.microsoft.com/office/drawing/2014/main" id="{21C935C0-00F4-4AE8-8B94-AE17E2E1FDEA}"/>
              </a:ext>
            </a:extLst>
          </p:cNvPr>
          <p:cNvSpPr txBox="1"/>
          <p:nvPr/>
        </p:nvSpPr>
        <p:spPr>
          <a:xfrm>
            <a:off x="10460433" y="4846985"/>
            <a:ext cx="902811"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监听任务</a:t>
            </a:r>
          </a:p>
        </p:txBody>
      </p:sp>
      <p:pic>
        <p:nvPicPr>
          <p:cNvPr id="6" name="图片 5">
            <a:extLst>
              <a:ext uri="{FF2B5EF4-FFF2-40B4-BE49-F238E27FC236}">
                <a16:creationId xmlns:a16="http://schemas.microsoft.com/office/drawing/2014/main" id="{D5583968-E48D-4FA2-9635-87D4405C0EC1}"/>
              </a:ext>
            </a:extLst>
          </p:cNvPr>
          <p:cNvPicPr>
            <a:picLocks noChangeAspect="1"/>
          </p:cNvPicPr>
          <p:nvPr/>
        </p:nvPicPr>
        <p:blipFill>
          <a:blip r:embed="rId2"/>
          <a:stretch>
            <a:fillRect/>
          </a:stretch>
        </p:blipFill>
        <p:spPr>
          <a:xfrm>
            <a:off x="4008612" y="5078208"/>
            <a:ext cx="4169798" cy="1779792"/>
          </a:xfrm>
          <a:prstGeom prst="rect">
            <a:avLst/>
          </a:prstGeom>
        </p:spPr>
      </p:pic>
    </p:spTree>
    <p:extLst>
      <p:ext uri="{BB962C8B-B14F-4D97-AF65-F5344CB8AC3E}">
        <p14:creationId xmlns:p14="http://schemas.microsoft.com/office/powerpoint/2010/main" val="4288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1E18A3-8A7C-468A-B18F-AC4FF320D064}"/>
              </a:ext>
            </a:extLst>
          </p:cNvPr>
          <p:cNvSpPr txBox="1"/>
          <p:nvPr/>
        </p:nvSpPr>
        <p:spPr>
          <a:xfrm>
            <a:off x="0" y="0"/>
            <a:ext cx="12192000" cy="4832092"/>
          </a:xfrm>
          <a:prstGeom prst="rect">
            <a:avLst/>
          </a:prstGeom>
          <a:noFill/>
        </p:spPr>
        <p:txBody>
          <a:bodyPr wrap="square" rtlCol="0">
            <a:spAutoFit/>
          </a:bodyPr>
          <a:lstStyle/>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中的缓存机制</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Memcached</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类似都是内存型数据库</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可用作</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的缓存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②数据库缓存，可设置</a:t>
            </a:r>
            <a:r>
              <a:rPr lang="en-US" altLang="zh-CN" sz="1400">
                <a:latin typeface="宋体" panose="02010600030101010101" pitchFamily="2" charset="-122"/>
                <a:ea typeface="宋体" panose="02010600030101010101" pitchFamily="2" charset="-122"/>
              </a:rPr>
              <a:t>redis/mysql</a:t>
            </a:r>
            <a:r>
              <a:rPr lang="zh-CN" altLang="en-US" sz="1400">
                <a:latin typeface="宋体" panose="02010600030101010101" pitchFamily="2" charset="-122"/>
                <a:ea typeface="宋体" panose="02010600030101010101" pitchFamily="2" charset="-122"/>
              </a:rPr>
              <a:t>等③文件系统缓存，即生成单独的文件保存在磁盘中④本地内存缓存，即直接保存在内存中⑤虚拟缓存，用于开发模式；</a:t>
            </a:r>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支持的三种缓存级别</a:t>
            </a:r>
            <a:r>
              <a:rPr lang="zh-CN" altLang="en-US" sz="1400">
                <a:latin typeface="宋体" panose="02010600030101010101" pitchFamily="2" charset="-122"/>
                <a:ea typeface="宋体" panose="02010600030101010101" pitchFamily="2" charset="-122"/>
              </a:rPr>
              <a:t>：①站点缓存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缓存整个网站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②单个视图缓存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对某个视图函数的输出进行缓存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③模板片段缓存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即一类模板标签，作为模板变量来渲染模板，替换其中的部分内容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自定义</a:t>
            </a:r>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中缓存内容</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django.core.cache</a:t>
            </a:r>
            <a:r>
              <a:rPr lang="zh-CN" altLang="en-US" sz="1400">
                <a:latin typeface="宋体" panose="02010600030101010101" pitchFamily="2" charset="-122"/>
                <a:ea typeface="宋体" panose="02010600030101010101" pitchFamily="2" charset="-122"/>
              </a:rPr>
              <a:t>中的</a:t>
            </a:r>
            <a:r>
              <a:rPr lang="en-US" altLang="zh-CN" sz="1400">
                <a:latin typeface="宋体" panose="02010600030101010101" pitchFamily="2" charset="-122"/>
                <a:ea typeface="宋体" panose="02010600030101010101" pitchFamily="2" charset="-122"/>
              </a:rPr>
              <a:t>cache.set(key, value, time),cache.get(key)</a:t>
            </a:r>
            <a:r>
              <a:rPr lang="zh-CN" altLang="en-US" sz="1400">
                <a:latin typeface="宋体" panose="02010600030101010101" pitchFamily="2" charset="-122"/>
                <a:ea typeface="宋体" panose="02010600030101010101" pitchFamily="2" charset="-122"/>
              </a:rPr>
              <a:t>方法设置并访问缓存，这里使用缓存只是将从数据库查询到的内容进行统一存储，减少访问数据库的次数，而不生成整个</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内容，即将查到的内容作为变量存储起来并在访问时进行模板渲染和替换。</a:t>
            </a:r>
            <a:endParaRPr lang="en-US" altLang="zh-CN" sz="1400">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缓存时间的重要性</a:t>
            </a:r>
            <a:r>
              <a:rPr lang="zh-CN" altLang="en-US" sz="1400">
                <a:latin typeface="宋体" panose="02010600030101010101" pitchFamily="2" charset="-122"/>
                <a:ea typeface="宋体" panose="02010600030101010101" pitchFamily="2" charset="-122"/>
              </a:rPr>
              <a:t>：防止由于某种原因缓存一直存在无法更新，只会在一定时间内显示过期的页面。</a:t>
            </a:r>
            <a:endParaRPr lang="en-US" altLang="zh-CN" sz="1400">
              <a:latin typeface="宋体" panose="02010600030101010101" pitchFamily="2" charset="-122"/>
              <a:ea typeface="宋体" panose="02010600030101010101" pitchFamily="2" charset="-122"/>
            </a:endParaRPr>
          </a:p>
          <a:p>
            <a:pPr algn="l"/>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中设置生成静态页面</a:t>
            </a:r>
            <a:r>
              <a:rPr lang="zh-CN" altLang="en-US" sz="1400">
                <a:latin typeface="宋体" panose="02010600030101010101" pitchFamily="2" charset="-122"/>
                <a:ea typeface="宋体" panose="02010600030101010101" pitchFamily="2" charset="-122"/>
              </a:rPr>
              <a:t>：在首页信息被后台</a:t>
            </a:r>
            <a:r>
              <a:rPr lang="en-US" altLang="zh-CN" sz="1400">
                <a:latin typeface="宋体" panose="02010600030101010101" pitchFamily="2" charset="-122"/>
                <a:ea typeface="宋体" panose="02010600030101010101" pitchFamily="2" charset="-122"/>
              </a:rPr>
              <a:t>admin</a:t>
            </a:r>
            <a:r>
              <a:rPr lang="zh-CN" altLang="en-US" sz="1400">
                <a:latin typeface="宋体" panose="02010600030101010101" pitchFamily="2" charset="-122"/>
                <a:ea typeface="宋体" panose="02010600030101010101" pitchFamily="2" charset="-122"/>
              </a:rPr>
              <a:t>改动时重新生成静态页面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直接改动数据库时不影响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，对已生成的</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文件进行重写而不生成多个，在</a:t>
            </a:r>
            <a:r>
              <a:rPr lang="en-US" altLang="zh-CN" sz="1400">
                <a:latin typeface="宋体" panose="02010600030101010101" pitchFamily="2" charset="-122"/>
                <a:ea typeface="宋体" panose="02010600030101010101" pitchFamily="2" charset="-122"/>
              </a:rPr>
              <a:t>admin</a:t>
            </a:r>
            <a:r>
              <a:rPr lang="zh-CN" altLang="en-US" sz="1400">
                <a:latin typeface="宋体" panose="02010600030101010101" pitchFamily="2" charset="-122"/>
                <a:ea typeface="宋体" panose="02010600030101010101" pitchFamily="2" charset="-122"/>
              </a:rPr>
              <a:t>中注册模型类时，其每个模型类的管理类中都有</a:t>
            </a:r>
            <a:r>
              <a:rPr lang="en-US" altLang="zh-CN" sz="1400">
                <a:latin typeface="宋体" panose="02010600030101010101" pitchFamily="2" charset="-122"/>
                <a:ea typeface="宋体" panose="02010600030101010101" pitchFamily="2" charset="-122"/>
              </a:rPr>
              <a:t>save_model(),delete_model()</a:t>
            </a:r>
            <a:r>
              <a:rPr lang="zh-CN" altLang="en-US" sz="1400">
                <a:latin typeface="宋体" panose="02010600030101010101" pitchFamily="2" charset="-122"/>
                <a:ea typeface="宋体" panose="02010600030101010101" pitchFamily="2" charset="-122"/>
              </a:rPr>
              <a:t>方法，其分别在新增</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修改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删除某模型类对应表中文件时使用，重写这两个方法，在此种添加对</a:t>
            </a:r>
            <a:r>
              <a:rPr lang="en-US" altLang="zh-CN" sz="1400">
                <a:latin typeface="宋体" panose="02010600030101010101" pitchFamily="2" charset="-122"/>
                <a:ea typeface="宋体" panose="02010600030101010101" pitchFamily="2" charset="-122"/>
              </a:rPr>
              <a:t>celery worker</a:t>
            </a:r>
            <a:r>
              <a:rPr lang="zh-CN" altLang="en-US" sz="1400">
                <a:latin typeface="宋体" panose="02010600030101010101" pitchFamily="2" charset="-122"/>
                <a:ea typeface="宋体" panose="02010600030101010101" pitchFamily="2" charset="-122"/>
              </a:rPr>
              <a:t>的调用，并且应用到所有注册的模型类中。</a:t>
            </a:r>
            <a:endParaRPr lang="en-US" altLang="zh-CN" sz="1400">
              <a:latin typeface="宋体" panose="02010600030101010101" pitchFamily="2" charset="-122"/>
              <a:ea typeface="宋体" panose="02010600030101010101" pitchFamily="2" charset="-122"/>
            </a:endParaRPr>
          </a:p>
          <a:p>
            <a:pPr algn="l"/>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使用搜索引擎框架</a:t>
            </a:r>
            <a:r>
              <a:rPr lang="zh-CN" altLang="en-US" sz="1400">
                <a:latin typeface="宋体" panose="02010600030101010101" pitchFamily="2" charset="-122"/>
                <a:ea typeface="宋体" panose="02010600030101010101" pitchFamily="2" charset="-122"/>
              </a:rPr>
              <a:t>：①搜索引擎：对信息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可以是互联网</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数据库</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文档等内容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进行分析整理，建立关键词索引；②全文检索框架：搜索引擎有多种，且其中有分词算法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噪音消除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排名算法等复杂内容，将其封装，简便使用的框架称为全文检索框架，这里使用</a:t>
            </a:r>
            <a:r>
              <a:rPr lang="en-US" altLang="zh-CN" sz="1400">
                <a:latin typeface="宋体" panose="02010600030101010101" pitchFamily="2" charset="-122"/>
                <a:ea typeface="宋体" panose="02010600030101010101" pitchFamily="2" charset="-122"/>
              </a:rPr>
              <a:t>haystack</a:t>
            </a:r>
            <a:r>
              <a:rPr lang="zh-CN" altLang="en-US" sz="1400">
                <a:latin typeface="宋体" panose="02010600030101010101" pitchFamily="2" charset="-122"/>
                <a:ea typeface="宋体" panose="02010600030101010101" pitchFamily="2" charset="-122"/>
              </a:rPr>
              <a:t>；③正向索引和倒排索引：对所有的文件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网页进行全盘扫描并分词，生成一个</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1:key1,key2},{</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2:key1,key3}..}</a:t>
            </a:r>
            <a:r>
              <a:rPr lang="zh-CN" altLang="en-US" sz="1400">
                <a:latin typeface="宋体" panose="02010600030101010101" pitchFamily="2" charset="-122"/>
                <a:ea typeface="宋体" panose="02010600030101010101" pitchFamily="2" charset="-122"/>
              </a:rPr>
              <a:t>的索引称为正向索引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依然需要检索大量文件，浪费资源</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，将生成的索引整合为</a:t>
            </a:r>
            <a:r>
              <a:rPr lang="en-US" altLang="zh-CN" sz="1400">
                <a:latin typeface="宋体" panose="02010600030101010101" pitchFamily="2" charset="-122"/>
                <a:ea typeface="宋体" panose="02010600030101010101" pitchFamily="2" charset="-122"/>
              </a:rPr>
              <a:t>{{key1:</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1[3],</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2[2]}{key2:</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1[1],</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3[3]}..}</a:t>
            </a:r>
            <a:r>
              <a:rPr lang="zh-CN" altLang="en-US" sz="1400">
                <a:latin typeface="宋体" panose="02010600030101010101" pitchFamily="2" charset="-122"/>
                <a:ea typeface="宋体" panose="02010600030101010101" pitchFamily="2" charset="-122"/>
              </a:rPr>
              <a:t>的索引称为倒排索引，索引中记录关键词出现的位置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包括出自哪个文件或网页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和频率，倒排索引可直接应用于排名；④具体操作方法参课件，固定的有：配置</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目录下</a:t>
            </a:r>
            <a:r>
              <a:rPr lang="en-US" altLang="zh-CN" sz="1400">
                <a:latin typeface="宋体" panose="02010600030101010101" pitchFamily="2" charset="-122"/>
                <a:ea typeface="宋体" panose="02010600030101010101" pitchFamily="2" charset="-122"/>
              </a:rPr>
              <a:t>search</a:t>
            </a:r>
            <a:r>
              <a:rPr lang="zh-CN" altLang="en-US" sz="1400">
                <a:latin typeface="宋体" panose="02010600030101010101" pitchFamily="2" charset="-122"/>
                <a:ea typeface="宋体" panose="02010600030101010101" pitchFamily="2" charset="-122"/>
              </a:rPr>
              <a:t>及其索引字段的格式</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模板中使用搜索的表单</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搜索结束后传递到模板的内容</a:t>
            </a:r>
            <a:r>
              <a:rPr lang="en-US" altLang="zh-CN" sz="1400">
                <a:latin typeface="宋体" panose="02010600030101010101" pitchFamily="2" charset="-122"/>
                <a:ea typeface="宋体" panose="02010600030101010101" pitchFamily="2" charset="-122"/>
              </a:rPr>
              <a:t>(query</a:t>
            </a:r>
            <a:r>
              <a:rPr lang="zh-CN" altLang="en-US" sz="1400">
                <a:latin typeface="宋体" panose="02010600030101010101" pitchFamily="2" charset="-122"/>
                <a:ea typeface="宋体" panose="02010600030101010101" pitchFamily="2" charset="-122"/>
              </a:rPr>
              <a:t>：搜索关键字，</a:t>
            </a:r>
            <a:r>
              <a:rPr lang="en-US" altLang="zh-CN" sz="1400">
                <a:latin typeface="宋体" panose="02010600030101010101" pitchFamily="2" charset="-122"/>
                <a:ea typeface="宋体" panose="02010600030101010101" pitchFamily="2" charset="-122"/>
              </a:rPr>
              <a:t>page</a:t>
            </a:r>
            <a:r>
              <a:rPr lang="zh-CN" altLang="en-US" sz="1400">
                <a:latin typeface="宋体" panose="02010600030101010101" pitchFamily="2" charset="-122"/>
                <a:ea typeface="宋体" panose="02010600030101010101" pitchFamily="2" charset="-122"/>
              </a:rPr>
              <a:t>：自动分页后当前页内容，</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：分页的</a:t>
            </a:r>
            <a:r>
              <a:rPr lang="en-US" altLang="zh-CN" sz="1400">
                <a:latin typeface="宋体" panose="02010600030101010101" pitchFamily="2" charset="-122"/>
                <a:ea typeface="宋体" panose="02010600030101010101" pitchFamily="2" charset="-122"/>
              </a:rPr>
              <a:t>paginator</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中使用数据库事务</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from django.db import transaction</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@transaction.atomic</a:t>
            </a:r>
            <a:r>
              <a:rPr lang="zh-CN" altLang="en-US" sz="1400">
                <a:latin typeface="宋体" panose="02010600030101010101" pitchFamily="2" charset="-122"/>
                <a:ea typeface="宋体" panose="02010600030101010101" pitchFamily="2" charset="-122"/>
              </a:rPr>
              <a:t>对需要的视图函数进行装饰，可以直接使用在类中的</a:t>
            </a:r>
            <a:r>
              <a:rPr lang="en-US" altLang="zh-CN" sz="1400">
                <a:latin typeface="宋体" panose="02010600030101010101" pitchFamily="2" charset="-122"/>
                <a:ea typeface="宋体" panose="02010600030101010101" pitchFamily="2" charset="-122"/>
              </a:rPr>
              <a:t>post/ get</a:t>
            </a:r>
            <a:r>
              <a:rPr lang="zh-CN" altLang="en-US" sz="1400">
                <a:latin typeface="宋体" panose="02010600030101010101" pitchFamily="2" charset="-122"/>
                <a:ea typeface="宋体" panose="02010600030101010101" pitchFamily="2" charset="-122"/>
              </a:rPr>
              <a:t>函数上，然后可以在该视图函数中使用自定义事务功能；②在函数中设置保存点</a:t>
            </a:r>
            <a:r>
              <a:rPr lang="en-US" altLang="zh-CN" sz="1400">
                <a:latin typeface="宋体" panose="02010600030101010101" pitchFamily="2" charset="-122"/>
                <a:ea typeface="宋体" panose="02010600030101010101" pitchFamily="2" charset="-122"/>
              </a:rPr>
              <a:t>save_id=transaction.savepoint()</a:t>
            </a:r>
            <a:r>
              <a:rPr lang="zh-CN" altLang="en-US" sz="1400">
                <a:latin typeface="宋体" panose="02010600030101010101" pitchFamily="2" charset="-122"/>
                <a:ea typeface="宋体" panose="02010600030101010101" pitchFamily="2" charset="-122"/>
              </a:rPr>
              <a:t>，可以在需要的位置使用</a:t>
            </a:r>
            <a:r>
              <a:rPr lang="en-US" altLang="zh-CN" sz="1400">
                <a:latin typeface="宋体" panose="02010600030101010101" pitchFamily="2" charset="-122"/>
                <a:ea typeface="宋体" panose="02010600030101010101" pitchFamily="2" charset="-122"/>
              </a:rPr>
              <a:t>transaction.savepoint_rollback(save_id)</a:t>
            </a:r>
            <a:r>
              <a:rPr lang="zh-CN" altLang="en-US" sz="1400">
                <a:latin typeface="宋体" panose="02010600030101010101" pitchFamily="2" charset="-122"/>
                <a:ea typeface="宋体" panose="02010600030101010101" pitchFamily="2" charset="-122"/>
              </a:rPr>
              <a:t>进行回滚；③一般将整个事务放置于</a:t>
            </a:r>
            <a:r>
              <a:rPr lang="en-US" altLang="zh-CN" sz="1400">
                <a:latin typeface="宋体" panose="02010600030101010101" pitchFamily="2" charset="-122"/>
                <a:ea typeface="宋体" panose="02010600030101010101" pitchFamily="2" charset="-122"/>
              </a:rPr>
              <a:t>try</a:t>
            </a:r>
            <a:r>
              <a:rPr lang="zh-CN" altLang="en-US" sz="1400">
                <a:latin typeface="宋体" panose="02010600030101010101" pitchFamily="2" charset="-122"/>
                <a:ea typeface="宋体" panose="02010600030101010101" pitchFamily="2" charset="-122"/>
              </a:rPr>
              <a:t>中。</a:t>
            </a:r>
            <a:endParaRPr lang="en-US" altLang="zh-CN" sz="140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7B7AFE4D-A109-4A32-B443-7A415A2A749C}"/>
              </a:ext>
            </a:extLst>
          </p:cNvPr>
          <p:cNvSpPr txBox="1"/>
          <p:nvPr/>
        </p:nvSpPr>
        <p:spPr>
          <a:xfrm>
            <a:off x="0" y="4832092"/>
            <a:ext cx="12191999" cy="523220"/>
          </a:xfrm>
          <a:prstGeom prst="rect">
            <a:avLst/>
          </a:prstGeom>
          <a:noFill/>
        </p:spPr>
        <p:txBody>
          <a:bodyPr wrap="square" rtlCol="0">
            <a:spAutoFit/>
          </a:bodyPr>
          <a:lstStyle/>
          <a:p>
            <a:pPr algn="l"/>
            <a:r>
              <a:rPr lang="zh-CN" altLang="en-US" sz="1400" b="1">
                <a:latin typeface="宋体" panose="02010600030101010101" pitchFamily="2" charset="-122"/>
                <a:ea typeface="宋体" panose="02010600030101010101" pitchFamily="2" charset="-122"/>
              </a:rPr>
              <a:t>关于动态和静态请求</a:t>
            </a:r>
            <a:r>
              <a:rPr lang="zh-CN" altLang="en-US" sz="1400">
                <a:latin typeface="宋体" panose="02010600030101010101" pitchFamily="2" charset="-122"/>
                <a:ea typeface="宋体" panose="02010600030101010101" pitchFamily="2" charset="-122"/>
              </a:rPr>
              <a:t>：两者在客户端没有区别，其由开发者使用</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唯一区分，如</a:t>
            </a:r>
            <a:r>
              <a:rPr lang="en-US" altLang="zh-CN" sz="1400">
                <a:latin typeface="宋体" panose="02010600030101010101" pitchFamily="2" charset="-122"/>
                <a:ea typeface="宋体" panose="02010600030101010101" pitchFamily="2" charset="-122"/>
              </a:rPr>
              <a:t>/static/...</a:t>
            </a:r>
            <a:r>
              <a:rPr lang="zh-CN" altLang="en-US" sz="1400">
                <a:latin typeface="宋体" panose="02010600030101010101" pitchFamily="2" charset="-122"/>
                <a:ea typeface="宋体" panose="02010600030101010101" pitchFamily="2" charset="-122"/>
              </a:rPr>
              <a:t>表示静态文件，在配置服务器时将其标识为静态文件，是否需要使用后台</a:t>
            </a:r>
            <a:r>
              <a:rPr lang="en-US" altLang="zh-CN" sz="1400">
                <a:latin typeface="宋体" panose="02010600030101010101" pitchFamily="2" charset="-122"/>
                <a:ea typeface="宋体" panose="02010600030101010101" pitchFamily="2" charset="-122"/>
              </a:rPr>
              <a:t>app</a:t>
            </a:r>
            <a:r>
              <a:rPr lang="zh-CN" altLang="en-US" sz="1400">
                <a:latin typeface="宋体" panose="02010600030101010101" pitchFamily="2" charset="-122"/>
                <a:ea typeface="宋体" panose="02010600030101010101" pitchFamily="2" charset="-122"/>
              </a:rPr>
              <a:t>和数据库并不受客户端影响，开发者配置的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路由唯一区分是什么请求，需要做什么事情；</a:t>
            </a:r>
          </a:p>
        </p:txBody>
      </p:sp>
    </p:spTree>
    <p:extLst>
      <p:ext uri="{BB962C8B-B14F-4D97-AF65-F5344CB8AC3E}">
        <p14:creationId xmlns:p14="http://schemas.microsoft.com/office/powerpoint/2010/main" val="378263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0E6E61-9904-42CD-8527-98D09BB0FFC9}"/>
              </a:ext>
            </a:extLst>
          </p:cNvPr>
          <p:cNvSpPr txBox="1"/>
          <p:nvPr/>
        </p:nvSpPr>
        <p:spPr>
          <a:xfrm>
            <a:off x="0" y="0"/>
            <a:ext cx="12192000" cy="5909310"/>
          </a:xfrm>
          <a:prstGeom prst="rect">
            <a:avLst/>
          </a:prstGeom>
          <a:noFill/>
        </p:spPr>
        <p:txBody>
          <a:bodyPr wrap="square" rtlCol="0">
            <a:spAutoFit/>
          </a:bodyPr>
          <a:lstStyle/>
          <a:p>
            <a:pPr algn="l"/>
            <a:r>
              <a:rPr lang="zh-CN" altLang="en-US" sz="1400" b="1">
                <a:latin typeface="宋体" panose="02010600030101010101" pitchFamily="2" charset="-122"/>
                <a:ea typeface="宋体" panose="02010600030101010101" pitchFamily="2" charset="-122"/>
              </a:rPr>
              <a:t>分布式系统简介</a:t>
            </a:r>
            <a:endParaRPr lang="en-US" altLang="zh-CN" sz="1400" b="1">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(1)</a:t>
            </a:r>
            <a:r>
              <a:rPr lang="zh-CN" altLang="en-US" sz="1400" b="1">
                <a:latin typeface="宋体" panose="02010600030101010101" pitchFamily="2" charset="-122"/>
                <a:ea typeface="宋体" panose="02010600030101010101" pitchFamily="2" charset="-122"/>
              </a:rPr>
              <a:t>一些概念</a:t>
            </a:r>
            <a:r>
              <a:rPr lang="zh-CN" altLang="en-US" sz="1400">
                <a:latin typeface="宋体" panose="02010600030101010101" pitchFamily="2" charset="-122"/>
                <a:ea typeface="宋体" panose="02010600030101010101" pitchFamily="2" charset="-122"/>
              </a:rPr>
              <a:t>：①集群：在多台不同的服务器中部署相同应用或服务模块，构成一个集群，通过负载均衡设备对外提供服务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如数据库的主从，读写分离</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②伪分布式：将多台主机的任务放到一台主机上执行，本是部署于多个主机上的模块位于同一主机上时无法并行执行，只能并发执行，处理速度上有差异；</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③分布式：一个硬件或软件组件分布在不同的网络计算机上，彼此之间仅仅通过消息传递进行通信和协调的系统，具有独立性；</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集中式：由一台或多台主计算机组成中心节点，数据集中存储于这个中心节点中，并且整个系统的所有业务单元都集中部署在这个中心节点上，系统所有的功能均由其集中处理。也就是说，集中式系统中，每个终端或客户端仅仅负责数据的录入和输出，而数据的存储与控制处理完全交由主机来完成。</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随着业务量和需求的扩张，对计算机性能和速度的要求越来越高，单机由于硬件资源的限制无法满足其对存储量和计算能力的要求，因此引入了分布式系统，将单机版的程序扩展到大量主机上进行分布式运行，但会极大的增加程序的复杂度和开发难度。</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a:t>
            </a:r>
            <a:r>
              <a:rPr lang="zh-CN" altLang="en-US" sz="1400" b="1">
                <a:latin typeface="宋体" panose="02010600030101010101" pitchFamily="2" charset="-122"/>
                <a:ea typeface="宋体" panose="02010600030101010101" pitchFamily="2" charset="-122"/>
              </a:rPr>
              <a:t>分布式系统的特点</a:t>
            </a:r>
            <a:r>
              <a:rPr lang="zh-CN" altLang="en-US" sz="1400">
                <a:latin typeface="宋体" panose="02010600030101010101" pitchFamily="2" charset="-122"/>
                <a:ea typeface="宋体" panose="02010600030101010101" pitchFamily="2" charset="-122"/>
              </a:rPr>
              <a:t>：①分布性，分布式系统中的多台计算机之间在空间位置上可以随意分布，系统中的多台计算机之间没有主、从之分，即没有控制整个系统的主机，也没有受控的从机。②透明性，系统资源被所有计算机共享。每台计算机的用户不仅可以使用本机的资源，还可以使用本分布式系统中其他计算机的资源</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包括</a:t>
            </a:r>
            <a:r>
              <a:rPr lang="en-US" altLang="zh-CN" sz="1400">
                <a:latin typeface="宋体" panose="02010600030101010101" pitchFamily="2" charset="-122"/>
                <a:ea typeface="宋体" panose="02010600030101010101" pitchFamily="2" charset="-122"/>
              </a:rPr>
              <a:t>CPU</a:t>
            </a:r>
            <a:r>
              <a:rPr lang="zh-CN" altLang="en-US" sz="1400">
                <a:latin typeface="宋体" panose="02010600030101010101" pitchFamily="2" charset="-122"/>
                <a:ea typeface="宋体" panose="02010600030101010101" pitchFamily="2" charset="-122"/>
              </a:rPr>
              <a:t>、文件、打印机等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。③同一性，系统中的若干台计算机可以互相协作来完成一个共同的任务，或者说一个程序可以分布在几台计算机上并行地运行。④通信性，系统中任意两台计算机都可以通过通信来交换信息。</a:t>
            </a:r>
            <a:r>
              <a:rPr lang="zh-CN" altLang="en-US" sz="1400">
                <a:solidFill>
                  <a:srgbClr val="FF0000"/>
                </a:solidFill>
                <a:latin typeface="宋体" panose="02010600030101010101" pitchFamily="2" charset="-122"/>
                <a:ea typeface="宋体" panose="02010600030101010101" pitchFamily="2" charset="-122"/>
              </a:rPr>
              <a:t>⑤不存在全局时钟。⑥通信不可靠。</a:t>
            </a:r>
            <a:r>
              <a:rPr lang="en-US" altLang="zh-CN" sz="1400">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分布式系统的两个本质难点</a:t>
            </a:r>
            <a:r>
              <a:rPr lang="en-US" altLang="zh-CN" sz="1400">
                <a:solidFill>
                  <a:srgbClr val="FF0000"/>
                </a:solidFill>
                <a:latin typeface="宋体" panose="02010600030101010101" pitchFamily="2" charset="-122"/>
                <a:ea typeface="宋体" panose="02010600030101010101" pitchFamily="2" charset="-122"/>
              </a:rPr>
              <a:t>)</a:t>
            </a:r>
          </a:p>
          <a:p>
            <a:pPr algn="l"/>
            <a:r>
              <a:rPr lang="en-US" altLang="zh-CN" sz="1400">
                <a:latin typeface="宋体" panose="02010600030101010101" pitchFamily="2" charset="-122"/>
                <a:ea typeface="宋体" panose="02010600030101010101" pitchFamily="2" charset="-122"/>
              </a:rPr>
              <a:t>(3)</a:t>
            </a:r>
            <a:r>
              <a:rPr lang="zh-CN" altLang="en-US" sz="1400" b="1">
                <a:latin typeface="宋体" panose="02010600030101010101" pitchFamily="2" charset="-122"/>
                <a:ea typeface="宋体" panose="02010600030101010101" pitchFamily="2" charset="-122"/>
              </a:rPr>
              <a:t>分布式系统的分类</a:t>
            </a:r>
            <a:r>
              <a:rPr lang="zh-CN" altLang="en-US" sz="1400">
                <a:latin typeface="宋体" panose="02010600030101010101" pitchFamily="2" charset="-122"/>
                <a:ea typeface="宋体" panose="02010600030101010101" pitchFamily="2" charset="-122"/>
              </a:rPr>
              <a:t>：①分布式存储</a:t>
            </a:r>
            <a:r>
              <a:rPr lang="en-US" altLang="zh-CN" sz="1400">
                <a:latin typeface="宋体" panose="02010600030101010101" pitchFamily="2" charset="-122"/>
                <a:ea typeface="宋体" panose="02010600030101010101" pitchFamily="2" charset="-122"/>
              </a:rPr>
              <a:t>(NoSQL,Key-Value</a:t>
            </a:r>
            <a:r>
              <a:rPr lang="zh-CN" altLang="en-US" sz="1400">
                <a:latin typeface="宋体" panose="02010600030101010101" pitchFamily="2" charset="-122"/>
                <a:ea typeface="宋体" panose="02010600030101010101" pitchFamily="2" charset="-122"/>
              </a:rPr>
              <a:t>存储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②分布式计算</a:t>
            </a:r>
            <a:r>
              <a:rPr lang="en-US" altLang="zh-CN" sz="1400">
                <a:latin typeface="宋体" panose="02010600030101010101" pitchFamily="2" charset="-122"/>
                <a:ea typeface="宋体" panose="02010600030101010101" pitchFamily="2" charset="-122"/>
              </a:rPr>
              <a:t>(MapReduce)</a:t>
            </a:r>
            <a:r>
              <a:rPr lang="zh-CN" altLang="en-US" sz="1400">
                <a:latin typeface="宋体" panose="02010600030101010101" pitchFamily="2" charset="-122"/>
                <a:ea typeface="宋体" panose="02010600030101010101" pitchFamily="2" charset="-122"/>
              </a:rPr>
              <a:t>，传统的并行运算要求：投入更多机器，数据大小不变，计算速度更快；分布式计算要求：</a:t>
            </a:r>
            <a:r>
              <a:rPr lang="zh-CN" altLang="en-US" sz="1400">
                <a:solidFill>
                  <a:schemeClr val="accent1">
                    <a:lumMod val="75000"/>
                  </a:schemeClr>
                </a:solidFill>
                <a:latin typeface="宋体" panose="02010600030101010101" pitchFamily="2" charset="-122"/>
                <a:ea typeface="宋体" panose="02010600030101010101" pitchFamily="2" charset="-122"/>
              </a:rPr>
              <a:t>投入更多机器，可以处理更大的数据</a:t>
            </a:r>
            <a:r>
              <a:rPr lang="zh-CN" altLang="en-US" sz="1400">
                <a:latin typeface="宋体" panose="02010600030101010101" pitchFamily="2" charset="-122"/>
                <a:ea typeface="宋体" panose="02010600030101010101" pitchFamily="2" charset="-122"/>
              </a:rPr>
              <a:t>③分布式管理</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如分布式操作系统，分布式版本控制系统等</a:t>
            </a:r>
            <a:r>
              <a:rPr lang="en-US" altLang="zh-CN" sz="1400">
                <a:latin typeface="宋体" panose="02010600030101010101" pitchFamily="2" charset="-122"/>
                <a:ea typeface="宋体" panose="02010600030101010101" pitchFamily="2" charset="-122"/>
              </a:rPr>
              <a:t>)</a:t>
            </a:r>
          </a:p>
          <a:p>
            <a:r>
              <a:rPr lang="en-US" altLang="zh-CN" sz="1400">
                <a:latin typeface="宋体" panose="02010600030101010101" pitchFamily="2" charset="-122"/>
                <a:ea typeface="宋体" panose="02010600030101010101" pitchFamily="2" charset="-122"/>
              </a:rPr>
              <a:t>(4)</a:t>
            </a:r>
            <a:r>
              <a:rPr lang="zh-CN" altLang="en-US" sz="1400" b="1">
                <a:latin typeface="宋体" panose="02010600030101010101" pitchFamily="2" charset="-122"/>
                <a:ea typeface="宋体" panose="02010600030101010101" pitchFamily="2" charset="-122"/>
              </a:rPr>
              <a:t>分布式系统与集中式系统的对比</a:t>
            </a:r>
            <a:r>
              <a:rPr lang="zh-CN" altLang="en-US" sz="1400">
                <a:latin typeface="宋体" panose="02010600030101010101" pitchFamily="2" charset="-122"/>
                <a:ea typeface="宋体" panose="02010600030101010101" pitchFamily="2" charset="-122"/>
              </a:rPr>
              <a:t>：如表所示。</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(5)</a:t>
            </a:r>
            <a:r>
              <a:rPr lang="zh-CN" altLang="en-US" sz="1400" b="1">
                <a:latin typeface="宋体" panose="02010600030101010101" pitchFamily="2" charset="-122"/>
                <a:ea typeface="宋体" panose="02010600030101010101" pitchFamily="2" charset="-122"/>
              </a:rPr>
              <a:t>版本控制系统</a:t>
            </a:r>
            <a:r>
              <a:rPr lang="zh-CN" altLang="en-US" sz="1400">
                <a:latin typeface="宋体" panose="02010600030101010101" pitchFamily="2" charset="-122"/>
                <a:ea typeface="宋体" panose="02010600030101010101" pitchFamily="2" charset="-122"/>
              </a:rPr>
              <a:t>：版本控制是指对软件开发过程中各种程序代码、配置文件及说明文档等文件变更的管理，其最主要的功能就是追踪文件的变更。</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(6)</a:t>
            </a:r>
            <a:r>
              <a:rPr lang="en-US" altLang="zh-CN" sz="1400" b="1">
                <a:latin typeface="宋体" panose="02010600030101010101" pitchFamily="2" charset="-122"/>
                <a:ea typeface="宋体" panose="02010600030101010101" pitchFamily="2" charset="-122"/>
              </a:rPr>
              <a:t>git(Distributed Version Control)</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CVS(Centralized Version Control)/SVN</a:t>
            </a:r>
            <a:r>
              <a:rPr lang="zh-CN" altLang="en-US" sz="1400" b="1">
                <a:latin typeface="宋体" panose="02010600030101010101" pitchFamily="2" charset="-122"/>
                <a:ea typeface="宋体" panose="02010600030101010101" pitchFamily="2" charset="-122"/>
              </a:rPr>
              <a:t>的对比</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①集中式版本控制系统的最主要特点是其开发者的合作方式为共用一个版本库，其三大重点为同步</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同步方式有锁定</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即互斥锁，同一时间同一文件仅能有一位开发者进行操作</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与合并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允许同时操作，若提交结果产生冲突则自动合并，合并失败则人工合并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，同步本身是为了所有开发作出的所有改动都同步给所有开发者，使全部版本保持一致</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，追溯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即版本回退，保存版本内容及改动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说明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，档案备份</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让所有的受控档案集中保管并备份</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，其要求网络并无法将修改过程中的多个阶段划分为不同版本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有些阶段不稳定，若提交则可能产生混乱，若不提交则阶段性的版本丢失无法共享</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分布式版本控制系统的最主要特点是其版本库在每一个开发者本地，且工作文件在每台主机上都有一个完整的备份，其核心不在于维持不同开发者间的同步，而在于让每个开发者拥有各自独立的变更集合，且开发者之间可分享自己的变更集合，其不要求网络并可以使用</a:t>
            </a:r>
            <a:r>
              <a:rPr lang="en-US" altLang="zh-CN" sz="1400">
                <a:latin typeface="宋体" panose="02010600030101010101" pitchFamily="2" charset="-122"/>
                <a:ea typeface="宋体" panose="02010600030101010101" pitchFamily="2" charset="-122"/>
              </a:rPr>
              <a:t>pull/push</a:t>
            </a:r>
            <a:r>
              <a:rPr lang="zh-CN" altLang="en-US" sz="1400">
                <a:latin typeface="宋体" panose="02010600030101010101" pitchFamily="2" charset="-122"/>
                <a:ea typeface="宋体" panose="02010600030101010101" pitchFamily="2" charset="-122"/>
              </a:rPr>
              <a:t>与其他主机的版本库进行交互，获取或分享版本库的变更。</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也拥有集中的档案库，其用于各个主机分享交换各自的修改，但不影响各个主机独立的操作。</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③其特点对比如表所示。</a:t>
            </a:r>
            <a:endParaRPr lang="en-US" altLang="zh-CN" sz="1400">
              <a:latin typeface="宋体" panose="02010600030101010101" pitchFamily="2" charset="-122"/>
              <a:ea typeface="宋体" panose="02010600030101010101" pitchFamily="2" charset="-122"/>
            </a:endParaRPr>
          </a:p>
          <a:p>
            <a:pPr algn="l"/>
            <a:endParaRPr lang="en-US" altLang="zh-CN" sz="1400">
              <a:latin typeface="宋体" panose="02010600030101010101" pitchFamily="2" charset="-122"/>
              <a:ea typeface="宋体" panose="02010600030101010101" pitchFamily="2" charset="-122"/>
            </a:endParaRPr>
          </a:p>
          <a:p>
            <a:pPr algn="l"/>
            <a:endParaRPr lang="zh-CN" altLang="en-US" sz="1400">
              <a:latin typeface="宋体" panose="02010600030101010101" pitchFamily="2" charset="-122"/>
              <a:ea typeface="宋体" panose="02010600030101010101" pitchFamily="2" charset="-122"/>
            </a:endParaRPr>
          </a:p>
        </p:txBody>
      </p:sp>
      <p:graphicFrame>
        <p:nvGraphicFramePr>
          <p:cNvPr id="3" name="表格 2">
            <a:extLst>
              <a:ext uri="{FF2B5EF4-FFF2-40B4-BE49-F238E27FC236}">
                <a16:creationId xmlns:a16="http://schemas.microsoft.com/office/drawing/2014/main" id="{B05289D4-102A-49A0-9223-0227A50A03EF}"/>
              </a:ext>
            </a:extLst>
          </p:cNvPr>
          <p:cNvGraphicFramePr>
            <a:graphicFrameLocks noGrp="1"/>
          </p:cNvGraphicFramePr>
          <p:nvPr>
            <p:extLst>
              <p:ext uri="{D42A27DB-BD31-4B8C-83A1-F6EECF244321}">
                <p14:modId xmlns:p14="http://schemas.microsoft.com/office/powerpoint/2010/main" val="3998730880"/>
              </p:ext>
            </p:extLst>
          </p:nvPr>
        </p:nvGraphicFramePr>
        <p:xfrm>
          <a:off x="7445071" y="5418000"/>
          <a:ext cx="4746929" cy="1440000"/>
        </p:xfrm>
        <a:graphic>
          <a:graphicData uri="http://schemas.openxmlformats.org/drawingml/2006/table">
            <a:tbl>
              <a:tblPr firstRow="1" bandRow="1">
                <a:tableStyleId>{F5AB1C69-6EDB-4FF4-983F-18BD219EF322}</a:tableStyleId>
              </a:tblPr>
              <a:tblGrid>
                <a:gridCol w="2512612">
                  <a:extLst>
                    <a:ext uri="{9D8B030D-6E8A-4147-A177-3AD203B41FA5}">
                      <a16:colId xmlns:a16="http://schemas.microsoft.com/office/drawing/2014/main" val="2048595895"/>
                    </a:ext>
                  </a:extLst>
                </a:gridCol>
                <a:gridCol w="1113183">
                  <a:extLst>
                    <a:ext uri="{9D8B030D-6E8A-4147-A177-3AD203B41FA5}">
                      <a16:colId xmlns:a16="http://schemas.microsoft.com/office/drawing/2014/main" val="214574821"/>
                    </a:ext>
                  </a:extLst>
                </a:gridCol>
                <a:gridCol w="1121134">
                  <a:extLst>
                    <a:ext uri="{9D8B030D-6E8A-4147-A177-3AD203B41FA5}">
                      <a16:colId xmlns:a16="http://schemas.microsoft.com/office/drawing/2014/main" val="116358270"/>
                    </a:ext>
                  </a:extLst>
                </a:gridCol>
              </a:tblGrid>
              <a:tr h="288000">
                <a:tc>
                  <a:txBody>
                    <a:bodyPr/>
                    <a:lstStyle/>
                    <a:p>
                      <a:pPr algn="ctr"/>
                      <a:r>
                        <a:rPr lang="zh-CN" altLang="en-US" sz="1400">
                          <a:latin typeface="宋体" panose="02010600030101010101" pitchFamily="2" charset="-122"/>
                          <a:ea typeface="宋体" panose="02010600030101010101" pitchFamily="2" charset="-122"/>
                        </a:rPr>
                        <a:t>影响因素</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集中式系统</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分布式系统</a:t>
                      </a:r>
                    </a:p>
                  </a:txBody>
                  <a:tcPr marL="0" marR="0" marT="0" marB="0" anchor="ctr"/>
                </a:tc>
                <a:extLst>
                  <a:ext uri="{0D108BD9-81ED-4DB2-BD59-A6C34878D82A}">
                    <a16:rowId xmlns:a16="http://schemas.microsoft.com/office/drawing/2014/main" val="2678849228"/>
                  </a:ext>
                </a:extLst>
              </a:tr>
              <a:tr h="288000">
                <a:tc>
                  <a:txBody>
                    <a:bodyPr/>
                    <a:lstStyle/>
                    <a:p>
                      <a:pPr algn="ctr"/>
                      <a:r>
                        <a:rPr lang="zh-CN" altLang="en-US" sz="1400">
                          <a:latin typeface="宋体" panose="02010600030101010101" pitchFamily="2" charset="-122"/>
                          <a:ea typeface="宋体" panose="02010600030101010101" pitchFamily="2" charset="-122"/>
                        </a:rPr>
                        <a:t>模块耦合度</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新功能研发难度</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高</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低</a:t>
                      </a:r>
                    </a:p>
                  </a:txBody>
                  <a:tcPr marL="0" marR="0" marT="0" marB="0" anchor="ctr"/>
                </a:tc>
                <a:extLst>
                  <a:ext uri="{0D108BD9-81ED-4DB2-BD59-A6C34878D82A}">
                    <a16:rowId xmlns:a16="http://schemas.microsoft.com/office/drawing/2014/main" val="3830644699"/>
                  </a:ext>
                </a:extLst>
              </a:tr>
              <a:tr h="288000">
                <a:tc>
                  <a:txBody>
                    <a:bodyPr/>
                    <a:lstStyle/>
                    <a:p>
                      <a:pPr algn="ctr"/>
                      <a:r>
                        <a:rPr lang="zh-CN" altLang="en-US" sz="1400">
                          <a:latin typeface="宋体" panose="02010600030101010101" pitchFamily="2" charset="-122"/>
                          <a:ea typeface="宋体" panose="02010600030101010101" pitchFamily="2" charset="-122"/>
                        </a:rPr>
                        <a:t>硬件成本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可扩展性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故障影响</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大</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小</a:t>
                      </a:r>
                    </a:p>
                  </a:txBody>
                  <a:tcPr marL="0" marR="0" marT="0" marB="0" anchor="ctr"/>
                </a:tc>
                <a:extLst>
                  <a:ext uri="{0D108BD9-81ED-4DB2-BD59-A6C34878D82A}">
                    <a16:rowId xmlns:a16="http://schemas.microsoft.com/office/drawing/2014/main" val="1049028871"/>
                  </a:ext>
                </a:extLst>
              </a:tr>
              <a:tr h="288000">
                <a:tc>
                  <a:txBody>
                    <a:bodyPr/>
                    <a:lstStyle/>
                    <a:p>
                      <a:pPr algn="ctr"/>
                      <a:r>
                        <a:rPr lang="zh-CN" altLang="en-US" sz="1400">
                          <a:latin typeface="宋体" panose="02010600030101010101" pitchFamily="2" charset="-122"/>
                          <a:ea typeface="宋体" panose="02010600030101010101" pitchFamily="2" charset="-122"/>
                        </a:rPr>
                        <a:t>部署</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运维</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测试查错难度</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低</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p>
                  </a:txBody>
                  <a:tcPr marL="0" marR="0" marT="0" marB="0" anchor="ctr"/>
                </a:tc>
                <a:extLst>
                  <a:ext uri="{0D108BD9-81ED-4DB2-BD59-A6C34878D82A}">
                    <a16:rowId xmlns:a16="http://schemas.microsoft.com/office/drawing/2014/main" val="1443758695"/>
                  </a:ext>
                </a:extLst>
              </a:tr>
              <a:tr h="288000">
                <a:tc>
                  <a:txBody>
                    <a:bodyPr/>
                    <a:lstStyle/>
                    <a:p>
                      <a:pPr algn="ctr"/>
                      <a:r>
                        <a:rPr lang="zh-CN" altLang="en-US" sz="1400">
                          <a:latin typeface="宋体" panose="02010600030101010101" pitchFamily="2" charset="-122"/>
                          <a:ea typeface="宋体" panose="02010600030101010101" pitchFamily="2" charset="-122"/>
                        </a:rPr>
                        <a:t>架构设计难度</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系统管理难度</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低</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p>
                  </a:txBody>
                  <a:tcPr marL="0" marR="0" marT="0" marB="0" anchor="ctr"/>
                </a:tc>
                <a:extLst>
                  <a:ext uri="{0D108BD9-81ED-4DB2-BD59-A6C34878D82A}">
                    <a16:rowId xmlns:a16="http://schemas.microsoft.com/office/drawing/2014/main" val="1493844694"/>
                  </a:ext>
                </a:extLst>
              </a:tr>
            </a:tbl>
          </a:graphicData>
        </a:graphic>
      </p:graphicFrame>
      <p:graphicFrame>
        <p:nvGraphicFramePr>
          <p:cNvPr id="4" name="表格 3">
            <a:extLst>
              <a:ext uri="{FF2B5EF4-FFF2-40B4-BE49-F238E27FC236}">
                <a16:creationId xmlns:a16="http://schemas.microsoft.com/office/drawing/2014/main" id="{2120E5DF-6B55-4436-A009-EA322F28AFFA}"/>
              </a:ext>
            </a:extLst>
          </p:cNvPr>
          <p:cNvGraphicFramePr>
            <a:graphicFrameLocks noGrp="1"/>
          </p:cNvGraphicFramePr>
          <p:nvPr>
            <p:extLst>
              <p:ext uri="{D42A27DB-BD31-4B8C-83A1-F6EECF244321}">
                <p14:modId xmlns:p14="http://schemas.microsoft.com/office/powerpoint/2010/main" val="592450425"/>
              </p:ext>
            </p:extLst>
          </p:nvPr>
        </p:nvGraphicFramePr>
        <p:xfrm>
          <a:off x="1" y="5418000"/>
          <a:ext cx="7445070" cy="1440000"/>
        </p:xfrm>
        <a:graphic>
          <a:graphicData uri="http://schemas.openxmlformats.org/drawingml/2006/table">
            <a:tbl>
              <a:tblPr firstRow="1" bandRow="1">
                <a:tableStyleId>{F5AB1C69-6EDB-4FF4-983F-18BD219EF322}</a:tableStyleId>
              </a:tblPr>
              <a:tblGrid>
                <a:gridCol w="2146851">
                  <a:extLst>
                    <a:ext uri="{9D8B030D-6E8A-4147-A177-3AD203B41FA5}">
                      <a16:colId xmlns:a16="http://schemas.microsoft.com/office/drawing/2014/main" val="4278939256"/>
                    </a:ext>
                  </a:extLst>
                </a:gridCol>
                <a:gridCol w="2735249">
                  <a:extLst>
                    <a:ext uri="{9D8B030D-6E8A-4147-A177-3AD203B41FA5}">
                      <a16:colId xmlns:a16="http://schemas.microsoft.com/office/drawing/2014/main" val="3894425736"/>
                    </a:ext>
                  </a:extLst>
                </a:gridCol>
                <a:gridCol w="2562970">
                  <a:extLst>
                    <a:ext uri="{9D8B030D-6E8A-4147-A177-3AD203B41FA5}">
                      <a16:colId xmlns:a16="http://schemas.microsoft.com/office/drawing/2014/main" val="2735800559"/>
                    </a:ext>
                  </a:extLst>
                </a:gridCol>
              </a:tblGrid>
              <a:tr h="288000">
                <a:tc>
                  <a:txBody>
                    <a:bodyPr/>
                    <a:lstStyle/>
                    <a:p>
                      <a:pPr algn="ctr"/>
                      <a:r>
                        <a:rPr lang="zh-CN" altLang="en-US" sz="1400">
                          <a:latin typeface="宋体" panose="02010600030101010101" pitchFamily="2" charset="-122"/>
                          <a:ea typeface="宋体" panose="02010600030101010101" pitchFamily="2" charset="-122"/>
                        </a:rPr>
                        <a:t>影响因素</a:t>
                      </a:r>
                    </a:p>
                  </a:txBody>
                  <a:tcPr marL="0" marR="0" marT="0" marB="0" anchor="ctr"/>
                </a:tc>
                <a:tc>
                  <a:txBody>
                    <a:bodyPr/>
                    <a:lstStyle/>
                    <a:p>
                      <a:pPr algn="ctr"/>
                      <a:r>
                        <a:rPr lang="en-US" altLang="zh-CN" sz="1400">
                          <a:latin typeface="宋体" panose="02010600030101010101" pitchFamily="2" charset="-122"/>
                          <a:ea typeface="宋体" panose="02010600030101010101" pitchFamily="2" charset="-122"/>
                        </a:rPr>
                        <a:t>SVN/CVS</a:t>
                      </a:r>
                      <a:endParaRPr lang="zh-CN" altLang="en-US" sz="1400">
                        <a:latin typeface="宋体" panose="02010600030101010101" pitchFamily="2" charset="-122"/>
                        <a:ea typeface="宋体" panose="02010600030101010101" pitchFamily="2" charset="-122"/>
                      </a:endParaRPr>
                    </a:p>
                  </a:txBody>
                  <a:tcPr marL="0" marR="0" marT="0" marB="0" anchor="ctr"/>
                </a:tc>
                <a:tc>
                  <a:txBody>
                    <a:bodyPr/>
                    <a:lstStyle/>
                    <a:p>
                      <a:pPr algn="ctr"/>
                      <a:r>
                        <a:rPr lang="en-US" altLang="zh-CN" sz="1400">
                          <a:latin typeface="宋体" panose="02010600030101010101" pitchFamily="2" charset="-122"/>
                          <a:ea typeface="宋体" panose="02010600030101010101" pitchFamily="2" charset="-122"/>
                        </a:rPr>
                        <a:t>git</a:t>
                      </a:r>
                      <a:endParaRPr lang="zh-CN" altLang="en-US" sz="1400">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680893822"/>
                  </a:ext>
                </a:extLst>
              </a:tr>
              <a:tr h="288000">
                <a:tc>
                  <a:txBody>
                    <a:bodyPr/>
                    <a:lstStyle/>
                    <a:p>
                      <a:pPr algn="ctr"/>
                      <a:r>
                        <a:rPr lang="zh-CN" altLang="en-US" sz="1400">
                          <a:latin typeface="宋体" panose="02010600030101010101" pitchFamily="2" charset="-122"/>
                          <a:ea typeface="宋体" panose="02010600030101010101" pitchFamily="2" charset="-122"/>
                        </a:rPr>
                        <a:t>中央服务器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网络依赖</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强</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弱</a:t>
                      </a:r>
                    </a:p>
                  </a:txBody>
                  <a:tcPr marL="0" marR="0" marT="0" marB="0" anchor="ctr"/>
                </a:tc>
                <a:extLst>
                  <a:ext uri="{0D108BD9-81ED-4DB2-BD59-A6C34878D82A}">
                    <a16:rowId xmlns:a16="http://schemas.microsoft.com/office/drawing/2014/main" val="2652648467"/>
                  </a:ext>
                </a:extLst>
              </a:tr>
              <a:tr h="288000">
                <a:tc>
                  <a:txBody>
                    <a:bodyPr/>
                    <a:lstStyle/>
                    <a:p>
                      <a:pPr algn="ctr"/>
                      <a:r>
                        <a:rPr lang="zh-CN" altLang="en-US" sz="1400">
                          <a:latin typeface="宋体" panose="02010600030101010101" pitchFamily="2" charset="-122"/>
                          <a:ea typeface="宋体" panose="02010600030101010101" pitchFamily="2" charset="-122"/>
                        </a:rPr>
                        <a:t>分支操作影响</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全部开发者同步所有分支</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开发者各自独立</a:t>
                      </a:r>
                    </a:p>
                  </a:txBody>
                  <a:tcPr marL="0" marR="0" marT="0" marB="0" anchor="ctr"/>
                </a:tc>
                <a:extLst>
                  <a:ext uri="{0D108BD9-81ED-4DB2-BD59-A6C34878D82A}">
                    <a16:rowId xmlns:a16="http://schemas.microsoft.com/office/drawing/2014/main" val="2619159964"/>
                  </a:ext>
                </a:extLst>
              </a:tr>
              <a:tr h="288000">
                <a:tc>
                  <a:txBody>
                    <a:bodyPr/>
                    <a:lstStyle/>
                    <a:p>
                      <a:pPr algn="ctr"/>
                      <a:r>
                        <a:rPr lang="zh-CN" altLang="en-US" sz="1400">
                          <a:latin typeface="宋体" panose="02010600030101010101" pitchFamily="2" charset="-122"/>
                          <a:ea typeface="宋体" panose="02010600030101010101" pitchFamily="2" charset="-122"/>
                        </a:rPr>
                        <a:t>提交文件影响</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直接提交到中央处理器</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提交到本地，需进行</a:t>
                      </a:r>
                      <a:r>
                        <a:rPr lang="en-US" altLang="zh-CN" sz="1400">
                          <a:latin typeface="宋体" panose="02010600030101010101" pitchFamily="2" charset="-122"/>
                          <a:ea typeface="宋体" panose="02010600030101010101" pitchFamily="2" charset="-122"/>
                        </a:rPr>
                        <a:t>push</a:t>
                      </a:r>
                      <a:endParaRPr lang="zh-CN" altLang="en-US" sz="1400">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2372461363"/>
                  </a:ext>
                </a:extLst>
              </a:tr>
              <a:tr h="288000">
                <a:tc>
                  <a:txBody>
                    <a:bodyPr/>
                    <a:lstStyle/>
                    <a:p>
                      <a:pPr algn="ctr"/>
                      <a:r>
                        <a:rPr lang="zh-CN" altLang="en-US" sz="1400">
                          <a:latin typeface="宋体" panose="02010600030101010101" pitchFamily="2" charset="-122"/>
                          <a:ea typeface="宋体" panose="02010600030101010101" pitchFamily="2" charset="-122"/>
                        </a:rPr>
                        <a:t>适用范围</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安全性</a:t>
                      </a: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分布式开发</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代码有多个备份</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0" marR="0" marT="0" marB="0" anchor="ctr"/>
                </a:tc>
                <a:tc>
                  <a:txBody>
                    <a:bodyPr/>
                    <a:lstStyle/>
                    <a:p>
                      <a:pPr algn="ctr"/>
                      <a:r>
                        <a:rPr lang="zh-CN" altLang="en-US" sz="1400">
                          <a:latin typeface="宋体" panose="02010600030101010101" pitchFamily="2" charset="-122"/>
                          <a:ea typeface="宋体" panose="02010600030101010101" pitchFamily="2" charset="-122"/>
                        </a:rPr>
                        <a:t>小型项目开发</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代码在主机上</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39234079"/>
                  </a:ext>
                </a:extLst>
              </a:tr>
            </a:tbl>
          </a:graphicData>
        </a:graphic>
      </p:graphicFrame>
    </p:spTree>
    <p:extLst>
      <p:ext uri="{BB962C8B-B14F-4D97-AF65-F5344CB8AC3E}">
        <p14:creationId xmlns:p14="http://schemas.microsoft.com/office/powerpoint/2010/main" val="249616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AB9E60-721E-4B5A-9291-709FB6040540}"/>
              </a:ext>
            </a:extLst>
          </p:cNvPr>
          <p:cNvSpPr txBox="1"/>
          <p:nvPr/>
        </p:nvSpPr>
        <p:spPr>
          <a:xfrm>
            <a:off x="0" y="0"/>
            <a:ext cx="12192000" cy="1815882"/>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git</a:t>
            </a:r>
            <a:r>
              <a:rPr lang="zh-CN" altLang="en-US" sz="1400" b="1">
                <a:latin typeface="宋体" panose="02010600030101010101" pitchFamily="2" charset="-122"/>
                <a:ea typeface="宋体" panose="02010600030101010101" pitchFamily="2" charset="-122"/>
              </a:rPr>
              <a:t>操作基础</a:t>
            </a:r>
            <a:endParaRPr lang="en-US" altLang="zh-CN" sz="1400" b="1">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版本的创建与回退</a:t>
            </a:r>
            <a:r>
              <a:rPr lang="zh-CN" altLang="en-US" sz="1400">
                <a:latin typeface="宋体" panose="02010600030101010101" pitchFamily="2" charset="-122"/>
                <a:ea typeface="宋体" panose="02010600030101010101" pitchFamily="2" charset="-122"/>
              </a:rPr>
              <a:t>：①第一次使用</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时可能需要指定默认的身份标识，指定用户名和邮箱，</a:t>
            </a:r>
            <a:r>
              <a:rPr lang="en-US" altLang="zh-CN" sz="1400">
                <a:latin typeface="宋体" panose="02010600030101010101" pitchFamily="2" charset="-122"/>
                <a:ea typeface="宋体" panose="02010600030101010101" pitchFamily="2" charset="-122"/>
              </a:rPr>
              <a:t>git config [--global](</a:t>
            </a:r>
            <a:r>
              <a:rPr lang="zh-CN" altLang="en-US" sz="1400">
                <a:latin typeface="宋体" panose="02010600030101010101" pitchFamily="2" charset="-122"/>
                <a:ea typeface="宋体" panose="02010600030101010101" pitchFamily="2" charset="-122"/>
              </a:rPr>
              <a:t>本地省略</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user.email/name 'xxx'</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②创建版本时会生成版本序列号，唯一标识某个版本；③</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是一个指针，会指向最新的版本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即当前所在的版本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；④</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的工作区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暂存区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版本库的关系如图所示，</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目录即版本库</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其中包括了暂存区，第一个分支</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，指向</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的一个指针</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；⑤</a:t>
            </a:r>
            <a:r>
              <a:rPr lang="en-US" altLang="zh-CN" sz="1400">
                <a:latin typeface="宋体" panose="02010600030101010101" pitchFamily="2" charset="-122"/>
                <a:ea typeface="宋体" panose="02010600030101010101" pitchFamily="2" charset="-122"/>
              </a:rPr>
              <a:t>git add</a:t>
            </a:r>
            <a:r>
              <a:rPr lang="zh-CN" altLang="en-US" sz="1400">
                <a:latin typeface="宋体" panose="02010600030101010101" pitchFamily="2" charset="-122"/>
                <a:ea typeface="宋体" panose="02010600030101010101" pitchFamily="2" charset="-122"/>
              </a:rPr>
              <a:t>一次可以添加多个文件，</a:t>
            </a:r>
            <a:r>
              <a:rPr lang="en-US" altLang="zh-CN" sz="1400">
                <a:latin typeface="宋体" panose="02010600030101010101" pitchFamily="2" charset="-122"/>
                <a:ea typeface="宋体" panose="02010600030101010101" pitchFamily="2" charset="-122"/>
              </a:rPr>
              <a:t>git commit</a:t>
            </a:r>
            <a:r>
              <a:rPr lang="zh-CN" altLang="en-US" sz="1400">
                <a:latin typeface="宋体" panose="02010600030101010101" pitchFamily="2" charset="-122"/>
                <a:ea typeface="宋体" panose="02010600030101010101" pitchFamily="2" charset="-122"/>
              </a:rPr>
              <a:t>追加版本说明一次将暂存区内所有的改动提交，未</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的改动不提交；⑥撤销未</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修改直接</a:t>
            </a:r>
            <a:r>
              <a:rPr lang="en-US" altLang="zh-CN" sz="1400">
                <a:latin typeface="宋体" panose="02010600030101010101" pitchFamily="2" charset="-122"/>
                <a:ea typeface="宋体" panose="02010600030101010101" pitchFamily="2" charset="-122"/>
              </a:rPr>
              <a:t>checkout</a:t>
            </a:r>
            <a:r>
              <a:rPr lang="zh-CN" altLang="en-US" sz="1400">
                <a:latin typeface="宋体" panose="02010600030101010101" pitchFamily="2" charset="-122"/>
                <a:ea typeface="宋体" panose="02010600030101010101" pitchFamily="2" charset="-122"/>
              </a:rPr>
              <a:t>，撤销已</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修改先</a:t>
            </a:r>
            <a:r>
              <a:rPr lang="en-US" altLang="zh-CN" sz="1400">
                <a:latin typeface="宋体" panose="02010600030101010101" pitchFamily="2" charset="-122"/>
                <a:ea typeface="宋体" panose="02010600030101010101" pitchFamily="2" charset="-122"/>
              </a:rPr>
              <a:t>reset HEAD</a:t>
            </a:r>
            <a:r>
              <a:rPr lang="zh-CN" altLang="en-US" sz="1400">
                <a:latin typeface="宋体" panose="02010600030101010101" pitchFamily="2" charset="-122"/>
                <a:ea typeface="宋体" panose="02010600030101010101" pitchFamily="2" charset="-122"/>
              </a:rPr>
              <a:t>再</a:t>
            </a:r>
            <a:r>
              <a:rPr lang="en-US" altLang="zh-CN" sz="1400">
                <a:latin typeface="宋体" panose="02010600030101010101" pitchFamily="2" charset="-122"/>
                <a:ea typeface="宋体" panose="02010600030101010101" pitchFamily="2" charset="-122"/>
              </a:rPr>
              <a:t>checkout</a:t>
            </a:r>
            <a:r>
              <a:rPr lang="zh-CN" altLang="en-US" sz="1400">
                <a:latin typeface="宋体" panose="02010600030101010101" pitchFamily="2" charset="-122"/>
                <a:ea typeface="宋体" panose="02010600030101010101" pitchFamily="2" charset="-122"/>
              </a:rPr>
              <a:t>，撤销已</a:t>
            </a:r>
            <a:r>
              <a:rPr lang="en-US" altLang="zh-CN" sz="1400">
                <a:latin typeface="宋体" panose="02010600030101010101" pitchFamily="2" charset="-122"/>
                <a:ea typeface="宋体" panose="02010600030101010101" pitchFamily="2" charset="-122"/>
              </a:rPr>
              <a:t>commit</a:t>
            </a:r>
            <a:r>
              <a:rPr lang="zh-CN" altLang="en-US" sz="1400">
                <a:latin typeface="宋体" panose="02010600030101010101" pitchFamily="2" charset="-122"/>
                <a:ea typeface="宋体" panose="02010600030101010101" pitchFamily="2" charset="-122"/>
              </a:rPr>
              <a:t>版本只能版本回退；⑦在对比时，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标识写在前面的版本，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标识写在后面的版本，若不写则默认与当前</a:t>
            </a:r>
            <a:r>
              <a:rPr lang="zh-CN" altLang="en-US" sz="1400" b="1">
                <a:solidFill>
                  <a:srgbClr val="FF0000"/>
                </a:solidFill>
                <a:latin typeface="宋体" panose="02010600030101010101" pitchFamily="2" charset="-122"/>
                <a:ea typeface="宋体" panose="02010600030101010101" pitchFamily="2" charset="-122"/>
              </a:rPr>
              <a:t>工作区</a:t>
            </a:r>
            <a:r>
              <a:rPr lang="en-US" altLang="zh-CN" sz="1400" b="1">
                <a:solidFill>
                  <a:srgbClr val="FF0000"/>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非暂存区</a:t>
            </a:r>
            <a:r>
              <a:rPr lang="en-US" altLang="zh-CN" sz="1400" b="1">
                <a:solidFill>
                  <a:srgbClr val="FF0000"/>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相比较，其中两个符号都没有的表示两个版本中皆存，带符号表示某个版本中特有；⑧使用</a:t>
            </a:r>
            <a:r>
              <a:rPr lang="en-US" altLang="zh-CN" sz="1400">
                <a:latin typeface="宋体" panose="02010600030101010101" pitchFamily="2" charset="-122"/>
                <a:ea typeface="宋体" panose="02010600030101010101" pitchFamily="2" charset="-122"/>
              </a:rPr>
              <a:t>rm </a:t>
            </a:r>
            <a:r>
              <a:rPr lang="zh-CN" altLang="en-US" sz="1400">
                <a:latin typeface="宋体" panose="02010600030101010101" pitchFamily="2" charset="-122"/>
                <a:ea typeface="宋体" panose="02010600030101010101" pitchFamily="2" charset="-122"/>
              </a:rPr>
              <a:t>文件名删除文件，其</a:t>
            </a:r>
            <a:r>
              <a:rPr lang="zh-CN" altLang="en-US" sz="1400" b="1">
                <a:solidFill>
                  <a:schemeClr val="accent1">
                    <a:lumMod val="75000"/>
                  </a:schemeClr>
                </a:solidFill>
                <a:latin typeface="宋体" panose="02010600030101010101" pitchFamily="2" charset="-122"/>
                <a:ea typeface="宋体" panose="02010600030101010101" pitchFamily="2" charset="-122"/>
              </a:rPr>
              <a:t>属于工作区改动</a:t>
            </a:r>
            <a:r>
              <a:rPr lang="zh-CN" altLang="en-US" sz="1400">
                <a:latin typeface="宋体" panose="02010600030101010101" pitchFamily="2" charset="-122"/>
                <a:ea typeface="宋体" panose="02010600030101010101" pitchFamily="2" charset="-122"/>
              </a:rPr>
              <a:t>，与撤销修改的操作一致，即使</a:t>
            </a:r>
            <a:r>
              <a:rPr lang="en-US" altLang="zh-CN" sz="1400">
                <a:latin typeface="宋体" panose="02010600030101010101" pitchFamily="2" charset="-122"/>
                <a:ea typeface="宋体" panose="02010600030101010101" pitchFamily="2" charset="-122"/>
              </a:rPr>
              <a:t>commit</a:t>
            </a:r>
            <a:r>
              <a:rPr lang="zh-CN" altLang="en-US" sz="1400">
                <a:latin typeface="宋体" panose="02010600030101010101" pitchFamily="2" charset="-122"/>
                <a:ea typeface="宋体" panose="02010600030101010101" pitchFamily="2" charset="-122"/>
              </a:rPr>
              <a:t>版本后也不用担心误删，版本回退可以恢复已删除的文件，但若没有提交到</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，则删除文件则永久删除；⑨提交到暂存区的内容关闭终端时也不会丢失。</a:t>
            </a:r>
            <a:endParaRPr lang="en-US" altLang="zh-CN" sz="1400">
              <a:latin typeface="宋体" panose="02010600030101010101" pitchFamily="2" charset="-122"/>
              <a:ea typeface="宋体" panose="02010600030101010101" pitchFamily="2" charset="-122"/>
            </a:endParaRPr>
          </a:p>
        </p:txBody>
      </p:sp>
      <p:graphicFrame>
        <p:nvGraphicFramePr>
          <p:cNvPr id="3" name="表格 2">
            <a:extLst>
              <a:ext uri="{FF2B5EF4-FFF2-40B4-BE49-F238E27FC236}">
                <a16:creationId xmlns:a16="http://schemas.microsoft.com/office/drawing/2014/main" id="{3FB3D07A-306D-4415-9232-542E74BF9A3C}"/>
              </a:ext>
            </a:extLst>
          </p:cNvPr>
          <p:cNvGraphicFramePr>
            <a:graphicFrameLocks noGrp="1"/>
          </p:cNvGraphicFramePr>
          <p:nvPr>
            <p:extLst>
              <p:ext uri="{D42A27DB-BD31-4B8C-83A1-F6EECF244321}">
                <p14:modId xmlns:p14="http://schemas.microsoft.com/office/powerpoint/2010/main" val="3413945299"/>
              </p:ext>
            </p:extLst>
          </p:nvPr>
        </p:nvGraphicFramePr>
        <p:xfrm>
          <a:off x="0" y="1815880"/>
          <a:ext cx="12192000" cy="2781600"/>
        </p:xfrm>
        <a:graphic>
          <a:graphicData uri="http://schemas.openxmlformats.org/drawingml/2006/table">
            <a:tbl>
              <a:tblPr firstRow="1" bandRow="1">
                <a:tableStyleId>{F5AB1C69-6EDB-4FF4-983F-18BD219EF322}</a:tableStyleId>
              </a:tblPr>
              <a:tblGrid>
                <a:gridCol w="3148717">
                  <a:extLst>
                    <a:ext uri="{9D8B030D-6E8A-4147-A177-3AD203B41FA5}">
                      <a16:colId xmlns:a16="http://schemas.microsoft.com/office/drawing/2014/main" val="523513663"/>
                    </a:ext>
                  </a:extLst>
                </a:gridCol>
                <a:gridCol w="3188473">
                  <a:extLst>
                    <a:ext uri="{9D8B030D-6E8A-4147-A177-3AD203B41FA5}">
                      <a16:colId xmlns:a16="http://schemas.microsoft.com/office/drawing/2014/main" val="1954821893"/>
                    </a:ext>
                  </a:extLst>
                </a:gridCol>
                <a:gridCol w="3037398">
                  <a:extLst>
                    <a:ext uri="{9D8B030D-6E8A-4147-A177-3AD203B41FA5}">
                      <a16:colId xmlns:a16="http://schemas.microsoft.com/office/drawing/2014/main" val="989774049"/>
                    </a:ext>
                  </a:extLst>
                </a:gridCol>
                <a:gridCol w="2817412">
                  <a:extLst>
                    <a:ext uri="{9D8B030D-6E8A-4147-A177-3AD203B41FA5}">
                      <a16:colId xmlns:a16="http://schemas.microsoft.com/office/drawing/2014/main" val="3875182806"/>
                    </a:ext>
                  </a:extLst>
                </a:gridCol>
              </a:tblGrid>
              <a:tr h="266352">
                <a:tc>
                  <a:txBody>
                    <a:bodyPr/>
                    <a:lstStyle/>
                    <a:p>
                      <a:r>
                        <a:rPr lang="zh-CN" altLang="en-US" sz="1400">
                          <a:latin typeface="宋体" panose="02010600030101010101" pitchFamily="2" charset="-122"/>
                          <a:ea typeface="宋体" panose="02010600030101010101" pitchFamily="2" charset="-122"/>
                        </a:rPr>
                        <a:t>命令</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作用</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命令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状态</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作用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解释</a:t>
                      </a:r>
                    </a:p>
                  </a:txBody>
                  <a:tcPr marL="45720" marR="45720" marT="32400" marB="32400"/>
                </a:tc>
                <a:extLst>
                  <a:ext uri="{0D108BD9-81ED-4DB2-BD59-A6C34878D82A}">
                    <a16:rowId xmlns:a16="http://schemas.microsoft.com/office/drawing/2014/main" val="3988256527"/>
                  </a:ext>
                </a:extLst>
              </a:tr>
              <a:tr h="266352">
                <a:tc>
                  <a:txBody>
                    <a:bodyPr/>
                    <a:lstStyle/>
                    <a:p>
                      <a:r>
                        <a:rPr lang="en-US" altLang="zh-CN" sz="1400">
                          <a:latin typeface="宋体" panose="02010600030101010101" pitchFamily="2" charset="-122"/>
                          <a:ea typeface="宋体" panose="02010600030101010101" pitchFamily="2" charset="-122"/>
                        </a:rPr>
                        <a:t>git init</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创建版本库，新建</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目录</a:t>
                      </a:r>
                    </a:p>
                  </a:txBody>
                  <a:tcPr marL="45720" marR="45720" marT="32400" marB="32400"/>
                </a:tc>
                <a:tc>
                  <a:txBody>
                    <a:bodyPr/>
                    <a:lstStyle/>
                    <a:p>
                      <a:r>
                        <a:rPr lang="en-US" altLang="zh-CN" sz="1400">
                          <a:latin typeface="宋体" panose="02010600030101010101" pitchFamily="2" charset="-122"/>
                          <a:ea typeface="宋体" panose="02010600030101010101" pitchFamily="2" charset="-122"/>
                        </a:rPr>
                        <a:t>git status</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查看当前工作树的状态</a:t>
                      </a:r>
                    </a:p>
                  </a:txBody>
                  <a:tcPr marL="45720" marR="45720" marT="32400" marB="32400"/>
                </a:tc>
                <a:extLst>
                  <a:ext uri="{0D108BD9-81ED-4DB2-BD59-A6C34878D82A}">
                    <a16:rowId xmlns:a16="http://schemas.microsoft.com/office/drawing/2014/main" val="529068070"/>
                  </a:ext>
                </a:extLst>
              </a:tr>
              <a:tr h="266352">
                <a:tc>
                  <a:txBody>
                    <a:bodyPr/>
                    <a:lstStyle/>
                    <a:p>
                      <a:r>
                        <a:rPr lang="en-US" altLang="zh-CN" sz="1400">
                          <a:latin typeface="宋体" panose="02010600030101010101" pitchFamily="2" charset="-122"/>
                          <a:ea typeface="宋体" panose="02010600030101010101" pitchFamily="2" charset="-122"/>
                        </a:rPr>
                        <a:t>git add </a:t>
                      </a:r>
                      <a:r>
                        <a:rPr lang="zh-CN" altLang="en-US" sz="1400">
                          <a:latin typeface="宋体" panose="02010600030101010101" pitchFamily="2" charset="-122"/>
                          <a:ea typeface="宋体" panose="02010600030101010101" pitchFamily="2" charset="-122"/>
                        </a:rPr>
                        <a:t>文件名</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 文件名</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将改动添加到暂存区</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①未跟踪的文件</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在工作区内的新文件，未有过版本</a:t>
                      </a:r>
                    </a:p>
                  </a:txBody>
                  <a:tcPr marL="45720" marR="45720" marT="32400" marB="32400"/>
                </a:tc>
                <a:extLst>
                  <a:ext uri="{0D108BD9-81ED-4DB2-BD59-A6C34878D82A}">
                    <a16:rowId xmlns:a16="http://schemas.microsoft.com/office/drawing/2014/main" val="2242254647"/>
                  </a:ext>
                </a:extLst>
              </a:tr>
              <a:tr h="266352">
                <a:tc>
                  <a:txBody>
                    <a:bodyPr/>
                    <a:lstStyle/>
                    <a:p>
                      <a:r>
                        <a:rPr lang="en-US" altLang="zh-CN" sz="1400">
                          <a:latin typeface="宋体" panose="02010600030101010101" pitchFamily="2" charset="-122"/>
                          <a:ea typeface="宋体" panose="02010600030101010101" pitchFamily="2" charset="-122"/>
                        </a:rPr>
                        <a:t>git commit -m '</a:t>
                      </a:r>
                      <a:r>
                        <a:rPr lang="zh-CN" altLang="en-US" sz="1400">
                          <a:latin typeface="宋体" panose="02010600030101010101" pitchFamily="2" charset="-122"/>
                          <a:ea typeface="宋体" panose="02010600030101010101" pitchFamily="2" charset="-122"/>
                        </a:rPr>
                        <a:t>版本信息</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创建版本</a:t>
                      </a:r>
                      <a:r>
                        <a:rPr lang="en-US" altLang="zh-CN" sz="1400">
                          <a:latin typeface="宋体" panose="02010600030101010101" pitchFamily="2" charset="-122"/>
                          <a:ea typeface="宋体" panose="02010600030101010101" pitchFamily="2" charset="-122"/>
                        </a:rPr>
                        <a:t>(-amend </a:t>
                      </a:r>
                      <a:r>
                        <a:rPr lang="zh-CN" altLang="en-US" sz="1400">
                          <a:latin typeface="宋体" panose="02010600030101010101" pitchFamily="2" charset="-122"/>
                          <a:ea typeface="宋体" panose="02010600030101010101" pitchFamily="2" charset="-122"/>
                        </a:rPr>
                        <a:t>追加提交</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②尚未暂存以备提交的变更</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已有过版本但修改后未</a:t>
                      </a:r>
                      <a:r>
                        <a:rPr lang="en-US" altLang="zh-CN" sz="1400">
                          <a:latin typeface="宋体" panose="02010600030101010101" pitchFamily="2" charset="-122"/>
                          <a:ea typeface="宋体" panose="02010600030101010101" pitchFamily="2" charset="-122"/>
                        </a:rPr>
                        <a:t>add</a:t>
                      </a:r>
                      <a:endParaRPr lang="zh-CN" altLang="en-US" sz="1400">
                        <a:latin typeface="宋体" panose="02010600030101010101" pitchFamily="2" charset="-122"/>
                        <a:ea typeface="宋体" panose="02010600030101010101" pitchFamily="2" charset="-122"/>
                      </a:endParaRPr>
                    </a:p>
                  </a:txBody>
                  <a:tcPr marL="45720" marR="45720" marT="32400" marB="32400"/>
                </a:tc>
                <a:extLst>
                  <a:ext uri="{0D108BD9-81ED-4DB2-BD59-A6C34878D82A}">
                    <a16:rowId xmlns:a16="http://schemas.microsoft.com/office/drawing/2014/main" val="140931873"/>
                  </a:ext>
                </a:extLst>
              </a:tr>
              <a:tr h="266352">
                <a:tc>
                  <a:txBody>
                    <a:bodyPr/>
                    <a:lstStyle/>
                    <a:p>
                      <a:r>
                        <a:rPr lang="en-US" altLang="zh-CN" sz="1400">
                          <a:latin typeface="宋体" panose="02010600030101010101" pitchFamily="2" charset="-122"/>
                          <a:ea typeface="宋体" panose="02010600030101010101" pitchFamily="2" charset="-122"/>
                        </a:rPr>
                        <a:t>git log</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查看版本记录</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③要提交的变更</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已</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至暂存区内但未</a:t>
                      </a:r>
                      <a:r>
                        <a:rPr lang="en-US" altLang="zh-CN" sz="1400">
                          <a:latin typeface="宋体" panose="02010600030101010101" pitchFamily="2" charset="-122"/>
                          <a:ea typeface="宋体" panose="02010600030101010101" pitchFamily="2" charset="-122"/>
                        </a:rPr>
                        <a:t>commit</a:t>
                      </a:r>
                      <a:endParaRPr lang="zh-CN" altLang="en-US" sz="1400">
                        <a:latin typeface="宋体" panose="02010600030101010101" pitchFamily="2" charset="-122"/>
                        <a:ea typeface="宋体" panose="02010600030101010101" pitchFamily="2" charset="-122"/>
                      </a:endParaRPr>
                    </a:p>
                  </a:txBody>
                  <a:tcPr marL="45720" marR="45720" marT="32400" marB="32400"/>
                </a:tc>
                <a:extLst>
                  <a:ext uri="{0D108BD9-81ED-4DB2-BD59-A6C34878D82A}">
                    <a16:rowId xmlns:a16="http://schemas.microsoft.com/office/drawing/2014/main" val="773856066"/>
                  </a:ext>
                </a:extLst>
              </a:tr>
              <a:tr h="266352">
                <a:tc>
                  <a:txBody>
                    <a:bodyPr/>
                    <a:lstStyle/>
                    <a:p>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reset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--hard</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HEAD^/~n</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回退到上一个版本</a:t>
                      </a:r>
                      <a:r>
                        <a:rPr lang="en-US" altLang="zh-CN" sz="1400">
                          <a:latin typeface="宋体" panose="02010600030101010101" pitchFamily="2" charset="-122"/>
                          <a:ea typeface="宋体" panose="02010600030101010101" pitchFamily="2" charset="-122"/>
                        </a:rPr>
                        <a:t>/n</a:t>
                      </a:r>
                      <a:r>
                        <a:rPr lang="zh-CN" altLang="en-US" sz="1400">
                          <a:latin typeface="宋体" panose="02010600030101010101" pitchFamily="2" charset="-122"/>
                          <a:ea typeface="宋体" panose="02010600030101010101" pitchFamily="2" charset="-122"/>
                        </a:rPr>
                        <a:t>个版本</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④无文件提交，干净的工作区</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工作区对比当前版本无任何修改</a:t>
                      </a:r>
                    </a:p>
                  </a:txBody>
                  <a:tcPr marL="45720" marR="45720" marT="32400" marB="32400"/>
                </a:tc>
                <a:extLst>
                  <a:ext uri="{0D108BD9-81ED-4DB2-BD59-A6C34878D82A}">
                    <a16:rowId xmlns:a16="http://schemas.microsoft.com/office/drawing/2014/main" val="1069614205"/>
                  </a:ext>
                </a:extLst>
              </a:tr>
              <a:tr h="266352">
                <a:tc>
                  <a:txBody>
                    <a:bodyPr/>
                    <a:lstStyle/>
                    <a:p>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reset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--hard</a:t>
                      </a:r>
                      <a:r>
                        <a:rPr lang="zh-CN" altLang="en-US" sz="1400">
                          <a:latin typeface="宋体" panose="02010600030101010101" pitchFamily="2" charset="-122"/>
                          <a:ea typeface="宋体" panose="02010600030101010101" pitchFamily="2" charset="-122"/>
                        </a:rPr>
                        <a:t> 版本号</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回到版本号标识的版本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最少</a:t>
                      </a:r>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位</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en-US" altLang="zh-CN" sz="1400">
                          <a:latin typeface="宋体" panose="02010600030101010101" pitchFamily="2" charset="-122"/>
                          <a:ea typeface="宋体" panose="02010600030101010101" pitchFamily="2" charset="-122"/>
                        </a:rPr>
                        <a:t>git checkout [--] </a:t>
                      </a:r>
                      <a:r>
                        <a:rPr lang="zh-CN" altLang="en-US" sz="1400">
                          <a:latin typeface="宋体" panose="02010600030101010101" pitchFamily="2" charset="-122"/>
                          <a:ea typeface="宋体" panose="02010600030101010101" pitchFamily="2" charset="-122"/>
                        </a:rPr>
                        <a:t>文件名</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撤销未</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的改动</a:t>
                      </a:r>
                    </a:p>
                  </a:txBody>
                  <a:tcPr marL="45720" marR="45720" marT="32400" marB="32400"/>
                </a:tc>
                <a:extLst>
                  <a:ext uri="{0D108BD9-81ED-4DB2-BD59-A6C34878D82A}">
                    <a16:rowId xmlns:a16="http://schemas.microsoft.com/office/drawing/2014/main" val="730592739"/>
                  </a:ext>
                </a:extLst>
              </a:tr>
              <a:tr h="266352">
                <a:tc>
                  <a:txBody>
                    <a:bodyPr/>
                    <a:lstStyle/>
                    <a:p>
                      <a:r>
                        <a:rPr lang="en-US" altLang="zh-CN" sz="1400">
                          <a:latin typeface="宋体" panose="02010600030101010101" pitchFamily="2" charset="-122"/>
                          <a:ea typeface="宋体" panose="02010600030101010101" pitchFamily="2" charset="-122"/>
                        </a:rPr>
                        <a:t>git reflog</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查看操作记录</a:t>
                      </a:r>
                    </a:p>
                  </a:txBody>
                  <a:tcPr marL="45720" marR="45720" marT="32400" marB="32400"/>
                </a:tc>
                <a:tc>
                  <a:txBody>
                    <a:bodyPr/>
                    <a:lstStyle/>
                    <a:p>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reset</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 文件名</a:t>
                      </a:r>
                      <a:endParaRPr lang="en-US" altLang="zh-CN" sz="1400">
                        <a:latin typeface="宋体" panose="02010600030101010101" pitchFamily="2" charset="-122"/>
                        <a:ea typeface="宋体" panose="02010600030101010101" pitchFamily="2" charset="-122"/>
                      </a:endParaRP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取消暂存，回到未</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的状态</a:t>
                      </a:r>
                    </a:p>
                  </a:txBody>
                  <a:tcPr marL="45720" marR="45720" marT="32400" marB="32400"/>
                </a:tc>
                <a:extLst>
                  <a:ext uri="{0D108BD9-81ED-4DB2-BD59-A6C34878D82A}">
                    <a16:rowId xmlns:a16="http://schemas.microsoft.com/office/drawing/2014/main" val="3632450101"/>
                  </a:ext>
                </a:extLst>
              </a:tr>
              <a:tr h="266352">
                <a:tc>
                  <a:txBody>
                    <a:bodyPr/>
                    <a:lstStyle/>
                    <a:p>
                      <a:r>
                        <a:rPr lang="en-US" altLang="zh-CN" sz="1400">
                          <a:latin typeface="宋体" panose="02010600030101010101" pitchFamily="2" charset="-122"/>
                          <a:ea typeface="宋体" panose="02010600030101010101" pitchFamily="2" charset="-122"/>
                        </a:rPr>
                        <a:t>git diff HEAD [HEAD^] [--] </a:t>
                      </a:r>
                      <a:r>
                        <a:rPr lang="zh-CN" altLang="en-US" sz="1400">
                          <a:latin typeface="宋体" panose="02010600030101010101" pitchFamily="2" charset="-122"/>
                          <a:ea typeface="宋体" panose="02010600030101010101" pitchFamily="2" charset="-122"/>
                        </a:rPr>
                        <a:t>文件名</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对比</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版本与工作区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其他版本不同</a:t>
                      </a:r>
                    </a:p>
                  </a:txBody>
                  <a:tcPr marL="45720" marR="45720" marT="32400" marB="32400"/>
                </a:tc>
                <a:tc>
                  <a:txBody>
                    <a:bodyPr/>
                    <a:lstStyle/>
                    <a:p>
                      <a:r>
                        <a:rPr lang="en-US" altLang="zh-CN" sz="1400">
                          <a:latin typeface="宋体" panose="02010600030101010101" pitchFamily="2" charset="-122"/>
                          <a:ea typeface="宋体" panose="02010600030101010101" pitchFamily="2" charset="-122"/>
                        </a:rPr>
                        <a:t>git log --pretty=oneline</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以简短形式显示版本信息</a:t>
                      </a:r>
                    </a:p>
                  </a:txBody>
                  <a:tcPr marL="45720" marR="45720" marT="32400" marB="32400"/>
                </a:tc>
                <a:extLst>
                  <a:ext uri="{0D108BD9-81ED-4DB2-BD59-A6C34878D82A}">
                    <a16:rowId xmlns:a16="http://schemas.microsoft.com/office/drawing/2014/main" val="1567698633"/>
                  </a:ext>
                </a:extLst>
              </a:tr>
              <a:tr h="266352">
                <a:tc>
                  <a:txBody>
                    <a:bodyPr/>
                    <a:lstStyle/>
                    <a:p>
                      <a:r>
                        <a:rPr lang="en-US" altLang="zh-CN" sz="1400">
                          <a:latin typeface="宋体" panose="02010600030101010101" pitchFamily="2" charset="-122"/>
                          <a:ea typeface="宋体" panose="02010600030101010101" pitchFamily="2" charset="-122"/>
                        </a:rPr>
                        <a:t>git rm </a:t>
                      </a:r>
                      <a:r>
                        <a:rPr lang="zh-CN" altLang="en-US" sz="1400">
                          <a:latin typeface="宋体" panose="02010600030101010101" pitchFamily="2" charset="-122"/>
                          <a:ea typeface="宋体" panose="02010600030101010101" pitchFamily="2" charset="-122"/>
                        </a:rPr>
                        <a:t>文件名</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提交删除改动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也可以使用</a:t>
                      </a:r>
                      <a:r>
                        <a:rPr lang="en-US" altLang="zh-CN" sz="1400">
                          <a:latin typeface="宋体" panose="02010600030101010101" pitchFamily="2" charset="-122"/>
                          <a:ea typeface="宋体" panose="02010600030101010101" pitchFamily="2" charset="-122"/>
                        </a:rPr>
                        <a:t>add</a:t>
                      </a:r>
                      <a:endParaRPr lang="zh-CN" altLang="en-US" sz="1400">
                        <a:latin typeface="宋体" panose="02010600030101010101" pitchFamily="2" charset="-122"/>
                        <a:ea typeface="宋体" panose="02010600030101010101" pitchFamily="2" charset="-122"/>
                      </a:endParaRPr>
                    </a:p>
                  </a:txBody>
                  <a:tcPr marL="45720" marR="45720" marT="32400" marB="32400"/>
                </a:tc>
                <a:tc>
                  <a:txBody>
                    <a:bodyPr/>
                    <a:lstStyle/>
                    <a:p>
                      <a:r>
                        <a:rPr lang="en-US" altLang="zh-CN" sz="1400">
                          <a:latin typeface="宋体" panose="02010600030101010101" pitchFamily="2" charset="-122"/>
                          <a:ea typeface="宋体" panose="02010600030101010101" pitchFamily="2" charset="-122"/>
                        </a:rPr>
                        <a:t>git log --graph --pretty=oneline</a:t>
                      </a:r>
                    </a:p>
                  </a:txBody>
                  <a:tcPr marL="45720" marR="45720" marT="32400" marB="32400"/>
                </a:tc>
                <a:tc>
                  <a:txBody>
                    <a:bodyPr/>
                    <a:lstStyle/>
                    <a:p>
                      <a:r>
                        <a:rPr lang="zh-CN" altLang="en-US" sz="1400">
                          <a:latin typeface="宋体" panose="02010600030101010101" pitchFamily="2" charset="-122"/>
                          <a:ea typeface="宋体" panose="02010600030101010101" pitchFamily="2" charset="-122"/>
                        </a:rPr>
                        <a:t>显示分支合并历史信息</a:t>
                      </a:r>
                    </a:p>
                  </a:txBody>
                  <a:tcPr marL="45720" marR="45720" marT="32400" marB="32400"/>
                </a:tc>
                <a:extLst>
                  <a:ext uri="{0D108BD9-81ED-4DB2-BD59-A6C34878D82A}">
                    <a16:rowId xmlns:a16="http://schemas.microsoft.com/office/drawing/2014/main" val="1099485089"/>
                  </a:ext>
                </a:extLst>
              </a:tr>
            </a:tbl>
          </a:graphicData>
        </a:graphic>
      </p:graphicFrame>
      <p:grpSp>
        <p:nvGrpSpPr>
          <p:cNvPr id="24" name="组合 23">
            <a:extLst>
              <a:ext uri="{FF2B5EF4-FFF2-40B4-BE49-F238E27FC236}">
                <a16:creationId xmlns:a16="http://schemas.microsoft.com/office/drawing/2014/main" id="{824E3D7D-0718-4603-B7EC-91790ED11DB7}"/>
              </a:ext>
            </a:extLst>
          </p:cNvPr>
          <p:cNvGrpSpPr/>
          <p:nvPr/>
        </p:nvGrpSpPr>
        <p:grpSpPr>
          <a:xfrm>
            <a:off x="8230885" y="4761656"/>
            <a:ext cx="3961115" cy="1932167"/>
            <a:chOff x="8226266" y="4341412"/>
            <a:chExt cx="3961115" cy="1932167"/>
          </a:xfrm>
        </p:grpSpPr>
        <p:sp>
          <p:nvSpPr>
            <p:cNvPr id="4" name="矩形 3">
              <a:extLst>
                <a:ext uri="{FF2B5EF4-FFF2-40B4-BE49-F238E27FC236}">
                  <a16:creationId xmlns:a16="http://schemas.microsoft.com/office/drawing/2014/main" id="{D16899C4-0137-420E-A0AB-6204B622868A}"/>
                </a:ext>
              </a:extLst>
            </p:cNvPr>
            <p:cNvSpPr/>
            <p:nvPr/>
          </p:nvSpPr>
          <p:spPr>
            <a:xfrm>
              <a:off x="8226266" y="4341412"/>
              <a:ext cx="1224501" cy="1932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工作区</a:t>
              </a:r>
              <a:endParaRPr lang="en-US" altLang="zh-CN" sz="1400"/>
            </a:p>
            <a:p>
              <a:pPr algn="ctr"/>
              <a:r>
                <a:rPr lang="en-US" altLang="zh-CN" sz="1400"/>
                <a:t>(</a:t>
              </a:r>
              <a:r>
                <a:rPr lang="zh-CN" altLang="en-US" sz="1400"/>
                <a:t>即</a:t>
              </a:r>
              <a:r>
                <a:rPr lang="en-US" altLang="zh-CN" sz="1400"/>
                <a:t>git</a:t>
              </a:r>
              <a:r>
                <a:rPr lang="zh-CN" altLang="en-US" sz="1400"/>
                <a:t>版本库所在的目录</a:t>
              </a:r>
              <a:r>
                <a:rPr lang="en-US" altLang="zh-CN" sz="1400"/>
                <a:t>)</a:t>
              </a:r>
              <a:endParaRPr lang="zh-CN" altLang="en-US" sz="1400"/>
            </a:p>
          </p:txBody>
        </p:sp>
        <p:sp>
          <p:nvSpPr>
            <p:cNvPr id="6" name="矩形 5">
              <a:extLst>
                <a:ext uri="{FF2B5EF4-FFF2-40B4-BE49-F238E27FC236}">
                  <a16:creationId xmlns:a16="http://schemas.microsoft.com/office/drawing/2014/main" id="{5FA41271-2E60-4829-9BFA-3999D0E125EF}"/>
                </a:ext>
              </a:extLst>
            </p:cNvPr>
            <p:cNvSpPr/>
            <p:nvPr/>
          </p:nvSpPr>
          <p:spPr>
            <a:xfrm>
              <a:off x="10250556" y="4341412"/>
              <a:ext cx="1137036" cy="19321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版本库</a:t>
              </a:r>
              <a:r>
                <a:rPr lang="en-US" altLang="zh-CN" sz="1400"/>
                <a:t>(</a:t>
              </a:r>
              <a:r>
                <a:rPr lang="zh-CN" altLang="en-US" sz="1400"/>
                <a:t>即</a:t>
              </a:r>
              <a:r>
                <a:rPr lang="en-US" altLang="zh-CN" sz="1400"/>
                <a:t>.git</a:t>
              </a:r>
              <a:r>
                <a:rPr lang="zh-CN" altLang="en-US" sz="1400"/>
                <a:t>目录</a:t>
              </a:r>
              <a:r>
                <a:rPr lang="en-US" altLang="zh-CN" sz="1400"/>
                <a:t>)</a:t>
              </a:r>
              <a:endParaRPr lang="zh-CN" altLang="en-US" sz="1400"/>
            </a:p>
          </p:txBody>
        </p:sp>
        <p:sp>
          <p:nvSpPr>
            <p:cNvPr id="7" name="矩形 6">
              <a:extLst>
                <a:ext uri="{FF2B5EF4-FFF2-40B4-BE49-F238E27FC236}">
                  <a16:creationId xmlns:a16="http://schemas.microsoft.com/office/drawing/2014/main" id="{019E3EED-6554-4A55-898B-33842BC64B9B}"/>
                </a:ext>
              </a:extLst>
            </p:cNvPr>
            <p:cNvSpPr/>
            <p:nvPr/>
          </p:nvSpPr>
          <p:spPr>
            <a:xfrm>
              <a:off x="10451990" y="4492487"/>
              <a:ext cx="723568" cy="5088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t>暂存区</a:t>
              </a:r>
            </a:p>
          </p:txBody>
        </p:sp>
        <p:sp>
          <p:nvSpPr>
            <p:cNvPr id="8" name="矩形 7">
              <a:extLst>
                <a:ext uri="{FF2B5EF4-FFF2-40B4-BE49-F238E27FC236}">
                  <a16:creationId xmlns:a16="http://schemas.microsoft.com/office/drawing/2014/main" id="{C31AE7E4-68A7-45FD-8CAE-8017E56C74E2}"/>
                </a:ext>
              </a:extLst>
            </p:cNvPr>
            <p:cNvSpPr/>
            <p:nvPr/>
          </p:nvSpPr>
          <p:spPr>
            <a:xfrm>
              <a:off x="10451990" y="5637474"/>
              <a:ext cx="723568" cy="5088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400"/>
                <a:t>master</a:t>
              </a:r>
              <a:r>
                <a:rPr lang="zh-CN" altLang="en-US" sz="1400"/>
                <a:t>分支</a:t>
              </a:r>
            </a:p>
          </p:txBody>
        </p:sp>
        <p:cxnSp>
          <p:nvCxnSpPr>
            <p:cNvPr id="10" name="直接箭头连接符 9">
              <a:extLst>
                <a:ext uri="{FF2B5EF4-FFF2-40B4-BE49-F238E27FC236}">
                  <a16:creationId xmlns:a16="http://schemas.microsoft.com/office/drawing/2014/main" id="{0AFE7958-F147-4E7E-9AD9-23974097F96D}"/>
                </a:ext>
              </a:extLst>
            </p:cNvPr>
            <p:cNvCxnSpPr>
              <a:cxnSpLocks/>
            </p:cNvCxnSpPr>
            <p:nvPr/>
          </p:nvCxnSpPr>
          <p:spPr>
            <a:xfrm>
              <a:off x="9342784" y="4746929"/>
              <a:ext cx="1192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5264253-F572-4FBD-968E-337C94980AD8}"/>
                </a:ext>
              </a:extLst>
            </p:cNvPr>
            <p:cNvSpPr txBox="1"/>
            <p:nvPr/>
          </p:nvSpPr>
          <p:spPr>
            <a:xfrm>
              <a:off x="9450767" y="4439152"/>
              <a:ext cx="813043"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git add</a:t>
              </a:r>
              <a:endParaRPr lang="zh-CN" altLang="en-US" sz="1400">
                <a:latin typeface="宋体" panose="02010600030101010101" pitchFamily="2" charset="-122"/>
                <a:ea typeface="宋体" panose="02010600030101010101" pitchFamily="2" charset="-122"/>
              </a:endParaRPr>
            </a:p>
          </p:txBody>
        </p:sp>
        <p:cxnSp>
          <p:nvCxnSpPr>
            <p:cNvPr id="15" name="连接符: 曲线 14">
              <a:extLst>
                <a:ext uri="{FF2B5EF4-FFF2-40B4-BE49-F238E27FC236}">
                  <a16:creationId xmlns:a16="http://schemas.microsoft.com/office/drawing/2014/main" id="{B7CD48BA-A067-4094-B5CC-78452AC9C015}"/>
                </a:ext>
              </a:extLst>
            </p:cNvPr>
            <p:cNvCxnSpPr>
              <a:cxnSpLocks/>
              <a:stCxn id="7" idx="3"/>
              <a:endCxn id="8" idx="3"/>
            </p:cNvCxnSpPr>
            <p:nvPr/>
          </p:nvCxnSpPr>
          <p:spPr>
            <a:xfrm>
              <a:off x="11175558" y="4746929"/>
              <a:ext cx="12700" cy="1144987"/>
            </a:xfrm>
            <a:prstGeom prst="curvedConnector3">
              <a:avLst>
                <a:gd name="adj1" fmla="val 2551299"/>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A1D738D-2D73-4E8B-BDBA-F0BD63947A5A}"/>
                </a:ext>
              </a:extLst>
            </p:cNvPr>
            <p:cNvSpPr txBox="1"/>
            <p:nvPr/>
          </p:nvSpPr>
          <p:spPr>
            <a:xfrm>
              <a:off x="11464106" y="5045885"/>
              <a:ext cx="723275" cy="523220"/>
            </a:xfrm>
            <a:prstGeom prst="rect">
              <a:avLst/>
            </a:prstGeom>
            <a:noFill/>
          </p:spPr>
          <p:txBody>
            <a:bodyPr wrap="none" rtlCol="0">
              <a:spAutoFit/>
            </a:bodyPr>
            <a:lstStyle/>
            <a:p>
              <a:pPr algn="ctr"/>
              <a:r>
                <a:rPr lang="en-US" altLang="zh-CN" sz="1400">
                  <a:latin typeface="宋体" panose="02010600030101010101" pitchFamily="2" charset="-122"/>
                  <a:ea typeface="宋体" panose="02010600030101010101" pitchFamily="2" charset="-122"/>
                </a:rPr>
                <a:t>git</a:t>
              </a:r>
            </a:p>
            <a:p>
              <a:pPr algn="ctr"/>
              <a:r>
                <a:rPr lang="en-US" altLang="zh-CN" sz="1400">
                  <a:latin typeface="宋体" panose="02010600030101010101" pitchFamily="2" charset="-122"/>
                  <a:ea typeface="宋体" panose="02010600030101010101" pitchFamily="2" charset="-122"/>
                </a:rPr>
                <a:t>commit</a:t>
              </a:r>
              <a:endParaRPr lang="zh-CN" altLang="en-US" sz="1400">
                <a:latin typeface="宋体" panose="02010600030101010101" pitchFamily="2" charset="-122"/>
                <a:ea typeface="宋体" panose="02010600030101010101" pitchFamily="2" charset="-122"/>
              </a:endParaRPr>
            </a:p>
          </p:txBody>
        </p:sp>
      </p:grpSp>
      <p:cxnSp>
        <p:nvCxnSpPr>
          <p:cNvPr id="16" name="直接箭头连接符 15">
            <a:extLst>
              <a:ext uri="{FF2B5EF4-FFF2-40B4-BE49-F238E27FC236}">
                <a16:creationId xmlns:a16="http://schemas.microsoft.com/office/drawing/2014/main" id="{3AA09011-47BB-437E-A041-4DC3CFB71E34}"/>
              </a:ext>
            </a:extLst>
          </p:cNvPr>
          <p:cNvCxnSpPr>
            <a:cxnSpLocks/>
            <a:endCxn id="8" idx="1"/>
          </p:cNvCxnSpPr>
          <p:nvPr/>
        </p:nvCxnSpPr>
        <p:spPr>
          <a:xfrm>
            <a:off x="10114059" y="6312160"/>
            <a:ext cx="342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947059A-B7B4-4A42-90BE-E2763C860958}"/>
              </a:ext>
            </a:extLst>
          </p:cNvPr>
          <p:cNvSpPr txBox="1"/>
          <p:nvPr/>
        </p:nvSpPr>
        <p:spPr>
          <a:xfrm>
            <a:off x="9647351" y="6260496"/>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6846C585-5D30-4747-97F6-AF2D262C4410}"/>
              </a:ext>
            </a:extLst>
          </p:cNvPr>
          <p:cNvSpPr txBox="1"/>
          <p:nvPr/>
        </p:nvSpPr>
        <p:spPr>
          <a:xfrm>
            <a:off x="0" y="4597480"/>
            <a:ext cx="3395208" cy="2462213"/>
          </a:xfrm>
          <a:prstGeom prst="rect">
            <a:avLst/>
          </a:prstGeom>
          <a:noFill/>
        </p:spPr>
        <p:txBody>
          <a:bodyPr wrap="square" rtlCol="0">
            <a:spAutoFit/>
          </a:bodyPr>
          <a:lstStyle/>
          <a:p>
            <a:pPr algn="l"/>
            <a:r>
              <a:rPr lang="zh-CN" altLang="en-US" sz="1400" b="1">
                <a:latin typeface="宋体" panose="02010600030101010101" pitchFamily="2" charset="-122"/>
                <a:ea typeface="宋体" panose="02010600030101010101" pitchFamily="2" charset="-122"/>
              </a:rPr>
              <a:t>分支管理</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的版本管理是时间线，而分支就是在主时间线上的分支，各个分支互不干扰，可以合并。</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①分支的本质是一个指针，指向一条时间线，</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指针指向当前分支的当前版本；</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②新建一个分支时，会将所有当前状态引入这个分支，即拷贝当前分支的全部版本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包括合并记录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及当前状态，在对这个分支进行修改时，从原有分支的路线上新引出一条版本线，新分支指向这条版本线。</a:t>
            </a:r>
            <a:endParaRPr lang="en-US" altLang="zh-CN" sz="1400">
              <a:latin typeface="宋体" panose="02010600030101010101" pitchFamily="2" charset="-122"/>
              <a:ea typeface="宋体" panose="02010600030101010101" pitchFamily="2" charset="-122"/>
            </a:endParaRPr>
          </a:p>
          <a:p>
            <a:pPr algn="l"/>
            <a:endParaRPr lang="en-US" altLang="zh-CN" sz="1400">
              <a:latin typeface="宋体" panose="02010600030101010101" pitchFamily="2" charset="-122"/>
              <a:ea typeface="宋体" panose="02010600030101010101" pitchFamily="2" charset="-122"/>
            </a:endParaRPr>
          </a:p>
        </p:txBody>
      </p:sp>
      <p:graphicFrame>
        <p:nvGraphicFramePr>
          <p:cNvPr id="22" name="表格 21">
            <a:extLst>
              <a:ext uri="{FF2B5EF4-FFF2-40B4-BE49-F238E27FC236}">
                <a16:creationId xmlns:a16="http://schemas.microsoft.com/office/drawing/2014/main" id="{52C5C6C8-D359-46A8-AB4E-D88C4E145117}"/>
              </a:ext>
            </a:extLst>
          </p:cNvPr>
          <p:cNvGraphicFramePr>
            <a:graphicFrameLocks noGrp="1"/>
          </p:cNvGraphicFramePr>
          <p:nvPr>
            <p:extLst>
              <p:ext uri="{D42A27DB-BD31-4B8C-83A1-F6EECF244321}">
                <p14:modId xmlns:p14="http://schemas.microsoft.com/office/powerpoint/2010/main" val="2637059028"/>
              </p:ext>
            </p:extLst>
          </p:nvPr>
        </p:nvGraphicFramePr>
        <p:xfrm>
          <a:off x="3395207" y="4597480"/>
          <a:ext cx="4771593" cy="2260521"/>
        </p:xfrm>
        <a:graphic>
          <a:graphicData uri="http://schemas.openxmlformats.org/drawingml/2006/table">
            <a:tbl>
              <a:tblPr firstRow="1" bandRow="1">
                <a:tableStyleId>{F5AB1C69-6EDB-4FF4-983F-18BD219EF322}</a:tableStyleId>
              </a:tblPr>
              <a:tblGrid>
                <a:gridCol w="2872225">
                  <a:extLst>
                    <a:ext uri="{9D8B030D-6E8A-4147-A177-3AD203B41FA5}">
                      <a16:colId xmlns:a16="http://schemas.microsoft.com/office/drawing/2014/main" val="844796830"/>
                    </a:ext>
                  </a:extLst>
                </a:gridCol>
                <a:gridCol w="1899368">
                  <a:extLst>
                    <a:ext uri="{9D8B030D-6E8A-4147-A177-3AD203B41FA5}">
                      <a16:colId xmlns:a16="http://schemas.microsoft.com/office/drawing/2014/main" val="2728357801"/>
                    </a:ext>
                  </a:extLst>
                </a:gridCol>
              </a:tblGrid>
              <a:tr h="251169">
                <a:tc>
                  <a:txBody>
                    <a:bodyPr/>
                    <a:lstStyle/>
                    <a:p>
                      <a:r>
                        <a:rPr lang="zh-CN" altLang="en-US" sz="1400">
                          <a:latin typeface="宋体" panose="02010600030101010101" pitchFamily="2" charset="-122"/>
                          <a:ea typeface="宋体" panose="02010600030101010101" pitchFamily="2" charset="-122"/>
                        </a:rPr>
                        <a:t>命令</a:t>
                      </a: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作用</a:t>
                      </a:r>
                    </a:p>
                  </a:txBody>
                  <a:tcPr marL="36000" marR="36000" marT="0" marB="0" anchor="ctr"/>
                </a:tc>
                <a:extLst>
                  <a:ext uri="{0D108BD9-81ED-4DB2-BD59-A6C34878D82A}">
                    <a16:rowId xmlns:a16="http://schemas.microsoft.com/office/drawing/2014/main" val="4007159569"/>
                  </a:ext>
                </a:extLst>
              </a:tr>
              <a:tr h="251169">
                <a:tc>
                  <a:txBody>
                    <a:bodyPr/>
                    <a:lstStyle/>
                    <a:p>
                      <a:r>
                        <a:rPr lang="en-US" altLang="zh-CN" sz="1400">
                          <a:latin typeface="宋体" panose="02010600030101010101" pitchFamily="2" charset="-122"/>
                          <a:ea typeface="宋体" panose="02010600030101010101" pitchFamily="2" charset="-122"/>
                        </a:rPr>
                        <a:t>git branch [</a:t>
                      </a:r>
                      <a:r>
                        <a:rPr lang="zh-CN" altLang="en-US" sz="1400">
                          <a:latin typeface="宋体" panose="02010600030101010101" pitchFamily="2" charset="-122"/>
                          <a:ea typeface="宋体" panose="02010600030101010101" pitchFamily="2" charset="-122"/>
                        </a:rPr>
                        <a:t>分支名</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查看分支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创建分支</a:t>
                      </a:r>
                    </a:p>
                  </a:txBody>
                  <a:tcPr marL="36000" marR="36000" marT="0" marB="0" anchor="ctr"/>
                </a:tc>
                <a:extLst>
                  <a:ext uri="{0D108BD9-81ED-4DB2-BD59-A6C34878D82A}">
                    <a16:rowId xmlns:a16="http://schemas.microsoft.com/office/drawing/2014/main" val="323955237"/>
                  </a:ext>
                </a:extLst>
              </a:tr>
              <a:tr h="251169">
                <a:tc>
                  <a:txBody>
                    <a:bodyPr/>
                    <a:lstStyle/>
                    <a:p>
                      <a:r>
                        <a:rPr lang="en-US" altLang="zh-CN" sz="1400">
                          <a:latin typeface="宋体" panose="02010600030101010101" pitchFamily="2" charset="-122"/>
                          <a:ea typeface="宋体" panose="02010600030101010101" pitchFamily="2" charset="-122"/>
                        </a:rPr>
                        <a:t>git checkout </a:t>
                      </a:r>
                      <a:r>
                        <a:rPr lang="zh-CN" altLang="en-US" sz="1400">
                          <a:latin typeface="宋体" panose="02010600030101010101" pitchFamily="2" charset="-122"/>
                          <a:ea typeface="宋体" panose="02010600030101010101" pitchFamily="2" charset="-122"/>
                        </a:rPr>
                        <a:t>分支名</a:t>
                      </a: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切换分支</a:t>
                      </a:r>
                    </a:p>
                  </a:txBody>
                  <a:tcPr marL="36000" marR="36000" marT="0" marB="0" anchor="ctr"/>
                </a:tc>
                <a:extLst>
                  <a:ext uri="{0D108BD9-81ED-4DB2-BD59-A6C34878D82A}">
                    <a16:rowId xmlns:a16="http://schemas.microsoft.com/office/drawing/2014/main" val="3622883577"/>
                  </a:ext>
                </a:extLst>
              </a:tr>
              <a:tr h="251169">
                <a:tc>
                  <a:txBody>
                    <a:bodyPr/>
                    <a:lstStyle/>
                    <a:p>
                      <a:r>
                        <a:rPr lang="en-US" altLang="zh-CN" sz="1400">
                          <a:latin typeface="宋体" panose="02010600030101010101" pitchFamily="2" charset="-122"/>
                          <a:ea typeface="宋体" panose="02010600030101010101" pitchFamily="2" charset="-122"/>
                        </a:rPr>
                        <a:t>git checkout -b </a:t>
                      </a:r>
                      <a:r>
                        <a:rPr lang="zh-CN" altLang="en-US" sz="1400">
                          <a:latin typeface="宋体" panose="02010600030101010101" pitchFamily="2" charset="-122"/>
                          <a:ea typeface="宋体" panose="02010600030101010101" pitchFamily="2" charset="-122"/>
                        </a:rPr>
                        <a:t>分支名</a:t>
                      </a: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创建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切换分支</a:t>
                      </a:r>
                    </a:p>
                  </a:txBody>
                  <a:tcPr marL="36000" marR="36000" marT="0" marB="0" anchor="ctr"/>
                </a:tc>
                <a:extLst>
                  <a:ext uri="{0D108BD9-81ED-4DB2-BD59-A6C34878D82A}">
                    <a16:rowId xmlns:a16="http://schemas.microsoft.com/office/drawing/2014/main" val="2206974345"/>
                  </a:ext>
                </a:extLst>
              </a:tr>
              <a:tr h="251169">
                <a:tc>
                  <a:txBody>
                    <a:bodyPr/>
                    <a:lstStyle/>
                    <a:p>
                      <a:r>
                        <a:rPr lang="en-US" altLang="zh-CN" sz="1400">
                          <a:latin typeface="宋体" panose="02010600030101010101" pitchFamily="2" charset="-122"/>
                          <a:ea typeface="宋体" panose="02010600030101010101" pitchFamily="2" charset="-122"/>
                        </a:rPr>
                        <a:t>git merge </a:t>
                      </a:r>
                      <a:r>
                        <a:rPr lang="zh-CN" altLang="en-US" sz="1400">
                          <a:latin typeface="宋体" panose="02010600030101010101" pitchFamily="2" charset="-122"/>
                          <a:ea typeface="宋体" panose="02010600030101010101" pitchFamily="2" charset="-122"/>
                        </a:rPr>
                        <a:t>分支名</a:t>
                      </a: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合并某分支到当前分支</a:t>
                      </a:r>
                    </a:p>
                  </a:txBody>
                  <a:tcPr marL="36000" marR="36000" marT="0" marB="0" anchor="ctr"/>
                </a:tc>
                <a:extLst>
                  <a:ext uri="{0D108BD9-81ED-4DB2-BD59-A6C34878D82A}">
                    <a16:rowId xmlns:a16="http://schemas.microsoft.com/office/drawing/2014/main" val="3428990613"/>
                  </a:ext>
                </a:extLst>
              </a:tr>
              <a:tr h="251169">
                <a:tc>
                  <a:txBody>
                    <a:bodyPr/>
                    <a:lstStyle/>
                    <a:p>
                      <a:r>
                        <a:rPr lang="en-US" altLang="zh-CN" sz="1400">
                          <a:latin typeface="宋体" panose="02010600030101010101" pitchFamily="2" charset="-122"/>
                          <a:ea typeface="宋体" panose="02010600030101010101" pitchFamily="2" charset="-122"/>
                        </a:rPr>
                        <a:t>git branch -d </a:t>
                      </a:r>
                      <a:r>
                        <a:rPr lang="zh-CN" altLang="en-US" sz="1400">
                          <a:latin typeface="宋体" panose="02010600030101010101" pitchFamily="2" charset="-122"/>
                          <a:ea typeface="宋体" panose="02010600030101010101" pitchFamily="2" charset="-122"/>
                        </a:rPr>
                        <a:t>分支名</a:t>
                      </a: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删除分支</a:t>
                      </a:r>
                    </a:p>
                  </a:txBody>
                  <a:tcPr marL="36000" marR="36000" marT="0" marB="0" anchor="ctr"/>
                </a:tc>
                <a:extLst>
                  <a:ext uri="{0D108BD9-81ED-4DB2-BD59-A6C34878D82A}">
                    <a16:rowId xmlns:a16="http://schemas.microsoft.com/office/drawing/2014/main" val="1208552562"/>
                  </a:ext>
                </a:extLst>
              </a:tr>
              <a:tr h="251169">
                <a:tc>
                  <a:txBody>
                    <a:bodyPr/>
                    <a:lstStyle/>
                    <a:p>
                      <a:r>
                        <a:rPr lang="en-US" altLang="zh-CN" sz="1400">
                          <a:latin typeface="宋体" panose="02010600030101010101" pitchFamily="2" charset="-122"/>
                          <a:ea typeface="宋体" panose="02010600030101010101" pitchFamily="2" charset="-122"/>
                        </a:rPr>
                        <a:t>git merge --no-ff -m '</a:t>
                      </a:r>
                      <a:r>
                        <a:rPr lang="zh-CN" altLang="en-US" sz="1400">
                          <a:latin typeface="宋体" panose="02010600030101010101" pitchFamily="2" charset="-122"/>
                          <a:ea typeface="宋体" panose="02010600030101010101" pitchFamily="2" charset="-122"/>
                        </a:rPr>
                        <a:t>版本信息</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禁用快速合并模式合并</a:t>
                      </a:r>
                    </a:p>
                  </a:txBody>
                  <a:tcPr marL="36000" marR="36000" marT="0" marB="0" anchor="ctr"/>
                </a:tc>
                <a:extLst>
                  <a:ext uri="{0D108BD9-81ED-4DB2-BD59-A6C34878D82A}">
                    <a16:rowId xmlns:a16="http://schemas.microsoft.com/office/drawing/2014/main" val="157270665"/>
                  </a:ext>
                </a:extLst>
              </a:tr>
              <a:tr h="251169">
                <a:tc>
                  <a:txBody>
                    <a:bodyPr/>
                    <a:lstStyle/>
                    <a:p>
                      <a:r>
                        <a:rPr lang="en-US" altLang="zh-CN" sz="1400">
                          <a:latin typeface="宋体" panose="02010600030101010101" pitchFamily="2" charset="-122"/>
                          <a:ea typeface="宋体" panose="02010600030101010101" pitchFamily="2" charset="-122"/>
                        </a:rPr>
                        <a:t>git stash</a:t>
                      </a:r>
                      <a:endParaRPr lang="zh-CN" altLang="en-US" sz="1400">
                        <a:latin typeface="宋体" panose="02010600030101010101" pitchFamily="2" charset="-122"/>
                        <a:ea typeface="宋体" panose="02010600030101010101" pitchFamily="2" charset="-122"/>
                      </a:endParaRP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保存当前工作现场</a:t>
                      </a:r>
                    </a:p>
                  </a:txBody>
                  <a:tcPr marL="36000" marR="36000" marT="0" marB="0" anchor="ctr"/>
                </a:tc>
                <a:extLst>
                  <a:ext uri="{0D108BD9-81ED-4DB2-BD59-A6C34878D82A}">
                    <a16:rowId xmlns:a16="http://schemas.microsoft.com/office/drawing/2014/main" val="589257279"/>
                  </a:ext>
                </a:extLst>
              </a:tr>
              <a:tr h="251169">
                <a:tc>
                  <a:txBody>
                    <a:bodyPr/>
                    <a:lstStyle/>
                    <a:p>
                      <a:r>
                        <a:rPr lang="en-US" altLang="zh-CN" sz="1400">
                          <a:latin typeface="宋体" panose="02010600030101010101" pitchFamily="2" charset="-122"/>
                          <a:ea typeface="宋体" panose="02010600030101010101" pitchFamily="2" charset="-122"/>
                        </a:rPr>
                        <a:t>git stash pop/list</a:t>
                      </a:r>
                      <a:endParaRPr lang="zh-CN" altLang="en-US" sz="1400">
                        <a:latin typeface="宋体" panose="02010600030101010101" pitchFamily="2" charset="-122"/>
                        <a:ea typeface="宋体" panose="02010600030101010101" pitchFamily="2" charset="-122"/>
                      </a:endParaRPr>
                    </a:p>
                  </a:txBody>
                  <a:tcPr marL="36000" marR="36000" marT="0" marB="0" anchor="ctr"/>
                </a:tc>
                <a:tc>
                  <a:txBody>
                    <a:bodyPr/>
                    <a:lstStyle/>
                    <a:p>
                      <a:r>
                        <a:rPr lang="zh-CN" altLang="en-US" sz="1400">
                          <a:latin typeface="宋体" panose="02010600030101010101" pitchFamily="2" charset="-122"/>
                          <a:ea typeface="宋体" panose="02010600030101010101" pitchFamily="2" charset="-122"/>
                        </a:rPr>
                        <a:t>返回</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查看工作现场</a:t>
                      </a:r>
                    </a:p>
                  </a:txBody>
                  <a:tcPr marL="36000" marR="36000" marT="0" marB="0" anchor="ctr"/>
                </a:tc>
                <a:extLst>
                  <a:ext uri="{0D108BD9-81ED-4DB2-BD59-A6C34878D82A}">
                    <a16:rowId xmlns:a16="http://schemas.microsoft.com/office/drawing/2014/main" val="38161310"/>
                  </a:ext>
                </a:extLst>
              </a:tr>
            </a:tbl>
          </a:graphicData>
        </a:graphic>
      </p:graphicFrame>
    </p:spTree>
    <p:extLst>
      <p:ext uri="{BB962C8B-B14F-4D97-AF65-F5344CB8AC3E}">
        <p14:creationId xmlns:p14="http://schemas.microsoft.com/office/powerpoint/2010/main" val="683333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53BBC2-3C2C-48DD-A0BA-CB986A6936A3}"/>
              </a:ext>
            </a:extLst>
          </p:cNvPr>
          <p:cNvSpPr txBox="1"/>
          <p:nvPr/>
        </p:nvSpPr>
        <p:spPr>
          <a:xfrm>
            <a:off x="0" y="0"/>
            <a:ext cx="12192000" cy="3108543"/>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rPr>
              <a:t>③若当前分支的所有版本都位于要合并的版本之中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即是在当前分支基础上的改动，当前分支无变动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默认使用</a:t>
            </a:r>
            <a:r>
              <a:rPr lang="en-US" altLang="zh-CN" sz="1400">
                <a:latin typeface="宋体" panose="02010600030101010101" pitchFamily="2" charset="-122"/>
                <a:ea typeface="宋体" panose="02010600030101010101" pitchFamily="2" charset="-122"/>
              </a:rPr>
              <a:t>Fast-forward</a:t>
            </a:r>
            <a:r>
              <a:rPr lang="zh-CN" altLang="en-US" sz="1400">
                <a:latin typeface="宋体" panose="02010600030101010101" pitchFamily="2" charset="-122"/>
                <a:ea typeface="宋体" panose="02010600030101010101" pitchFamily="2" charset="-122"/>
              </a:rPr>
              <a:t>模式，即直接将当前分支的指针指向要合并的分支，因此速度极快；④若两个分支修改了同一个文件，则合并时会产生冲突，自动合并失败，在文件内部使用</a:t>
            </a:r>
            <a:r>
              <a:rPr lang="en-US" altLang="zh-CN" sz="1400">
                <a:latin typeface="宋体" panose="02010600030101010101" pitchFamily="2" charset="-122"/>
                <a:ea typeface="宋体" panose="02010600030101010101" pitchFamily="2" charset="-122"/>
              </a:rPr>
              <a:t>&lt;&lt;&lt;&lt;/&gt;&gt;&gt;&gt;</a:t>
            </a:r>
            <a:r>
              <a:rPr lang="zh-CN" altLang="en-US" sz="1400">
                <a:latin typeface="宋体" panose="02010600030101010101" pitchFamily="2" charset="-122"/>
                <a:ea typeface="宋体" panose="02010600030101010101" pitchFamily="2" charset="-122"/>
              </a:rPr>
              <a:t>标识不同的分支内对于该文件不同的修改部分，使用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隔开，需进行手动修改后重新</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并</a:t>
            </a:r>
            <a:r>
              <a:rPr lang="en-US" altLang="zh-CN" sz="1400">
                <a:latin typeface="宋体" panose="02010600030101010101" pitchFamily="2" charset="-122"/>
                <a:ea typeface="宋体" panose="02010600030101010101" pitchFamily="2" charset="-122"/>
              </a:rPr>
              <a:t>commit</a:t>
            </a:r>
            <a:r>
              <a:rPr lang="zh-CN" altLang="en-US" sz="1400">
                <a:latin typeface="宋体" panose="02010600030101010101" pitchFamily="2" charset="-122"/>
                <a:ea typeface="宋体" panose="02010600030101010101" pitchFamily="2" charset="-122"/>
              </a:rPr>
              <a:t>；⑤使用</a:t>
            </a:r>
            <a:r>
              <a:rPr lang="en-US" altLang="zh-CN" sz="1400">
                <a:latin typeface="宋体" panose="02010600030101010101" pitchFamily="2" charset="-122"/>
                <a:ea typeface="宋体" panose="02010600030101010101" pitchFamily="2" charset="-122"/>
              </a:rPr>
              <a:t>stash</a:t>
            </a:r>
            <a:r>
              <a:rPr lang="zh-CN" altLang="en-US" sz="1400">
                <a:latin typeface="宋体" panose="02010600030101010101" pitchFamily="2" charset="-122"/>
                <a:ea typeface="宋体" panose="02010600030101010101" pitchFamily="2" charset="-122"/>
              </a:rPr>
              <a:t>保存当前工作状态，可以保存多份</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git pop</a:t>
            </a:r>
            <a:r>
              <a:rPr lang="zh-CN" altLang="en-US" sz="1400">
                <a:latin typeface="宋体" panose="02010600030101010101" pitchFamily="2" charset="-122"/>
                <a:ea typeface="宋体" panose="02010600030101010101" pitchFamily="2" charset="-122"/>
              </a:rPr>
              <a:t>默认恢复最近的工作状态并删除</a:t>
            </a:r>
            <a:r>
              <a:rPr lang="en-US" altLang="zh-CN" sz="1400">
                <a:latin typeface="宋体" panose="02010600030101010101" pitchFamily="2" charset="-122"/>
                <a:ea typeface="宋体" panose="02010600030101010101" pitchFamily="2" charset="-122"/>
              </a:rPr>
              <a:t>stash)</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git stash apply</a:t>
            </a:r>
            <a:r>
              <a:rPr lang="zh-CN" altLang="en-US" sz="1400">
                <a:latin typeface="宋体" panose="02010600030101010101" pitchFamily="2" charset="-122"/>
                <a:ea typeface="宋体" panose="02010600030101010101" pitchFamily="2" charset="-122"/>
              </a:rPr>
              <a:t>可以不删除</a:t>
            </a:r>
            <a:r>
              <a:rPr lang="en-US" altLang="zh-CN" sz="1400">
                <a:latin typeface="宋体" panose="02010600030101010101" pitchFamily="2" charset="-122"/>
                <a:ea typeface="宋体" panose="02010600030101010101" pitchFamily="2" charset="-122"/>
              </a:rPr>
              <a:t>stash</a:t>
            </a:r>
            <a:r>
              <a:rPr lang="zh-CN" altLang="en-US" sz="1400">
                <a:latin typeface="宋体" panose="02010600030101010101" pitchFamily="2" charset="-122"/>
                <a:ea typeface="宋体" panose="02010600030101010101" pitchFamily="2" charset="-122"/>
              </a:rPr>
              <a:t>恢复保存的工作状态；⑥</a:t>
            </a:r>
            <a:r>
              <a:rPr lang="en-US" altLang="zh-CN" sz="1400">
                <a:latin typeface="宋体" panose="02010600030101010101" pitchFamily="2" charset="-122"/>
                <a:ea typeface="宋体" panose="02010600030101010101" pitchFamily="2" charset="-122"/>
              </a:rPr>
              <a:t>git commit --amend</a:t>
            </a:r>
            <a:r>
              <a:rPr lang="zh-CN" altLang="en-US" sz="1400">
                <a:latin typeface="宋体" panose="02010600030101010101" pitchFamily="2" charset="-122"/>
                <a:ea typeface="宋体" panose="02010600030101010101" pitchFamily="2" charset="-122"/>
              </a:rPr>
              <a:t>修改最近一次的提交信息。</a:t>
            </a:r>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GitHub</a:t>
            </a:r>
            <a:r>
              <a:rPr lang="zh-CN" altLang="en-US" sz="1400" b="1">
                <a:latin typeface="宋体" panose="02010600030101010101" pitchFamily="2" charset="-122"/>
                <a:ea typeface="宋体" panose="02010600030101010101" pitchFamily="2" charset="-122"/>
              </a:rPr>
              <a:t>使用</a:t>
            </a:r>
            <a:endParaRPr lang="en-US" altLang="zh-CN" sz="1400" b="1">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①申请账号，创建代码仓库，一般一个大项目是一个代码库；</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②注册</a:t>
            </a:r>
            <a:r>
              <a:rPr lang="en-US" altLang="zh-CN" sz="1400">
                <a:latin typeface="宋体" panose="02010600030101010101" pitchFamily="2" charset="-122"/>
                <a:ea typeface="宋体" panose="02010600030101010101" pitchFamily="2" charset="-122"/>
              </a:rPr>
              <a:t>global(</a:t>
            </a:r>
            <a:r>
              <a:rPr lang="zh-CN" altLang="en-US" sz="1400">
                <a:latin typeface="宋体" panose="02010600030101010101" pitchFamily="2" charset="-122"/>
                <a:ea typeface="宋体" panose="02010600030101010101" pitchFamily="2" charset="-122"/>
              </a:rPr>
              <a:t>如前述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邮箱及用户名，使用</a:t>
            </a:r>
            <a:r>
              <a:rPr lang="en-US" altLang="zh-CN" sz="1400">
                <a:solidFill>
                  <a:schemeClr val="accent2">
                    <a:lumMod val="75000"/>
                  </a:schemeClr>
                </a:solidFill>
                <a:latin typeface="宋体" panose="02010600030101010101" pitchFamily="2" charset="-122"/>
                <a:ea typeface="宋体" panose="02010600030101010101" pitchFamily="2" charset="-122"/>
              </a:rPr>
              <a:t>ssh-keygen -t rsa -C "</a:t>
            </a:r>
            <a:r>
              <a:rPr lang="zh-CN" altLang="en-US" sz="1400">
                <a:solidFill>
                  <a:schemeClr val="accent2">
                    <a:lumMod val="75000"/>
                  </a:schemeClr>
                </a:solidFill>
                <a:latin typeface="宋体" panose="02010600030101010101" pitchFamily="2" charset="-122"/>
                <a:ea typeface="宋体" panose="02010600030101010101" pitchFamily="2" charset="-122"/>
              </a:rPr>
              <a:t>邮箱地址</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生成</a:t>
            </a:r>
            <a:r>
              <a:rPr lang="en-US" altLang="zh-CN" sz="1400">
                <a:latin typeface="宋体" panose="02010600030101010101" pitchFamily="2" charset="-122"/>
                <a:ea typeface="宋体" panose="02010600030101010101" pitchFamily="2" charset="-122"/>
              </a:rPr>
              <a:t>ssh</a:t>
            </a:r>
            <a:r>
              <a:rPr lang="zh-CN" altLang="en-US" sz="1400">
                <a:latin typeface="宋体" panose="02010600030101010101" pitchFamily="2" charset="-122"/>
                <a:ea typeface="宋体" panose="02010600030101010101" pitchFamily="2" charset="-122"/>
              </a:rPr>
              <a:t>公钥</a:t>
            </a:r>
            <a:r>
              <a:rPr lang="en-US" altLang="zh-CN" sz="1400">
                <a:latin typeface="宋体" panose="02010600030101010101" pitchFamily="2" charset="-122"/>
                <a:ea typeface="宋体" panose="02010600030101010101" pitchFamily="2" charset="-122"/>
              </a:rPr>
              <a:t>(id_rsa.pub)</a:t>
            </a:r>
            <a:r>
              <a:rPr lang="zh-CN" altLang="en-US" sz="1400">
                <a:latin typeface="宋体" panose="02010600030101010101" pitchFamily="2" charset="-122"/>
                <a:ea typeface="宋体" panose="02010600030101010101" pitchFamily="2" charset="-122"/>
              </a:rPr>
              <a:t>和私钥</a:t>
            </a:r>
            <a:r>
              <a:rPr lang="en-US" altLang="zh-CN" sz="1400">
                <a:latin typeface="宋体" panose="02010600030101010101" pitchFamily="2" charset="-122"/>
                <a:ea typeface="宋体" panose="02010600030101010101" pitchFamily="2" charset="-122"/>
              </a:rPr>
              <a:t>(id_rsa)</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③使用</a:t>
            </a:r>
            <a:r>
              <a:rPr lang="en-US" altLang="zh-CN" sz="1400">
                <a:latin typeface="宋体" panose="02010600030101010101" pitchFamily="2" charset="-122"/>
                <a:ea typeface="宋体" panose="02010600030101010101" pitchFamily="2" charset="-122"/>
              </a:rPr>
              <a:t>SSH</a:t>
            </a:r>
            <a:r>
              <a:rPr lang="zh-CN" altLang="en-US" sz="1400">
                <a:latin typeface="宋体" panose="02010600030101010101" pitchFamily="2" charset="-122"/>
                <a:ea typeface="宋体" panose="02010600030101010101" pitchFamily="2" charset="-122"/>
              </a:rPr>
              <a:t>地址</a:t>
            </a:r>
            <a:r>
              <a:rPr lang="en-US" altLang="zh-CN" sz="1400">
                <a:latin typeface="宋体" panose="02010600030101010101" pitchFamily="2" charset="-122"/>
                <a:ea typeface="宋体" panose="02010600030101010101" pitchFamily="2" charset="-122"/>
              </a:rPr>
              <a:t>clone</a:t>
            </a:r>
            <a:r>
              <a:rPr lang="zh-CN" altLang="en-US" sz="1400">
                <a:latin typeface="宋体" panose="02010600030101010101" pitchFamily="2" charset="-122"/>
                <a:ea typeface="宋体" panose="02010600030101010101" pitchFamily="2" charset="-122"/>
              </a:rPr>
              <a:t>代码到本地，创建分支编写后</a:t>
            </a:r>
            <a:r>
              <a:rPr lang="en-US" altLang="zh-CN" sz="1400">
                <a:solidFill>
                  <a:schemeClr val="accent2">
                    <a:lumMod val="75000"/>
                  </a:schemeClr>
                </a:solidFill>
                <a:latin typeface="宋体" panose="02010600030101010101" pitchFamily="2" charset="-122"/>
                <a:ea typeface="宋体" panose="02010600030101010101" pitchFamily="2" charset="-122"/>
              </a:rPr>
              <a:t>git push origin </a:t>
            </a:r>
            <a:r>
              <a:rPr lang="zh-CN" altLang="en-US" sz="1400">
                <a:solidFill>
                  <a:schemeClr val="accent2">
                    <a:lumMod val="75000"/>
                  </a:schemeClr>
                </a:solidFill>
                <a:latin typeface="宋体" panose="02010600030101010101" pitchFamily="2" charset="-122"/>
                <a:ea typeface="宋体" panose="02010600030101010101" pitchFamily="2" charset="-122"/>
              </a:rPr>
              <a:t>分支名</a:t>
            </a:r>
            <a:r>
              <a:rPr lang="zh-CN" altLang="en-US" sz="1400">
                <a:latin typeface="宋体" panose="02010600030101010101" pitchFamily="2" charset="-122"/>
                <a:ea typeface="宋体" panose="02010600030101010101" pitchFamily="2" charset="-122"/>
              </a:rPr>
              <a:t>上传分支；</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④使用</a:t>
            </a:r>
            <a:r>
              <a:rPr lang="en-US" altLang="zh-CN" sz="1400">
                <a:solidFill>
                  <a:schemeClr val="accent2">
                    <a:lumMod val="75000"/>
                  </a:schemeClr>
                </a:solidFill>
                <a:latin typeface="宋体" panose="02010600030101010101" pitchFamily="2" charset="-122"/>
                <a:ea typeface="宋体" panose="02010600030101010101" pitchFamily="2" charset="-122"/>
              </a:rPr>
              <a:t>git branch --set-upstream-to=origin/</a:t>
            </a:r>
            <a:r>
              <a:rPr lang="zh-CN" altLang="en-US" sz="1400">
                <a:solidFill>
                  <a:schemeClr val="accent2">
                    <a:lumMod val="75000"/>
                  </a:schemeClr>
                </a:solidFill>
                <a:latin typeface="宋体" panose="02010600030101010101" pitchFamily="2" charset="-122"/>
                <a:ea typeface="宋体" panose="02010600030101010101" pitchFamily="2" charset="-122"/>
              </a:rPr>
              <a:t>远程分支名称 本地分支名称</a:t>
            </a:r>
            <a:r>
              <a:rPr lang="zh-CN" altLang="en-US" sz="1400">
                <a:latin typeface="宋体" panose="02010600030101010101" pitchFamily="2" charset="-122"/>
                <a:ea typeface="宋体" panose="02010600030101010101" pitchFamily="2" charset="-122"/>
              </a:rPr>
              <a:t>将本地分支跟踪服务器分支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可查看本地当前分支与服务器分支的版本差距</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⑤使用</a:t>
            </a:r>
            <a:r>
              <a:rPr lang="en-US" altLang="zh-CN" sz="1400">
                <a:solidFill>
                  <a:schemeClr val="accent2">
                    <a:lumMod val="75000"/>
                  </a:schemeClr>
                </a:solidFill>
                <a:latin typeface="宋体" panose="02010600030101010101" pitchFamily="2" charset="-122"/>
                <a:ea typeface="宋体" panose="02010600030101010101" pitchFamily="2" charset="-122"/>
              </a:rPr>
              <a:t>git pull origin </a:t>
            </a:r>
            <a:r>
              <a:rPr lang="zh-CN" altLang="en-US" sz="1400">
                <a:solidFill>
                  <a:schemeClr val="accent2">
                    <a:lumMod val="75000"/>
                  </a:schemeClr>
                </a:solidFill>
                <a:latin typeface="宋体" panose="02010600030101010101" pitchFamily="2" charset="-122"/>
                <a:ea typeface="宋体" panose="02010600030101010101" pitchFamily="2" charset="-122"/>
              </a:rPr>
              <a:t>分支名</a:t>
            </a:r>
            <a:r>
              <a:rPr lang="zh-CN" altLang="en-US" sz="1400">
                <a:latin typeface="宋体" panose="02010600030101010101" pitchFamily="2" charset="-122"/>
                <a:ea typeface="宋体" panose="02010600030101010101" pitchFamily="2" charset="-122"/>
              </a:rPr>
              <a:t>将服务器上的分支拉取到本地，若本地已修改且都只有一个</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分支则自动合并分支；</a:t>
            </a:r>
            <a:endParaRPr lang="en-US" altLang="zh-CN" sz="1400">
              <a:latin typeface="宋体" panose="02010600030101010101" pitchFamily="2" charset="-122"/>
              <a:ea typeface="宋体" panose="02010600030101010101" pitchFamily="2" charset="-122"/>
            </a:endParaRPr>
          </a:p>
          <a:p>
            <a:r>
              <a:rPr lang="zh-CN" altLang="en-US" sz="1400">
                <a:solidFill>
                  <a:srgbClr val="FF0000"/>
                </a:solidFill>
                <a:latin typeface="宋体" panose="02010600030101010101" pitchFamily="2" charset="-122"/>
                <a:ea typeface="宋体" panose="02010600030101010101" pitchFamily="2" charset="-122"/>
              </a:rPr>
              <a:t>注意</a:t>
            </a:r>
            <a:endParaRPr lang="en-US" altLang="zh-CN" sz="1400">
              <a:solidFill>
                <a:srgbClr val="FF0000"/>
              </a:solidFill>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①从</a:t>
            </a:r>
            <a:r>
              <a:rPr lang="en-US" altLang="zh-CN" sz="1400">
                <a:latin typeface="宋体" panose="02010600030101010101" pitchFamily="2" charset="-122"/>
                <a:ea typeface="宋体" panose="02010600030101010101" pitchFamily="2" charset="-122"/>
              </a:rPr>
              <a:t>github</a:t>
            </a:r>
            <a:r>
              <a:rPr lang="zh-CN" altLang="en-US" sz="1400">
                <a:latin typeface="宋体" panose="02010600030101010101" pitchFamily="2" charset="-122"/>
                <a:ea typeface="宋体" panose="02010600030101010101" pitchFamily="2" charset="-122"/>
              </a:rPr>
              <a:t>上</a:t>
            </a:r>
            <a:r>
              <a:rPr lang="en-US" altLang="zh-CN" sz="1400">
                <a:latin typeface="宋体" panose="02010600030101010101" pitchFamily="2" charset="-122"/>
                <a:ea typeface="宋体" panose="02010600030101010101" pitchFamily="2" charset="-122"/>
              </a:rPr>
              <a:t>clone</a:t>
            </a:r>
            <a:r>
              <a:rPr lang="zh-CN" altLang="en-US" sz="1400">
                <a:latin typeface="宋体" panose="02010600030101010101" pitchFamily="2" charset="-122"/>
                <a:ea typeface="宋体" panose="02010600030101010101" pitchFamily="2" charset="-122"/>
              </a:rPr>
              <a:t>下来的文件夹已经建立了</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工作区，无需重新建立，且其中建立了主分支</a:t>
            </a:r>
            <a:r>
              <a:rPr lang="en-US" altLang="zh-CN" sz="1400">
                <a:latin typeface="宋体" panose="02010600030101010101" pitchFamily="2" charset="-122"/>
                <a:ea typeface="宋体" panose="02010600030101010101" pitchFamily="2" charset="-122"/>
              </a:rPr>
              <a:t>origin</a:t>
            </a:r>
            <a:r>
              <a:rPr lang="zh-CN" altLang="en-US" sz="1400">
                <a:latin typeface="宋体" panose="02010600030101010101" pitchFamily="2" charset="-122"/>
                <a:ea typeface="宋体" panose="02010600030101010101" pitchFamily="2" charset="-122"/>
              </a:rPr>
              <a:t>，后续推送的分支都位于主分支之下。</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②发布的版本必须是可以运行的较稳定版本，可以在本地保存多个版本，但推送到</a:t>
            </a:r>
            <a:r>
              <a:rPr lang="en-US" altLang="zh-CN" sz="1400">
                <a:latin typeface="宋体" panose="02010600030101010101" pitchFamily="2" charset="-122"/>
                <a:ea typeface="宋体" panose="02010600030101010101" pitchFamily="2" charset="-122"/>
              </a:rPr>
              <a:t>github</a:t>
            </a:r>
            <a:r>
              <a:rPr lang="zh-CN" altLang="en-US" sz="1400">
                <a:latin typeface="宋体" panose="02010600030101010101" pitchFamily="2" charset="-122"/>
                <a:ea typeface="宋体" panose="02010600030101010101" pitchFamily="2" charset="-122"/>
              </a:rPr>
              <a:t>的版本可能被其他人下载使用，因此对运行有要求。</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③整个代码库下，</a:t>
            </a:r>
            <a:r>
              <a:rPr lang="en-US" altLang="zh-CN" sz="1400">
                <a:latin typeface="宋体" panose="02010600030101010101" pitchFamily="2" charset="-122"/>
                <a:ea typeface="宋体" panose="02010600030101010101" pitchFamily="2" charset="-122"/>
              </a:rPr>
              <a:t>origin/master</a:t>
            </a:r>
            <a:r>
              <a:rPr lang="zh-CN" altLang="en-US" sz="1400">
                <a:latin typeface="宋体" panose="02010600030101010101" pitchFamily="2" charset="-122"/>
                <a:ea typeface="宋体" panose="02010600030101010101" pitchFamily="2" charset="-122"/>
              </a:rPr>
              <a:t>一般用于保存发布的项目代码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对完整性有要求</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origin/dev</a:t>
            </a:r>
            <a:r>
              <a:rPr lang="zh-CN" altLang="en-US" sz="1400">
                <a:latin typeface="宋体" panose="02010600030101010101" pitchFamily="2" charset="-122"/>
                <a:ea typeface="宋体" panose="02010600030101010101" pitchFamily="2" charset="-122"/>
              </a:rPr>
              <a:t>一般用于保存开发过程中的代码。</a:t>
            </a:r>
          </a:p>
        </p:txBody>
      </p:sp>
      <p:grpSp>
        <p:nvGrpSpPr>
          <p:cNvPr id="36" name="组合 35">
            <a:extLst>
              <a:ext uri="{FF2B5EF4-FFF2-40B4-BE49-F238E27FC236}">
                <a16:creationId xmlns:a16="http://schemas.microsoft.com/office/drawing/2014/main" id="{A164C239-0A0C-45E1-9773-3A27D5BDA9C6}"/>
              </a:ext>
            </a:extLst>
          </p:cNvPr>
          <p:cNvGrpSpPr/>
          <p:nvPr/>
        </p:nvGrpSpPr>
        <p:grpSpPr>
          <a:xfrm>
            <a:off x="-22036" y="3325966"/>
            <a:ext cx="4425741" cy="1045953"/>
            <a:chOff x="-109500" y="566865"/>
            <a:chExt cx="4425741" cy="1045953"/>
          </a:xfrm>
        </p:grpSpPr>
        <p:sp>
          <p:nvSpPr>
            <p:cNvPr id="16" name="文本框 15">
              <a:extLst>
                <a:ext uri="{FF2B5EF4-FFF2-40B4-BE49-F238E27FC236}">
                  <a16:creationId xmlns:a16="http://schemas.microsoft.com/office/drawing/2014/main" id="{A54A7FF6-3EC4-4F08-864A-AA83D860EF73}"/>
                </a:ext>
              </a:extLst>
            </p:cNvPr>
            <p:cNvSpPr txBox="1"/>
            <p:nvPr/>
          </p:nvSpPr>
          <p:spPr>
            <a:xfrm>
              <a:off x="27732" y="1335819"/>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创建</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grpSp>
          <p:nvGrpSpPr>
            <p:cNvPr id="35" name="组合 34">
              <a:extLst>
                <a:ext uri="{FF2B5EF4-FFF2-40B4-BE49-F238E27FC236}">
                  <a16:creationId xmlns:a16="http://schemas.microsoft.com/office/drawing/2014/main" id="{0D6C23B3-BA8D-4170-9404-F766558B9F09}"/>
                </a:ext>
              </a:extLst>
            </p:cNvPr>
            <p:cNvGrpSpPr/>
            <p:nvPr/>
          </p:nvGrpSpPr>
          <p:grpSpPr>
            <a:xfrm>
              <a:off x="-109500" y="566865"/>
              <a:ext cx="4425741" cy="1045953"/>
              <a:chOff x="-109500" y="566865"/>
              <a:chExt cx="4425741" cy="1045953"/>
            </a:xfrm>
          </p:grpSpPr>
          <p:grpSp>
            <p:nvGrpSpPr>
              <p:cNvPr id="33" name="组合 32">
                <a:extLst>
                  <a:ext uri="{FF2B5EF4-FFF2-40B4-BE49-F238E27FC236}">
                    <a16:creationId xmlns:a16="http://schemas.microsoft.com/office/drawing/2014/main" id="{B66F4F9A-6909-4CDE-A715-CCCA7F493BB8}"/>
                  </a:ext>
                </a:extLst>
              </p:cNvPr>
              <p:cNvGrpSpPr/>
              <p:nvPr/>
            </p:nvGrpSpPr>
            <p:grpSpPr>
              <a:xfrm>
                <a:off x="286247" y="566865"/>
                <a:ext cx="4029994" cy="1045953"/>
                <a:chOff x="286247" y="566865"/>
                <a:chExt cx="4029994" cy="1045953"/>
              </a:xfrm>
            </p:grpSpPr>
            <p:sp>
              <p:nvSpPr>
                <p:cNvPr id="12" name="矩形 11">
                  <a:extLst>
                    <a:ext uri="{FF2B5EF4-FFF2-40B4-BE49-F238E27FC236}">
                      <a16:creationId xmlns:a16="http://schemas.microsoft.com/office/drawing/2014/main" id="{6F02E001-E872-40B2-B2A3-5901F4DA12A9}"/>
                    </a:ext>
                  </a:extLst>
                </p:cNvPr>
                <p:cNvSpPr/>
                <p:nvPr/>
              </p:nvSpPr>
              <p:spPr>
                <a:xfrm>
                  <a:off x="286247" y="1160890"/>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1</a:t>
                  </a:r>
                  <a:endParaRPr lang="zh-CN" altLang="en-US" sz="1400">
                    <a:latin typeface="+mn-ea"/>
                  </a:endParaRPr>
                </a:p>
              </p:txBody>
            </p:sp>
            <p:cxnSp>
              <p:nvCxnSpPr>
                <p:cNvPr id="14" name="直接箭头连接符 13">
                  <a:extLst>
                    <a:ext uri="{FF2B5EF4-FFF2-40B4-BE49-F238E27FC236}">
                      <a16:creationId xmlns:a16="http://schemas.microsoft.com/office/drawing/2014/main" id="{F1567B0A-D3BD-418E-8786-3FCB182BF962}"/>
                    </a:ext>
                  </a:extLst>
                </p:cNvPr>
                <p:cNvCxnSpPr>
                  <a:stCxn id="12" idx="3"/>
                </p:cNvCxnSpPr>
                <p:nvPr/>
              </p:nvCxnSpPr>
              <p:spPr>
                <a:xfrm flipV="1">
                  <a:off x="954157" y="1248354"/>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423FEB1-F1C1-4302-A871-D6C9FB0FD463}"/>
                    </a:ext>
                  </a:extLst>
                </p:cNvPr>
                <p:cNvSpPr/>
                <p:nvPr/>
              </p:nvSpPr>
              <p:spPr>
                <a:xfrm>
                  <a:off x="1494845" y="1160890"/>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2</a:t>
                  </a:r>
                  <a:endParaRPr lang="zh-CN" altLang="en-US" sz="1400">
                    <a:latin typeface="+mn-ea"/>
                  </a:endParaRPr>
                </a:p>
              </p:txBody>
            </p:sp>
            <p:sp>
              <p:nvSpPr>
                <p:cNvPr id="17" name="文本框 16">
                  <a:extLst>
                    <a:ext uri="{FF2B5EF4-FFF2-40B4-BE49-F238E27FC236}">
                      <a16:creationId xmlns:a16="http://schemas.microsoft.com/office/drawing/2014/main" id="{874C1320-0E4A-4EE1-8779-93E7300BC43E}"/>
                    </a:ext>
                  </a:extLst>
                </p:cNvPr>
                <p:cNvSpPr txBox="1"/>
                <p:nvPr/>
              </p:nvSpPr>
              <p:spPr>
                <a:xfrm>
                  <a:off x="1236330" y="1335819"/>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cxnSp>
              <p:nvCxnSpPr>
                <p:cNvPr id="18" name="直接箭头连接符 17">
                  <a:extLst>
                    <a:ext uri="{FF2B5EF4-FFF2-40B4-BE49-F238E27FC236}">
                      <a16:creationId xmlns:a16="http://schemas.microsoft.com/office/drawing/2014/main" id="{041F6F44-F020-4BDC-BACF-F9093E98D71E}"/>
                    </a:ext>
                  </a:extLst>
                </p:cNvPr>
                <p:cNvCxnSpPr/>
                <p:nvPr/>
              </p:nvCxnSpPr>
              <p:spPr>
                <a:xfrm flipV="1">
                  <a:off x="2174584" y="1248354"/>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0A1BED6-1120-4A2E-B29C-25D945FFB32A}"/>
                    </a:ext>
                  </a:extLst>
                </p:cNvPr>
                <p:cNvSpPr/>
                <p:nvPr/>
              </p:nvSpPr>
              <p:spPr>
                <a:xfrm>
                  <a:off x="2715272" y="1160889"/>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3</a:t>
                  </a:r>
                  <a:endParaRPr lang="zh-CN" altLang="en-US" sz="1400">
                    <a:latin typeface="+mn-ea"/>
                  </a:endParaRPr>
                </a:p>
              </p:txBody>
            </p:sp>
            <p:sp>
              <p:nvSpPr>
                <p:cNvPr id="24" name="文本框 23">
                  <a:extLst>
                    <a:ext uri="{FF2B5EF4-FFF2-40B4-BE49-F238E27FC236}">
                      <a16:creationId xmlns:a16="http://schemas.microsoft.com/office/drawing/2014/main" id="{96C0C4A6-35BF-4F58-AE26-39F867D63363}"/>
                    </a:ext>
                  </a:extLst>
                </p:cNvPr>
                <p:cNvSpPr txBox="1"/>
                <p:nvPr/>
              </p:nvSpPr>
              <p:spPr>
                <a:xfrm>
                  <a:off x="2687589" y="594023"/>
                  <a:ext cx="723275"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master</a:t>
                  </a:r>
                  <a:endParaRPr lang="zh-CN" altLang="en-US" sz="1400">
                    <a:latin typeface="宋体" panose="02010600030101010101" pitchFamily="2" charset="-122"/>
                    <a:ea typeface="宋体" panose="02010600030101010101" pitchFamily="2" charset="-122"/>
                  </a:endParaRPr>
                </a:p>
              </p:txBody>
            </p:sp>
            <p:cxnSp>
              <p:nvCxnSpPr>
                <p:cNvPr id="26" name="直接箭头连接符 25">
                  <a:extLst>
                    <a:ext uri="{FF2B5EF4-FFF2-40B4-BE49-F238E27FC236}">
                      <a16:creationId xmlns:a16="http://schemas.microsoft.com/office/drawing/2014/main" id="{9B80629A-5E1A-46A9-B719-1DF61B986CFA}"/>
                    </a:ext>
                  </a:extLst>
                </p:cNvPr>
                <p:cNvCxnSpPr>
                  <a:cxnSpLocks/>
                </p:cNvCxnSpPr>
                <p:nvPr/>
              </p:nvCxnSpPr>
              <p:spPr>
                <a:xfrm flipH="1">
                  <a:off x="3410864" y="747911"/>
                  <a:ext cx="41371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文本框 28">
                  <a:extLst>
                    <a:ext uri="{FF2B5EF4-FFF2-40B4-BE49-F238E27FC236}">
                      <a16:creationId xmlns:a16="http://schemas.microsoft.com/office/drawing/2014/main" id="{679BD131-2D32-40ED-B8DB-4BAE7BB14298}"/>
                    </a:ext>
                  </a:extLst>
                </p:cNvPr>
                <p:cNvSpPr txBox="1"/>
                <p:nvPr/>
              </p:nvSpPr>
              <p:spPr>
                <a:xfrm>
                  <a:off x="3772502" y="566865"/>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cxnSp>
              <p:nvCxnSpPr>
                <p:cNvPr id="31" name="直接箭头连接符 30">
                  <a:extLst>
                    <a:ext uri="{FF2B5EF4-FFF2-40B4-BE49-F238E27FC236}">
                      <a16:creationId xmlns:a16="http://schemas.microsoft.com/office/drawing/2014/main" id="{76513527-2163-4548-AD2A-1B9E08579642}"/>
                    </a:ext>
                  </a:extLst>
                </p:cNvPr>
                <p:cNvCxnSpPr>
                  <a:stCxn id="24" idx="2"/>
                  <a:endCxn id="19" idx="0"/>
                </p:cNvCxnSpPr>
                <p:nvPr/>
              </p:nvCxnSpPr>
              <p:spPr>
                <a:xfrm>
                  <a:off x="3049227" y="901800"/>
                  <a:ext cx="0" cy="2590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80BE3D7A-B2AB-4098-8AAC-1DB83AEEC384}"/>
                    </a:ext>
                  </a:extLst>
                </p:cNvPr>
                <p:cNvSpPr txBox="1"/>
                <p:nvPr/>
              </p:nvSpPr>
              <p:spPr>
                <a:xfrm>
                  <a:off x="2456756" y="1330166"/>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grpSp>
          <p:sp>
            <p:nvSpPr>
              <p:cNvPr id="34" name="文本框 33">
                <a:extLst>
                  <a:ext uri="{FF2B5EF4-FFF2-40B4-BE49-F238E27FC236}">
                    <a16:creationId xmlns:a16="http://schemas.microsoft.com/office/drawing/2014/main" id="{4FC64D03-CD44-44F6-A84E-E6753E52A85B}"/>
                  </a:ext>
                </a:extLst>
              </p:cNvPr>
              <p:cNvSpPr txBox="1"/>
              <p:nvPr/>
            </p:nvSpPr>
            <p:spPr>
              <a:xfrm>
                <a:off x="-109500" y="594023"/>
                <a:ext cx="2877711" cy="307777"/>
              </a:xfrm>
              <a:prstGeom prst="rect">
                <a:avLst/>
              </a:prstGeom>
              <a:noFill/>
            </p:spPr>
            <p:txBody>
              <a:bodyPr wrap="none" rtlCol="0">
                <a:spAutoFit/>
              </a:bodyPr>
              <a:lstStyle/>
              <a:p>
                <a:r>
                  <a:rPr lang="zh-CN" altLang="en-US" sz="1400" b="1">
                    <a:latin typeface="宋体" panose="02010600030101010101" pitchFamily="2" charset="-122"/>
                    <a:ea typeface="宋体" panose="02010600030101010101" pitchFamily="2" charset="-122"/>
                  </a:rPr>
                  <a:t>①</a:t>
                </a:r>
                <a:r>
                  <a:rPr lang="en-US" altLang="zh-CN" sz="1400" b="1">
                    <a:latin typeface="宋体" panose="02010600030101010101" pitchFamily="2" charset="-122"/>
                    <a:ea typeface="宋体" panose="02010600030101010101" pitchFamily="2" charset="-122"/>
                  </a:rPr>
                  <a:t>HEAD</a:t>
                </a:r>
                <a:r>
                  <a:rPr lang="zh-CN" altLang="en-US" sz="1400" b="1">
                    <a:latin typeface="宋体" panose="02010600030101010101" pitchFamily="2" charset="-122"/>
                    <a:ea typeface="宋体" panose="02010600030101010101" pitchFamily="2" charset="-122"/>
                  </a:rPr>
                  <a:t>指向默认创建的</a:t>
                </a:r>
                <a:r>
                  <a:rPr lang="en-US" altLang="zh-CN" sz="1400" b="1">
                    <a:latin typeface="宋体" panose="02010600030101010101" pitchFamily="2" charset="-122"/>
                    <a:ea typeface="宋体" panose="02010600030101010101" pitchFamily="2" charset="-122"/>
                  </a:rPr>
                  <a:t>master</a:t>
                </a:r>
                <a:r>
                  <a:rPr lang="zh-CN" altLang="en-US" sz="1400" b="1">
                    <a:latin typeface="宋体" panose="02010600030101010101" pitchFamily="2" charset="-122"/>
                    <a:ea typeface="宋体" panose="02010600030101010101" pitchFamily="2" charset="-122"/>
                  </a:rPr>
                  <a:t>分支</a:t>
                </a:r>
              </a:p>
            </p:txBody>
          </p:sp>
        </p:grpSp>
      </p:grpSp>
      <p:grpSp>
        <p:nvGrpSpPr>
          <p:cNvPr id="81" name="组合 80">
            <a:extLst>
              <a:ext uri="{FF2B5EF4-FFF2-40B4-BE49-F238E27FC236}">
                <a16:creationId xmlns:a16="http://schemas.microsoft.com/office/drawing/2014/main" id="{3883C626-0C12-4ADD-A703-13F4DEF3623A}"/>
              </a:ext>
            </a:extLst>
          </p:cNvPr>
          <p:cNvGrpSpPr/>
          <p:nvPr/>
        </p:nvGrpSpPr>
        <p:grpSpPr>
          <a:xfrm>
            <a:off x="8776449" y="3323615"/>
            <a:ext cx="3366986" cy="1440190"/>
            <a:chOff x="8776449" y="2138872"/>
            <a:chExt cx="3366986" cy="1440190"/>
          </a:xfrm>
        </p:grpSpPr>
        <p:sp>
          <p:nvSpPr>
            <p:cNvPr id="68" name="文本框 67">
              <a:extLst>
                <a:ext uri="{FF2B5EF4-FFF2-40B4-BE49-F238E27FC236}">
                  <a16:creationId xmlns:a16="http://schemas.microsoft.com/office/drawing/2014/main" id="{23FBC12C-14A9-4963-9F2D-ED96104963D3}"/>
                </a:ext>
              </a:extLst>
            </p:cNvPr>
            <p:cNvSpPr txBox="1"/>
            <p:nvPr/>
          </p:nvSpPr>
          <p:spPr>
            <a:xfrm>
              <a:off x="10629785" y="2154776"/>
              <a:ext cx="723275"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master</a:t>
              </a:r>
              <a:endParaRPr lang="zh-CN" altLang="en-US" sz="1400">
                <a:latin typeface="宋体" panose="02010600030101010101" pitchFamily="2" charset="-122"/>
                <a:ea typeface="宋体" panose="02010600030101010101" pitchFamily="2" charset="-122"/>
              </a:endParaRPr>
            </a:p>
          </p:txBody>
        </p:sp>
        <p:cxnSp>
          <p:nvCxnSpPr>
            <p:cNvPr id="69" name="直接箭头连接符 68">
              <a:extLst>
                <a:ext uri="{FF2B5EF4-FFF2-40B4-BE49-F238E27FC236}">
                  <a16:creationId xmlns:a16="http://schemas.microsoft.com/office/drawing/2014/main" id="{723738BF-8D91-4D0C-8A33-DDC507EC26C1}"/>
                </a:ext>
              </a:extLst>
            </p:cNvPr>
            <p:cNvCxnSpPr>
              <a:cxnSpLocks/>
              <a:stCxn id="68" idx="2"/>
            </p:cNvCxnSpPr>
            <p:nvPr/>
          </p:nvCxnSpPr>
          <p:spPr>
            <a:xfrm>
              <a:off x="10991423" y="2462553"/>
              <a:ext cx="0" cy="2590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1" name="文本框 70">
              <a:extLst>
                <a:ext uri="{FF2B5EF4-FFF2-40B4-BE49-F238E27FC236}">
                  <a16:creationId xmlns:a16="http://schemas.microsoft.com/office/drawing/2014/main" id="{E70872AC-7307-4BBB-8129-9C6AEE2DE154}"/>
                </a:ext>
              </a:extLst>
            </p:cNvPr>
            <p:cNvSpPr txBox="1"/>
            <p:nvPr/>
          </p:nvSpPr>
          <p:spPr>
            <a:xfrm>
              <a:off x="10764438" y="3271285"/>
              <a:ext cx="453970"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dev</a:t>
              </a:r>
              <a:endParaRPr lang="zh-CN" altLang="en-US" sz="1400">
                <a:latin typeface="宋体" panose="02010600030101010101" pitchFamily="2" charset="-122"/>
                <a:ea typeface="宋体" panose="02010600030101010101" pitchFamily="2" charset="-122"/>
              </a:endParaRPr>
            </a:p>
          </p:txBody>
        </p:sp>
        <p:cxnSp>
          <p:nvCxnSpPr>
            <p:cNvPr id="72" name="直接箭头连接符 71">
              <a:extLst>
                <a:ext uri="{FF2B5EF4-FFF2-40B4-BE49-F238E27FC236}">
                  <a16:creationId xmlns:a16="http://schemas.microsoft.com/office/drawing/2014/main" id="{E304E770-CC26-4C7E-AE09-B737579A49B5}"/>
                </a:ext>
              </a:extLst>
            </p:cNvPr>
            <p:cNvCxnSpPr>
              <a:cxnSpLocks/>
            </p:cNvCxnSpPr>
            <p:nvPr/>
          </p:nvCxnSpPr>
          <p:spPr>
            <a:xfrm flipH="1">
              <a:off x="11353060" y="2322269"/>
              <a:ext cx="24663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3" name="文本框 72">
              <a:extLst>
                <a:ext uri="{FF2B5EF4-FFF2-40B4-BE49-F238E27FC236}">
                  <a16:creationId xmlns:a16="http://schemas.microsoft.com/office/drawing/2014/main" id="{815D4D6A-5D64-4969-ABB8-ADA4EE4C1814}"/>
                </a:ext>
              </a:extLst>
            </p:cNvPr>
            <p:cNvSpPr txBox="1"/>
            <p:nvPr/>
          </p:nvSpPr>
          <p:spPr>
            <a:xfrm>
              <a:off x="11599696" y="2138872"/>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cxnSp>
          <p:nvCxnSpPr>
            <p:cNvPr id="74" name="直接箭头连接符 73">
              <a:extLst>
                <a:ext uri="{FF2B5EF4-FFF2-40B4-BE49-F238E27FC236}">
                  <a16:creationId xmlns:a16="http://schemas.microsoft.com/office/drawing/2014/main" id="{FB186202-F06F-4E25-849E-BA77DED590A8}"/>
                </a:ext>
              </a:extLst>
            </p:cNvPr>
            <p:cNvCxnSpPr>
              <a:cxnSpLocks/>
              <a:stCxn id="71" idx="0"/>
              <a:endCxn id="76" idx="2"/>
            </p:cNvCxnSpPr>
            <p:nvPr/>
          </p:nvCxnSpPr>
          <p:spPr>
            <a:xfrm flipV="1">
              <a:off x="10991423" y="2895600"/>
              <a:ext cx="9242" cy="3756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6" name="矩形 75">
              <a:extLst>
                <a:ext uri="{FF2B5EF4-FFF2-40B4-BE49-F238E27FC236}">
                  <a16:creationId xmlns:a16="http://schemas.microsoft.com/office/drawing/2014/main" id="{CF8D705A-041F-4B89-9895-E245B9751DC8}"/>
                </a:ext>
              </a:extLst>
            </p:cNvPr>
            <p:cNvSpPr/>
            <p:nvPr/>
          </p:nvSpPr>
          <p:spPr>
            <a:xfrm>
              <a:off x="10666710" y="2720671"/>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4</a:t>
              </a:r>
              <a:endParaRPr lang="zh-CN" altLang="en-US" sz="1400">
                <a:latin typeface="+mn-ea"/>
              </a:endParaRPr>
            </a:p>
          </p:txBody>
        </p:sp>
        <p:sp>
          <p:nvSpPr>
            <p:cNvPr id="77" name="文本框 76">
              <a:extLst>
                <a:ext uri="{FF2B5EF4-FFF2-40B4-BE49-F238E27FC236}">
                  <a16:creationId xmlns:a16="http://schemas.microsoft.com/office/drawing/2014/main" id="{33483654-8B8B-4935-BD1D-DE7283D9F3D5}"/>
                </a:ext>
              </a:extLst>
            </p:cNvPr>
            <p:cNvSpPr txBox="1"/>
            <p:nvPr/>
          </p:nvSpPr>
          <p:spPr>
            <a:xfrm>
              <a:off x="10414756" y="2452626"/>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79" name="文本框 78">
              <a:extLst>
                <a:ext uri="{FF2B5EF4-FFF2-40B4-BE49-F238E27FC236}">
                  <a16:creationId xmlns:a16="http://schemas.microsoft.com/office/drawing/2014/main" id="{B4B4D751-133C-4C9E-8893-B67479532D16}"/>
                </a:ext>
              </a:extLst>
            </p:cNvPr>
            <p:cNvSpPr txBox="1"/>
            <p:nvPr/>
          </p:nvSpPr>
          <p:spPr>
            <a:xfrm>
              <a:off x="8776449" y="2154775"/>
              <a:ext cx="1890261" cy="307777"/>
            </a:xfrm>
            <a:prstGeom prst="rect">
              <a:avLst/>
            </a:prstGeom>
            <a:noFill/>
          </p:spPr>
          <p:txBody>
            <a:bodyPr wrap="none" rtlCol="0">
              <a:spAutoFit/>
            </a:bodyPr>
            <a:lstStyle/>
            <a:p>
              <a:r>
                <a:rPr lang="zh-CN" altLang="en-US" sz="1400" b="1">
                  <a:latin typeface="宋体" panose="02010600030101010101" pitchFamily="2" charset="-122"/>
                  <a:ea typeface="宋体" panose="02010600030101010101" pitchFamily="2" charset="-122"/>
                </a:rPr>
                <a:t>③合并</a:t>
              </a:r>
              <a:r>
                <a:rPr lang="en-US" altLang="zh-CN" sz="1400" b="1">
                  <a:latin typeface="宋体" panose="02010600030101010101" pitchFamily="2" charset="-122"/>
                  <a:ea typeface="宋体" panose="02010600030101010101" pitchFamily="2" charset="-122"/>
                </a:rPr>
                <a:t>dev</a:t>
              </a:r>
              <a:r>
                <a:rPr lang="zh-CN" altLang="en-US" sz="1400" b="1">
                  <a:latin typeface="宋体" panose="02010600030101010101" pitchFamily="2" charset="-122"/>
                  <a:ea typeface="宋体" panose="02010600030101010101" pitchFamily="2" charset="-122"/>
                </a:rPr>
                <a:t>到</a:t>
              </a:r>
              <a:r>
                <a:rPr lang="en-US" altLang="zh-CN" sz="1400" b="1">
                  <a:latin typeface="宋体" panose="02010600030101010101" pitchFamily="2" charset="-122"/>
                  <a:ea typeface="宋体" panose="02010600030101010101" pitchFamily="2" charset="-122"/>
                </a:rPr>
                <a:t>master</a:t>
              </a:r>
              <a:r>
                <a:rPr lang="zh-CN" altLang="en-US" sz="1400" b="1">
                  <a:latin typeface="宋体" panose="02010600030101010101" pitchFamily="2" charset="-122"/>
                  <a:ea typeface="宋体" panose="02010600030101010101" pitchFamily="2" charset="-122"/>
                </a:rPr>
                <a:t>上</a:t>
              </a:r>
            </a:p>
          </p:txBody>
        </p:sp>
      </p:grpSp>
      <p:grpSp>
        <p:nvGrpSpPr>
          <p:cNvPr id="150" name="组合 149">
            <a:extLst>
              <a:ext uri="{FF2B5EF4-FFF2-40B4-BE49-F238E27FC236}">
                <a16:creationId xmlns:a16="http://schemas.microsoft.com/office/drawing/2014/main" id="{AC3E099F-56B5-4CE4-ABDE-AE8ED74F4662}"/>
              </a:ext>
            </a:extLst>
          </p:cNvPr>
          <p:cNvGrpSpPr/>
          <p:nvPr/>
        </p:nvGrpSpPr>
        <p:grpSpPr>
          <a:xfrm>
            <a:off x="75401" y="4630566"/>
            <a:ext cx="4913136" cy="1872039"/>
            <a:chOff x="0" y="3444517"/>
            <a:chExt cx="4913136" cy="1872039"/>
          </a:xfrm>
        </p:grpSpPr>
        <p:cxnSp>
          <p:nvCxnSpPr>
            <p:cNvPr id="106" name="直接箭头连接符 105">
              <a:extLst>
                <a:ext uri="{FF2B5EF4-FFF2-40B4-BE49-F238E27FC236}">
                  <a16:creationId xmlns:a16="http://schemas.microsoft.com/office/drawing/2014/main" id="{743C1985-6D18-45D7-9A4B-24CD13CAA1EC}"/>
                </a:ext>
              </a:extLst>
            </p:cNvPr>
            <p:cNvCxnSpPr>
              <a:cxnSpLocks/>
              <a:stCxn id="97" idx="3"/>
              <a:endCxn id="95" idx="1"/>
            </p:cNvCxnSpPr>
            <p:nvPr/>
          </p:nvCxnSpPr>
          <p:spPr>
            <a:xfrm>
              <a:off x="3850894" y="5162667"/>
              <a:ext cx="226984"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136" name="组合 135">
              <a:extLst>
                <a:ext uri="{FF2B5EF4-FFF2-40B4-BE49-F238E27FC236}">
                  <a16:creationId xmlns:a16="http://schemas.microsoft.com/office/drawing/2014/main" id="{C21E706B-AD33-458A-BBDA-0AF42AC5EEB1}"/>
                </a:ext>
              </a:extLst>
            </p:cNvPr>
            <p:cNvGrpSpPr/>
            <p:nvPr/>
          </p:nvGrpSpPr>
          <p:grpSpPr>
            <a:xfrm>
              <a:off x="0" y="3444517"/>
              <a:ext cx="4913136" cy="1872039"/>
              <a:chOff x="0" y="3444517"/>
              <a:chExt cx="4913136" cy="1872039"/>
            </a:xfrm>
          </p:grpSpPr>
          <p:grpSp>
            <p:nvGrpSpPr>
              <p:cNvPr id="83" name="组合 82">
                <a:extLst>
                  <a:ext uri="{FF2B5EF4-FFF2-40B4-BE49-F238E27FC236}">
                    <a16:creationId xmlns:a16="http://schemas.microsoft.com/office/drawing/2014/main" id="{DFE0A556-5095-47A7-BA8F-239E675A79C3}"/>
                  </a:ext>
                </a:extLst>
              </p:cNvPr>
              <p:cNvGrpSpPr/>
              <p:nvPr/>
            </p:nvGrpSpPr>
            <p:grpSpPr>
              <a:xfrm>
                <a:off x="0" y="3444517"/>
                <a:ext cx="4913136" cy="1872039"/>
                <a:chOff x="4383029" y="1707023"/>
                <a:chExt cx="4913136" cy="1872039"/>
              </a:xfrm>
            </p:grpSpPr>
            <p:sp>
              <p:nvSpPr>
                <p:cNvPr id="84" name="文本框 83">
                  <a:extLst>
                    <a:ext uri="{FF2B5EF4-FFF2-40B4-BE49-F238E27FC236}">
                      <a16:creationId xmlns:a16="http://schemas.microsoft.com/office/drawing/2014/main" id="{1708FA57-D296-4147-878C-D1BFA7D927C0}"/>
                    </a:ext>
                  </a:extLst>
                </p:cNvPr>
                <p:cNvSpPr txBox="1"/>
                <p:nvPr/>
              </p:nvSpPr>
              <p:spPr>
                <a:xfrm>
                  <a:off x="4464604"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创建</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85" name="矩形 84">
                  <a:extLst>
                    <a:ext uri="{FF2B5EF4-FFF2-40B4-BE49-F238E27FC236}">
                      <a16:creationId xmlns:a16="http://schemas.microsoft.com/office/drawing/2014/main" id="{A4A8CBF2-1AD4-4F12-ADFA-9D576A576FE8}"/>
                    </a:ext>
                  </a:extLst>
                </p:cNvPr>
                <p:cNvSpPr/>
                <p:nvPr/>
              </p:nvSpPr>
              <p:spPr>
                <a:xfrm>
                  <a:off x="4723119"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1</a:t>
                  </a:r>
                  <a:endParaRPr lang="zh-CN" altLang="en-US" sz="1400">
                    <a:latin typeface="+mn-ea"/>
                  </a:endParaRPr>
                </a:p>
              </p:txBody>
            </p:sp>
            <p:cxnSp>
              <p:nvCxnSpPr>
                <p:cNvPr id="86" name="直接箭头连接符 85">
                  <a:extLst>
                    <a:ext uri="{FF2B5EF4-FFF2-40B4-BE49-F238E27FC236}">
                      <a16:creationId xmlns:a16="http://schemas.microsoft.com/office/drawing/2014/main" id="{D3C8DAD3-4D5D-4D12-936C-9252A9025CA8}"/>
                    </a:ext>
                  </a:extLst>
                </p:cNvPr>
                <p:cNvCxnSpPr>
                  <a:stCxn id="85" idx="3"/>
                </p:cNvCxnSpPr>
                <p:nvPr/>
              </p:nvCxnSpPr>
              <p:spPr>
                <a:xfrm flipV="1">
                  <a:off x="5391029"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594C26DA-C363-42D0-B248-2AB75B9E939B}"/>
                    </a:ext>
                  </a:extLst>
                </p:cNvPr>
                <p:cNvSpPr/>
                <p:nvPr/>
              </p:nvSpPr>
              <p:spPr>
                <a:xfrm>
                  <a:off x="5931717"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2</a:t>
                  </a:r>
                  <a:endParaRPr lang="zh-CN" altLang="en-US" sz="1400">
                    <a:latin typeface="+mn-ea"/>
                  </a:endParaRPr>
                </a:p>
              </p:txBody>
            </p:sp>
            <p:sp>
              <p:nvSpPr>
                <p:cNvPr id="88" name="文本框 87">
                  <a:extLst>
                    <a:ext uri="{FF2B5EF4-FFF2-40B4-BE49-F238E27FC236}">
                      <a16:creationId xmlns:a16="http://schemas.microsoft.com/office/drawing/2014/main" id="{F8298D79-4108-4E87-8D31-051D5FB69B58}"/>
                    </a:ext>
                  </a:extLst>
                </p:cNvPr>
                <p:cNvSpPr txBox="1"/>
                <p:nvPr/>
              </p:nvSpPr>
              <p:spPr>
                <a:xfrm>
                  <a:off x="5673202"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cxnSp>
              <p:nvCxnSpPr>
                <p:cNvPr id="89" name="直接箭头连接符 88">
                  <a:extLst>
                    <a:ext uri="{FF2B5EF4-FFF2-40B4-BE49-F238E27FC236}">
                      <a16:creationId xmlns:a16="http://schemas.microsoft.com/office/drawing/2014/main" id="{44296D57-753E-4C15-AB70-2BDF98983ACD}"/>
                    </a:ext>
                  </a:extLst>
                </p:cNvPr>
                <p:cNvCxnSpPr/>
                <p:nvPr/>
              </p:nvCxnSpPr>
              <p:spPr>
                <a:xfrm flipV="1">
                  <a:off x="6611456"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A2CE0A40-1641-4E93-8186-4287EF887AFB}"/>
                    </a:ext>
                  </a:extLst>
                </p:cNvPr>
                <p:cNvSpPr/>
                <p:nvPr/>
              </p:nvSpPr>
              <p:spPr>
                <a:xfrm>
                  <a:off x="7152144"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3</a:t>
                  </a:r>
                  <a:endParaRPr lang="zh-CN" altLang="en-US" sz="1400">
                    <a:latin typeface="+mn-ea"/>
                  </a:endParaRPr>
                </a:p>
              </p:txBody>
            </p:sp>
            <p:sp>
              <p:nvSpPr>
                <p:cNvPr id="91" name="文本框 90">
                  <a:extLst>
                    <a:ext uri="{FF2B5EF4-FFF2-40B4-BE49-F238E27FC236}">
                      <a16:creationId xmlns:a16="http://schemas.microsoft.com/office/drawing/2014/main" id="{F3EDB3E9-EAC0-4B59-BC1E-6D6532AD3C70}"/>
                    </a:ext>
                  </a:extLst>
                </p:cNvPr>
                <p:cNvSpPr txBox="1"/>
                <p:nvPr/>
              </p:nvSpPr>
              <p:spPr>
                <a:xfrm>
                  <a:off x="8326254" y="1707023"/>
                  <a:ext cx="723275"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master</a:t>
                  </a:r>
                  <a:endParaRPr lang="zh-CN" altLang="en-US" sz="1400">
                    <a:latin typeface="宋体" panose="02010600030101010101" pitchFamily="2" charset="-122"/>
                    <a:ea typeface="宋体" panose="02010600030101010101" pitchFamily="2" charset="-122"/>
                  </a:endParaRPr>
                </a:p>
              </p:txBody>
            </p:sp>
            <p:cxnSp>
              <p:nvCxnSpPr>
                <p:cNvPr id="92" name="直接箭头连接符 91">
                  <a:extLst>
                    <a:ext uri="{FF2B5EF4-FFF2-40B4-BE49-F238E27FC236}">
                      <a16:creationId xmlns:a16="http://schemas.microsoft.com/office/drawing/2014/main" id="{0470857D-7D57-49FA-A72B-1D1E6E231D83}"/>
                    </a:ext>
                  </a:extLst>
                </p:cNvPr>
                <p:cNvCxnSpPr>
                  <a:cxnSpLocks/>
                  <a:stCxn id="91" idx="2"/>
                </p:cNvCxnSpPr>
                <p:nvPr/>
              </p:nvCxnSpPr>
              <p:spPr>
                <a:xfrm>
                  <a:off x="8687892" y="2014800"/>
                  <a:ext cx="0" cy="2590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3" name="文本框 92">
                  <a:extLst>
                    <a:ext uri="{FF2B5EF4-FFF2-40B4-BE49-F238E27FC236}">
                      <a16:creationId xmlns:a16="http://schemas.microsoft.com/office/drawing/2014/main" id="{A3CFC93B-A8AE-48D9-AFE5-25889DA21664}"/>
                    </a:ext>
                  </a:extLst>
                </p:cNvPr>
                <p:cNvSpPr txBox="1"/>
                <p:nvPr/>
              </p:nvSpPr>
              <p:spPr>
                <a:xfrm>
                  <a:off x="6893628" y="2904524"/>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94" name="文本框 93">
                  <a:extLst>
                    <a:ext uri="{FF2B5EF4-FFF2-40B4-BE49-F238E27FC236}">
                      <a16:creationId xmlns:a16="http://schemas.microsoft.com/office/drawing/2014/main" id="{391E863C-1109-47DF-A687-D16193971EBA}"/>
                    </a:ext>
                  </a:extLst>
                </p:cNvPr>
                <p:cNvSpPr txBox="1"/>
                <p:nvPr/>
              </p:nvSpPr>
              <p:spPr>
                <a:xfrm>
                  <a:off x="4383029" y="2168381"/>
                  <a:ext cx="1980029" cy="307777"/>
                </a:xfrm>
                <a:prstGeom prst="rect">
                  <a:avLst/>
                </a:prstGeom>
                <a:noFill/>
              </p:spPr>
              <p:txBody>
                <a:bodyPr wrap="none" rtlCol="0">
                  <a:spAutoFit/>
                </a:bodyPr>
                <a:lstStyle/>
                <a:p>
                  <a:r>
                    <a:rPr lang="zh-CN" altLang="en-US" sz="1400" b="1">
                      <a:latin typeface="宋体" panose="02010600030101010101" pitchFamily="2" charset="-122"/>
                      <a:ea typeface="宋体" panose="02010600030101010101" pitchFamily="2" charset="-122"/>
                    </a:rPr>
                    <a:t>④创建并修改两个分支</a:t>
                  </a:r>
                </a:p>
              </p:txBody>
            </p:sp>
            <p:sp>
              <p:nvSpPr>
                <p:cNvPr id="95" name="文本框 94">
                  <a:extLst>
                    <a:ext uri="{FF2B5EF4-FFF2-40B4-BE49-F238E27FC236}">
                      <a16:creationId xmlns:a16="http://schemas.microsoft.com/office/drawing/2014/main" id="{FF7F7F9B-EF6C-49A8-983C-A9B51CC1BA4C}"/>
                    </a:ext>
                  </a:extLst>
                </p:cNvPr>
                <p:cNvSpPr txBox="1"/>
                <p:nvPr/>
              </p:nvSpPr>
              <p:spPr>
                <a:xfrm>
                  <a:off x="8460907" y="3271285"/>
                  <a:ext cx="453970"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dev</a:t>
                  </a:r>
                  <a:endParaRPr lang="zh-CN" altLang="en-US" sz="1400">
                    <a:latin typeface="宋体" panose="02010600030101010101" pitchFamily="2" charset="-122"/>
                    <a:ea typeface="宋体" panose="02010600030101010101" pitchFamily="2" charset="-122"/>
                  </a:endParaRPr>
                </a:p>
              </p:txBody>
            </p:sp>
            <p:sp>
              <p:nvSpPr>
                <p:cNvPr id="97" name="文本框 96">
                  <a:extLst>
                    <a:ext uri="{FF2B5EF4-FFF2-40B4-BE49-F238E27FC236}">
                      <a16:creationId xmlns:a16="http://schemas.microsoft.com/office/drawing/2014/main" id="{89B335DA-59A0-4185-87C9-5A0F8E0C9BD2}"/>
                    </a:ext>
                  </a:extLst>
                </p:cNvPr>
                <p:cNvSpPr txBox="1"/>
                <p:nvPr/>
              </p:nvSpPr>
              <p:spPr>
                <a:xfrm>
                  <a:off x="7690184" y="3271284"/>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cxnSp>
              <p:nvCxnSpPr>
                <p:cNvPr id="98" name="直接箭头连接符 97">
                  <a:extLst>
                    <a:ext uri="{FF2B5EF4-FFF2-40B4-BE49-F238E27FC236}">
                      <a16:creationId xmlns:a16="http://schemas.microsoft.com/office/drawing/2014/main" id="{7F547797-582B-4D7A-B39A-154AE7E1FAA3}"/>
                    </a:ext>
                  </a:extLst>
                </p:cNvPr>
                <p:cNvCxnSpPr>
                  <a:cxnSpLocks/>
                  <a:stCxn id="95" idx="0"/>
                </p:cNvCxnSpPr>
                <p:nvPr/>
              </p:nvCxnSpPr>
              <p:spPr>
                <a:xfrm flipV="1">
                  <a:off x="8687892" y="2927398"/>
                  <a:ext cx="0" cy="3438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9" name="直接箭头连接符 98">
                  <a:extLst>
                    <a:ext uri="{FF2B5EF4-FFF2-40B4-BE49-F238E27FC236}">
                      <a16:creationId xmlns:a16="http://schemas.microsoft.com/office/drawing/2014/main" id="{202F5014-C9D6-4462-8708-EFDB534E227D}"/>
                    </a:ext>
                  </a:extLst>
                </p:cNvPr>
                <p:cNvCxnSpPr/>
                <p:nvPr/>
              </p:nvCxnSpPr>
              <p:spPr>
                <a:xfrm flipV="1">
                  <a:off x="7822491"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82D925F6-B236-4454-B49F-71E4B6B2B840}"/>
                    </a:ext>
                  </a:extLst>
                </p:cNvPr>
                <p:cNvSpPr/>
                <p:nvPr/>
              </p:nvSpPr>
              <p:spPr>
                <a:xfrm>
                  <a:off x="8363179"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4</a:t>
                  </a:r>
                  <a:endParaRPr lang="zh-CN" altLang="en-US" sz="1400">
                    <a:latin typeface="+mn-ea"/>
                  </a:endParaRPr>
                </a:p>
              </p:txBody>
            </p:sp>
            <p:sp>
              <p:nvSpPr>
                <p:cNvPr id="101" name="文本框 100">
                  <a:extLst>
                    <a:ext uri="{FF2B5EF4-FFF2-40B4-BE49-F238E27FC236}">
                      <a16:creationId xmlns:a16="http://schemas.microsoft.com/office/drawing/2014/main" id="{895FDB30-DB5E-48ED-BFC6-F7EDCEA09BCA}"/>
                    </a:ext>
                  </a:extLst>
                </p:cNvPr>
                <p:cNvSpPr txBox="1"/>
                <p:nvPr/>
              </p:nvSpPr>
              <p:spPr>
                <a:xfrm>
                  <a:off x="8111225" y="2467202"/>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grpSp>
          <p:cxnSp>
            <p:nvCxnSpPr>
              <p:cNvPr id="114" name="直接箭头连接符 113">
                <a:extLst>
                  <a:ext uri="{FF2B5EF4-FFF2-40B4-BE49-F238E27FC236}">
                    <a16:creationId xmlns:a16="http://schemas.microsoft.com/office/drawing/2014/main" id="{AAF986A7-A877-49CC-9540-09189CA746A5}"/>
                  </a:ext>
                </a:extLst>
              </p:cNvPr>
              <p:cNvCxnSpPr>
                <a:stCxn id="90" idx="3"/>
              </p:cNvCxnSpPr>
              <p:nvPr/>
            </p:nvCxnSpPr>
            <p:spPr>
              <a:xfrm flipV="1">
                <a:off x="3437025" y="4059763"/>
                <a:ext cx="543125" cy="500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E1B6E0A0-5AB4-446A-A217-2DF7D8924A74}"/>
                  </a:ext>
                </a:extLst>
              </p:cNvPr>
              <p:cNvSpPr/>
              <p:nvPr/>
            </p:nvSpPr>
            <p:spPr>
              <a:xfrm>
                <a:off x="3980150" y="4012545"/>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5</a:t>
                </a:r>
                <a:endParaRPr lang="zh-CN" altLang="en-US" sz="1400">
                  <a:latin typeface="+mn-ea"/>
                </a:endParaRPr>
              </a:p>
            </p:txBody>
          </p:sp>
        </p:grpSp>
      </p:grpSp>
      <p:grpSp>
        <p:nvGrpSpPr>
          <p:cNvPr id="179" name="组合 178">
            <a:extLst>
              <a:ext uri="{FF2B5EF4-FFF2-40B4-BE49-F238E27FC236}">
                <a16:creationId xmlns:a16="http://schemas.microsoft.com/office/drawing/2014/main" id="{D30262C7-C75E-4413-9914-8F9BA238105A}"/>
              </a:ext>
            </a:extLst>
          </p:cNvPr>
          <p:cNvGrpSpPr/>
          <p:nvPr/>
        </p:nvGrpSpPr>
        <p:grpSpPr>
          <a:xfrm>
            <a:off x="4383029" y="3353124"/>
            <a:ext cx="4913136" cy="1415304"/>
            <a:chOff x="4383029" y="2168381"/>
            <a:chExt cx="4913136" cy="1415304"/>
          </a:xfrm>
        </p:grpSpPr>
        <p:grpSp>
          <p:nvGrpSpPr>
            <p:cNvPr id="82" name="组合 81">
              <a:extLst>
                <a:ext uri="{FF2B5EF4-FFF2-40B4-BE49-F238E27FC236}">
                  <a16:creationId xmlns:a16="http://schemas.microsoft.com/office/drawing/2014/main" id="{4338F2CA-E3EB-453D-9CE6-A52A65D2E02C}"/>
                </a:ext>
              </a:extLst>
            </p:cNvPr>
            <p:cNvGrpSpPr/>
            <p:nvPr/>
          </p:nvGrpSpPr>
          <p:grpSpPr>
            <a:xfrm>
              <a:off x="4383029" y="2168381"/>
              <a:ext cx="4913136" cy="1415304"/>
              <a:chOff x="4383029" y="2168381"/>
              <a:chExt cx="4913136" cy="1415304"/>
            </a:xfrm>
          </p:grpSpPr>
          <p:sp>
            <p:nvSpPr>
              <p:cNvPr id="38" name="文本框 37">
                <a:extLst>
                  <a:ext uri="{FF2B5EF4-FFF2-40B4-BE49-F238E27FC236}">
                    <a16:creationId xmlns:a16="http://schemas.microsoft.com/office/drawing/2014/main" id="{438A2092-6E19-4850-8A0A-345FDC64C810}"/>
                  </a:ext>
                </a:extLst>
              </p:cNvPr>
              <p:cNvSpPr txBox="1"/>
              <p:nvPr/>
            </p:nvSpPr>
            <p:spPr>
              <a:xfrm>
                <a:off x="4464604"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创建</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42" name="矩形 41">
                <a:extLst>
                  <a:ext uri="{FF2B5EF4-FFF2-40B4-BE49-F238E27FC236}">
                    <a16:creationId xmlns:a16="http://schemas.microsoft.com/office/drawing/2014/main" id="{B72E81F2-2C37-4334-99B6-1088C9FE9EFF}"/>
                  </a:ext>
                </a:extLst>
              </p:cNvPr>
              <p:cNvSpPr/>
              <p:nvPr/>
            </p:nvSpPr>
            <p:spPr>
              <a:xfrm>
                <a:off x="4723119"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1</a:t>
                </a:r>
                <a:endParaRPr lang="zh-CN" altLang="en-US" sz="1400">
                  <a:latin typeface="+mn-ea"/>
                </a:endParaRPr>
              </a:p>
            </p:txBody>
          </p:sp>
          <p:cxnSp>
            <p:nvCxnSpPr>
              <p:cNvPr id="43" name="直接箭头连接符 42">
                <a:extLst>
                  <a:ext uri="{FF2B5EF4-FFF2-40B4-BE49-F238E27FC236}">
                    <a16:creationId xmlns:a16="http://schemas.microsoft.com/office/drawing/2014/main" id="{9CD77A5B-EF1A-4BCC-9D2E-BD9898B0F922}"/>
                  </a:ext>
                </a:extLst>
              </p:cNvPr>
              <p:cNvCxnSpPr>
                <a:stCxn id="42" idx="3"/>
              </p:cNvCxnSpPr>
              <p:nvPr/>
            </p:nvCxnSpPr>
            <p:spPr>
              <a:xfrm flipV="1">
                <a:off x="5391029"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28012712-6105-4B81-B302-421B6276F609}"/>
                  </a:ext>
                </a:extLst>
              </p:cNvPr>
              <p:cNvSpPr/>
              <p:nvPr/>
            </p:nvSpPr>
            <p:spPr>
              <a:xfrm>
                <a:off x="5931717"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2</a:t>
                </a:r>
                <a:endParaRPr lang="zh-CN" altLang="en-US" sz="1400">
                  <a:latin typeface="+mn-ea"/>
                </a:endParaRPr>
              </a:p>
            </p:txBody>
          </p:sp>
          <p:sp>
            <p:nvSpPr>
              <p:cNvPr id="45" name="文本框 44">
                <a:extLst>
                  <a:ext uri="{FF2B5EF4-FFF2-40B4-BE49-F238E27FC236}">
                    <a16:creationId xmlns:a16="http://schemas.microsoft.com/office/drawing/2014/main" id="{1910907D-511B-4F88-AB20-F1092A23B962}"/>
                  </a:ext>
                </a:extLst>
              </p:cNvPr>
              <p:cNvSpPr txBox="1"/>
              <p:nvPr/>
            </p:nvSpPr>
            <p:spPr>
              <a:xfrm>
                <a:off x="5673202"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cxnSp>
            <p:nvCxnSpPr>
              <p:cNvPr id="46" name="直接箭头连接符 45">
                <a:extLst>
                  <a:ext uri="{FF2B5EF4-FFF2-40B4-BE49-F238E27FC236}">
                    <a16:creationId xmlns:a16="http://schemas.microsoft.com/office/drawing/2014/main" id="{DB67A92E-E7E0-4566-921D-122F6F49C31A}"/>
                  </a:ext>
                </a:extLst>
              </p:cNvPr>
              <p:cNvCxnSpPr/>
              <p:nvPr/>
            </p:nvCxnSpPr>
            <p:spPr>
              <a:xfrm flipV="1">
                <a:off x="6611456"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FFCB9BEA-8981-4380-B4C0-E53105C7775E}"/>
                  </a:ext>
                </a:extLst>
              </p:cNvPr>
              <p:cNvSpPr/>
              <p:nvPr/>
            </p:nvSpPr>
            <p:spPr>
              <a:xfrm>
                <a:off x="7152144"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3</a:t>
                </a:r>
                <a:endParaRPr lang="zh-CN" altLang="en-US" sz="1400">
                  <a:latin typeface="+mn-ea"/>
                </a:endParaRPr>
              </a:p>
            </p:txBody>
          </p:sp>
          <p:sp>
            <p:nvSpPr>
              <p:cNvPr id="48" name="文本框 47">
                <a:extLst>
                  <a:ext uri="{FF2B5EF4-FFF2-40B4-BE49-F238E27FC236}">
                    <a16:creationId xmlns:a16="http://schemas.microsoft.com/office/drawing/2014/main" id="{1E168A73-7CFA-45B5-A8A0-08C0CDACA183}"/>
                  </a:ext>
                </a:extLst>
              </p:cNvPr>
              <p:cNvSpPr txBox="1"/>
              <p:nvPr/>
            </p:nvSpPr>
            <p:spPr>
              <a:xfrm>
                <a:off x="7124461" y="2168381"/>
                <a:ext cx="723275"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master</a:t>
                </a:r>
                <a:endParaRPr lang="zh-CN" altLang="en-US" sz="1400">
                  <a:latin typeface="宋体" panose="02010600030101010101" pitchFamily="2" charset="-122"/>
                  <a:ea typeface="宋体" panose="02010600030101010101" pitchFamily="2" charset="-122"/>
                </a:endParaRPr>
              </a:p>
            </p:txBody>
          </p:sp>
          <p:cxnSp>
            <p:nvCxnSpPr>
              <p:cNvPr id="51" name="直接箭头连接符 50">
                <a:extLst>
                  <a:ext uri="{FF2B5EF4-FFF2-40B4-BE49-F238E27FC236}">
                    <a16:creationId xmlns:a16="http://schemas.microsoft.com/office/drawing/2014/main" id="{AA9944D4-8806-48D9-8FA6-A82F423C15C9}"/>
                  </a:ext>
                </a:extLst>
              </p:cNvPr>
              <p:cNvCxnSpPr>
                <a:stCxn id="48" idx="2"/>
                <a:endCxn id="47" idx="0"/>
              </p:cNvCxnSpPr>
              <p:nvPr/>
            </p:nvCxnSpPr>
            <p:spPr>
              <a:xfrm>
                <a:off x="7486099" y="2476158"/>
                <a:ext cx="0" cy="2590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2" name="文本框 51">
                <a:extLst>
                  <a:ext uri="{FF2B5EF4-FFF2-40B4-BE49-F238E27FC236}">
                    <a16:creationId xmlns:a16="http://schemas.microsoft.com/office/drawing/2014/main" id="{BD3FA26E-792C-425C-BE6D-046DDCB1C86C}"/>
                  </a:ext>
                </a:extLst>
              </p:cNvPr>
              <p:cNvSpPr txBox="1"/>
              <p:nvPr/>
            </p:nvSpPr>
            <p:spPr>
              <a:xfrm>
                <a:off x="6893628" y="2904524"/>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41" name="文本框 40">
                <a:extLst>
                  <a:ext uri="{FF2B5EF4-FFF2-40B4-BE49-F238E27FC236}">
                    <a16:creationId xmlns:a16="http://schemas.microsoft.com/office/drawing/2014/main" id="{CC94FAA0-FFB8-4136-9247-EEB0D217C878}"/>
                  </a:ext>
                </a:extLst>
              </p:cNvPr>
              <p:cNvSpPr txBox="1"/>
              <p:nvPr/>
            </p:nvSpPr>
            <p:spPr>
              <a:xfrm>
                <a:off x="4383029" y="2168381"/>
                <a:ext cx="2428870" cy="307777"/>
              </a:xfrm>
              <a:prstGeom prst="rect">
                <a:avLst/>
              </a:prstGeom>
              <a:noFill/>
            </p:spPr>
            <p:txBody>
              <a:bodyPr wrap="none" rtlCol="0">
                <a:spAutoFit/>
              </a:bodyPr>
              <a:lstStyle/>
              <a:p>
                <a:r>
                  <a:rPr lang="zh-CN" altLang="en-US" sz="1400" b="1">
                    <a:latin typeface="宋体" panose="02010600030101010101" pitchFamily="2" charset="-122"/>
                    <a:ea typeface="宋体" panose="02010600030101010101" pitchFamily="2" charset="-122"/>
                  </a:rPr>
                  <a:t>②</a:t>
                </a:r>
                <a:r>
                  <a:rPr lang="en-US" altLang="zh-CN" sz="1400" b="1">
                    <a:latin typeface="宋体" panose="02010600030101010101" pitchFamily="2" charset="-122"/>
                    <a:ea typeface="宋体" panose="02010600030101010101" pitchFamily="2" charset="-122"/>
                  </a:rPr>
                  <a:t>HEAD</a:t>
                </a:r>
                <a:r>
                  <a:rPr lang="zh-CN" altLang="en-US" sz="1400" b="1">
                    <a:latin typeface="宋体" panose="02010600030101010101" pitchFamily="2" charset="-122"/>
                    <a:ea typeface="宋体" panose="02010600030101010101" pitchFamily="2" charset="-122"/>
                  </a:rPr>
                  <a:t>指向新创建的</a:t>
                </a:r>
                <a:r>
                  <a:rPr lang="en-US" altLang="zh-CN" sz="1400" b="1">
                    <a:latin typeface="宋体" panose="02010600030101010101" pitchFamily="2" charset="-122"/>
                    <a:ea typeface="宋体" panose="02010600030101010101" pitchFamily="2" charset="-122"/>
                  </a:rPr>
                  <a:t>dev</a:t>
                </a:r>
                <a:r>
                  <a:rPr lang="zh-CN" altLang="en-US" sz="1400" b="1">
                    <a:latin typeface="宋体" panose="02010600030101010101" pitchFamily="2" charset="-122"/>
                    <a:ea typeface="宋体" panose="02010600030101010101" pitchFamily="2" charset="-122"/>
                  </a:rPr>
                  <a:t>分支</a:t>
                </a:r>
              </a:p>
            </p:txBody>
          </p:sp>
          <p:sp>
            <p:nvSpPr>
              <p:cNvPr id="53" name="文本框 52">
                <a:extLst>
                  <a:ext uri="{FF2B5EF4-FFF2-40B4-BE49-F238E27FC236}">
                    <a16:creationId xmlns:a16="http://schemas.microsoft.com/office/drawing/2014/main" id="{C7831896-95B2-40B6-9BCB-AA8BA527844F}"/>
                  </a:ext>
                </a:extLst>
              </p:cNvPr>
              <p:cNvSpPr txBox="1"/>
              <p:nvPr/>
            </p:nvSpPr>
            <p:spPr>
              <a:xfrm>
                <a:off x="8460907" y="3271285"/>
                <a:ext cx="453970"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dev</a:t>
                </a:r>
                <a:endParaRPr lang="zh-CN" altLang="en-US" sz="1400">
                  <a:latin typeface="宋体" panose="02010600030101010101" pitchFamily="2" charset="-122"/>
                  <a:ea typeface="宋体" panose="02010600030101010101" pitchFamily="2" charset="-122"/>
                </a:endParaRPr>
              </a:p>
            </p:txBody>
          </p:sp>
          <p:sp>
            <p:nvSpPr>
              <p:cNvPr id="55" name="文本框 54">
                <a:extLst>
                  <a:ext uri="{FF2B5EF4-FFF2-40B4-BE49-F238E27FC236}">
                    <a16:creationId xmlns:a16="http://schemas.microsoft.com/office/drawing/2014/main" id="{4800FB98-35EA-4016-AD7C-60C82D262D3F}"/>
                  </a:ext>
                </a:extLst>
              </p:cNvPr>
              <p:cNvSpPr txBox="1"/>
              <p:nvPr/>
            </p:nvSpPr>
            <p:spPr>
              <a:xfrm>
                <a:off x="7612506" y="3275908"/>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cxnSp>
            <p:nvCxnSpPr>
              <p:cNvPr id="58" name="直接箭头连接符 57">
                <a:extLst>
                  <a:ext uri="{FF2B5EF4-FFF2-40B4-BE49-F238E27FC236}">
                    <a16:creationId xmlns:a16="http://schemas.microsoft.com/office/drawing/2014/main" id="{C1162606-3097-418D-9470-E16AE27EDCED}"/>
                  </a:ext>
                </a:extLst>
              </p:cNvPr>
              <p:cNvCxnSpPr>
                <a:cxnSpLocks/>
                <a:stCxn id="53" idx="0"/>
              </p:cNvCxnSpPr>
              <p:nvPr/>
            </p:nvCxnSpPr>
            <p:spPr>
              <a:xfrm flipV="1">
                <a:off x="8687892" y="2927398"/>
                <a:ext cx="0" cy="3438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直接箭头连接符 62">
                <a:extLst>
                  <a:ext uri="{FF2B5EF4-FFF2-40B4-BE49-F238E27FC236}">
                    <a16:creationId xmlns:a16="http://schemas.microsoft.com/office/drawing/2014/main" id="{C8375044-6BDD-43E3-BB8D-1566120B552B}"/>
                  </a:ext>
                </a:extLst>
              </p:cNvPr>
              <p:cNvCxnSpPr/>
              <p:nvPr/>
            </p:nvCxnSpPr>
            <p:spPr>
              <a:xfrm flipV="1">
                <a:off x="7822491"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52485DDE-8F41-416D-81B1-8261364BB51A}"/>
                  </a:ext>
                </a:extLst>
              </p:cNvPr>
              <p:cNvSpPr/>
              <p:nvPr/>
            </p:nvSpPr>
            <p:spPr>
              <a:xfrm>
                <a:off x="8363179"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4</a:t>
                </a:r>
                <a:endParaRPr lang="zh-CN" altLang="en-US" sz="1400">
                  <a:latin typeface="+mn-ea"/>
                </a:endParaRPr>
              </a:p>
            </p:txBody>
          </p:sp>
          <p:sp>
            <p:nvSpPr>
              <p:cNvPr id="65" name="文本框 64">
                <a:extLst>
                  <a:ext uri="{FF2B5EF4-FFF2-40B4-BE49-F238E27FC236}">
                    <a16:creationId xmlns:a16="http://schemas.microsoft.com/office/drawing/2014/main" id="{83AD8AE7-4D1B-4B04-901E-07B851568EDC}"/>
                  </a:ext>
                </a:extLst>
              </p:cNvPr>
              <p:cNvSpPr txBox="1"/>
              <p:nvPr/>
            </p:nvSpPr>
            <p:spPr>
              <a:xfrm>
                <a:off x="8111225" y="2467202"/>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grpSp>
        <p:cxnSp>
          <p:nvCxnSpPr>
            <p:cNvPr id="103" name="直接箭头连接符 102">
              <a:extLst>
                <a:ext uri="{FF2B5EF4-FFF2-40B4-BE49-F238E27FC236}">
                  <a16:creationId xmlns:a16="http://schemas.microsoft.com/office/drawing/2014/main" id="{5804FB7F-68C5-49B4-BDDC-11FD868F67D0}"/>
                </a:ext>
              </a:extLst>
            </p:cNvPr>
            <p:cNvCxnSpPr>
              <a:cxnSpLocks/>
              <a:endCxn id="53" idx="1"/>
            </p:cNvCxnSpPr>
            <p:nvPr/>
          </p:nvCxnSpPr>
          <p:spPr>
            <a:xfrm>
              <a:off x="8061638" y="3425173"/>
              <a:ext cx="382339"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180" name="组合 179">
            <a:extLst>
              <a:ext uri="{FF2B5EF4-FFF2-40B4-BE49-F238E27FC236}">
                <a16:creationId xmlns:a16="http://schemas.microsoft.com/office/drawing/2014/main" id="{53130F99-2B0E-47ED-BC33-4DD51F411D2F}"/>
              </a:ext>
            </a:extLst>
          </p:cNvPr>
          <p:cNvGrpSpPr/>
          <p:nvPr/>
        </p:nvGrpSpPr>
        <p:grpSpPr>
          <a:xfrm>
            <a:off x="5188706" y="5091923"/>
            <a:ext cx="6758639" cy="1410681"/>
            <a:chOff x="5085099" y="3905875"/>
            <a:chExt cx="6758639" cy="1410681"/>
          </a:xfrm>
        </p:grpSpPr>
        <p:grpSp>
          <p:nvGrpSpPr>
            <p:cNvPr id="137" name="组合 136">
              <a:extLst>
                <a:ext uri="{FF2B5EF4-FFF2-40B4-BE49-F238E27FC236}">
                  <a16:creationId xmlns:a16="http://schemas.microsoft.com/office/drawing/2014/main" id="{744DEE07-D6CF-4475-BAE8-8CD1D74405BD}"/>
                </a:ext>
              </a:extLst>
            </p:cNvPr>
            <p:cNvGrpSpPr/>
            <p:nvPr/>
          </p:nvGrpSpPr>
          <p:grpSpPr>
            <a:xfrm>
              <a:off x="5085099" y="3905875"/>
              <a:ext cx="6758639" cy="1410681"/>
              <a:chOff x="5102029" y="3905875"/>
              <a:chExt cx="6758639" cy="1410681"/>
            </a:xfrm>
          </p:grpSpPr>
          <p:grpSp>
            <p:nvGrpSpPr>
              <p:cNvPr id="116" name="组合 115">
                <a:extLst>
                  <a:ext uri="{FF2B5EF4-FFF2-40B4-BE49-F238E27FC236}">
                    <a16:creationId xmlns:a16="http://schemas.microsoft.com/office/drawing/2014/main" id="{50DC2B13-A64C-4213-8E3D-1C04BA160D3F}"/>
                  </a:ext>
                </a:extLst>
              </p:cNvPr>
              <p:cNvGrpSpPr/>
              <p:nvPr/>
            </p:nvGrpSpPr>
            <p:grpSpPr>
              <a:xfrm>
                <a:off x="5102029" y="3905875"/>
                <a:ext cx="6758639" cy="1410681"/>
                <a:chOff x="4383029" y="2168381"/>
                <a:chExt cx="6758639" cy="1410681"/>
              </a:xfrm>
            </p:grpSpPr>
            <p:sp>
              <p:nvSpPr>
                <p:cNvPr id="117" name="文本框 116">
                  <a:extLst>
                    <a:ext uri="{FF2B5EF4-FFF2-40B4-BE49-F238E27FC236}">
                      <a16:creationId xmlns:a16="http://schemas.microsoft.com/office/drawing/2014/main" id="{C644C2E0-0953-43C8-93AF-09B89C86FD24}"/>
                    </a:ext>
                  </a:extLst>
                </p:cNvPr>
                <p:cNvSpPr txBox="1"/>
                <p:nvPr/>
              </p:nvSpPr>
              <p:spPr>
                <a:xfrm>
                  <a:off x="4464604"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创建</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118" name="矩形 117">
                  <a:extLst>
                    <a:ext uri="{FF2B5EF4-FFF2-40B4-BE49-F238E27FC236}">
                      <a16:creationId xmlns:a16="http://schemas.microsoft.com/office/drawing/2014/main" id="{15C46EBB-FEFA-4CAE-811B-1566064F5156}"/>
                    </a:ext>
                  </a:extLst>
                </p:cNvPr>
                <p:cNvSpPr/>
                <p:nvPr/>
              </p:nvSpPr>
              <p:spPr>
                <a:xfrm>
                  <a:off x="4723119"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1</a:t>
                  </a:r>
                  <a:endParaRPr lang="zh-CN" altLang="en-US" sz="1400">
                    <a:latin typeface="+mn-ea"/>
                  </a:endParaRPr>
                </a:p>
              </p:txBody>
            </p:sp>
            <p:cxnSp>
              <p:nvCxnSpPr>
                <p:cNvPr id="119" name="直接箭头连接符 118">
                  <a:extLst>
                    <a:ext uri="{FF2B5EF4-FFF2-40B4-BE49-F238E27FC236}">
                      <a16:creationId xmlns:a16="http://schemas.microsoft.com/office/drawing/2014/main" id="{EE2778BD-5B4D-4B71-9170-FE7C5D873893}"/>
                    </a:ext>
                  </a:extLst>
                </p:cNvPr>
                <p:cNvCxnSpPr>
                  <a:stCxn id="118" idx="3"/>
                </p:cNvCxnSpPr>
                <p:nvPr/>
              </p:nvCxnSpPr>
              <p:spPr>
                <a:xfrm flipV="1">
                  <a:off x="5391029"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C5A759CC-53EB-451C-A9B4-C787CA87EC91}"/>
                    </a:ext>
                  </a:extLst>
                </p:cNvPr>
                <p:cNvSpPr/>
                <p:nvPr/>
              </p:nvSpPr>
              <p:spPr>
                <a:xfrm>
                  <a:off x="5931717" y="2735248"/>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2</a:t>
                  </a:r>
                  <a:endParaRPr lang="zh-CN" altLang="en-US" sz="1400">
                    <a:latin typeface="+mn-ea"/>
                  </a:endParaRPr>
                </a:p>
              </p:txBody>
            </p:sp>
            <p:sp>
              <p:nvSpPr>
                <p:cNvPr id="121" name="文本框 120">
                  <a:extLst>
                    <a:ext uri="{FF2B5EF4-FFF2-40B4-BE49-F238E27FC236}">
                      <a16:creationId xmlns:a16="http://schemas.microsoft.com/office/drawing/2014/main" id="{102F6691-2091-4D35-9606-A2DCD2EF28CE}"/>
                    </a:ext>
                  </a:extLst>
                </p:cNvPr>
                <p:cNvSpPr txBox="1"/>
                <p:nvPr/>
              </p:nvSpPr>
              <p:spPr>
                <a:xfrm>
                  <a:off x="5673202" y="2910177"/>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cxnSp>
              <p:nvCxnSpPr>
                <p:cNvPr id="122" name="直接箭头连接符 121">
                  <a:extLst>
                    <a:ext uri="{FF2B5EF4-FFF2-40B4-BE49-F238E27FC236}">
                      <a16:creationId xmlns:a16="http://schemas.microsoft.com/office/drawing/2014/main" id="{459CD502-4F20-4AF0-BE33-C8C4C4369CA5}"/>
                    </a:ext>
                  </a:extLst>
                </p:cNvPr>
                <p:cNvCxnSpPr/>
                <p:nvPr/>
              </p:nvCxnSpPr>
              <p:spPr>
                <a:xfrm flipV="1">
                  <a:off x="6611456"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395D518E-2ACE-42A0-BEB0-3F3CFD5A4D18}"/>
                    </a:ext>
                  </a:extLst>
                </p:cNvPr>
                <p:cNvSpPr/>
                <p:nvPr/>
              </p:nvSpPr>
              <p:spPr>
                <a:xfrm>
                  <a:off x="7152144"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3</a:t>
                  </a:r>
                  <a:endParaRPr lang="zh-CN" altLang="en-US" sz="1400">
                    <a:latin typeface="+mn-ea"/>
                  </a:endParaRPr>
                </a:p>
              </p:txBody>
            </p:sp>
            <p:sp>
              <p:nvSpPr>
                <p:cNvPr id="124" name="文本框 123">
                  <a:extLst>
                    <a:ext uri="{FF2B5EF4-FFF2-40B4-BE49-F238E27FC236}">
                      <a16:creationId xmlns:a16="http://schemas.microsoft.com/office/drawing/2014/main" id="{A2425084-4E92-447F-8675-EDDF098E36AF}"/>
                    </a:ext>
                  </a:extLst>
                </p:cNvPr>
                <p:cNvSpPr txBox="1"/>
                <p:nvPr/>
              </p:nvSpPr>
              <p:spPr>
                <a:xfrm>
                  <a:off x="9554723" y="2814349"/>
                  <a:ext cx="723275"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master</a:t>
                  </a:r>
                  <a:endParaRPr lang="zh-CN" altLang="en-US" sz="1400">
                    <a:latin typeface="宋体" panose="02010600030101010101" pitchFamily="2" charset="-122"/>
                    <a:ea typeface="宋体" panose="02010600030101010101" pitchFamily="2" charset="-122"/>
                  </a:endParaRPr>
                </a:p>
              </p:txBody>
            </p:sp>
            <p:sp>
              <p:nvSpPr>
                <p:cNvPr id="126" name="文本框 125">
                  <a:extLst>
                    <a:ext uri="{FF2B5EF4-FFF2-40B4-BE49-F238E27FC236}">
                      <a16:creationId xmlns:a16="http://schemas.microsoft.com/office/drawing/2014/main" id="{D0642624-E390-4C76-9E37-61FEE4E4CB96}"/>
                    </a:ext>
                  </a:extLst>
                </p:cNvPr>
                <p:cNvSpPr txBox="1"/>
                <p:nvPr/>
              </p:nvSpPr>
              <p:spPr>
                <a:xfrm>
                  <a:off x="6893628" y="2904524"/>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sp>
              <p:nvSpPr>
                <p:cNvPr id="127" name="文本框 126">
                  <a:extLst>
                    <a:ext uri="{FF2B5EF4-FFF2-40B4-BE49-F238E27FC236}">
                      <a16:creationId xmlns:a16="http://schemas.microsoft.com/office/drawing/2014/main" id="{091B541E-DEF4-4AEA-A208-8F48DD0D8F02}"/>
                    </a:ext>
                  </a:extLst>
                </p:cNvPr>
                <p:cNvSpPr txBox="1"/>
                <p:nvPr/>
              </p:nvSpPr>
              <p:spPr>
                <a:xfrm>
                  <a:off x="4383029" y="2168381"/>
                  <a:ext cx="3147015" cy="307777"/>
                </a:xfrm>
                <a:prstGeom prst="rect">
                  <a:avLst/>
                </a:prstGeom>
                <a:noFill/>
              </p:spPr>
              <p:txBody>
                <a:bodyPr wrap="none" rtlCol="0">
                  <a:spAutoFit/>
                </a:bodyPr>
                <a:lstStyle/>
                <a:p>
                  <a:r>
                    <a:rPr lang="zh-CN" altLang="en-US" sz="1400" b="1">
                      <a:latin typeface="宋体" panose="02010600030101010101" pitchFamily="2" charset="-122"/>
                      <a:ea typeface="宋体" panose="02010600030101010101" pitchFamily="2" charset="-122"/>
                    </a:rPr>
                    <a:t>⑤合并两个不同分支，合并后</a:t>
                  </a:r>
                  <a:r>
                    <a:rPr lang="en-US" altLang="zh-CN" sz="1400" b="1">
                      <a:latin typeface="宋体" panose="02010600030101010101" pitchFamily="2" charset="-122"/>
                      <a:ea typeface="宋体" panose="02010600030101010101" pitchFamily="2" charset="-122"/>
                    </a:rPr>
                    <a:t>dev</a:t>
                  </a:r>
                  <a:r>
                    <a:rPr lang="zh-CN" altLang="en-US" sz="1400" b="1">
                      <a:latin typeface="宋体" panose="02010600030101010101" pitchFamily="2" charset="-122"/>
                      <a:ea typeface="宋体" panose="02010600030101010101" pitchFamily="2" charset="-122"/>
                    </a:rPr>
                    <a:t>不变</a:t>
                  </a:r>
                </a:p>
              </p:txBody>
            </p:sp>
            <p:sp>
              <p:nvSpPr>
                <p:cNvPr id="128" name="文本框 127">
                  <a:extLst>
                    <a:ext uri="{FF2B5EF4-FFF2-40B4-BE49-F238E27FC236}">
                      <a16:creationId xmlns:a16="http://schemas.microsoft.com/office/drawing/2014/main" id="{236CAFBB-787C-400E-9E82-5108C8642ECE}"/>
                    </a:ext>
                  </a:extLst>
                </p:cNvPr>
                <p:cNvSpPr txBox="1"/>
                <p:nvPr/>
              </p:nvSpPr>
              <p:spPr>
                <a:xfrm>
                  <a:off x="8460907" y="3271285"/>
                  <a:ext cx="453970" cy="307777"/>
                </a:xfrm>
                <a:prstGeom prst="rect">
                  <a:avLst/>
                </a:prstGeom>
                <a:noFill/>
                <a:ln>
                  <a:solidFill>
                    <a:schemeClr val="accent2">
                      <a:lumMod val="75000"/>
                    </a:schemeClr>
                  </a:solidFill>
                </a:ln>
              </p:spPr>
              <p:txBody>
                <a:bodyPr wrap="none" rtlCol="0">
                  <a:spAutoFit/>
                </a:bodyPr>
                <a:lstStyle/>
                <a:p>
                  <a:pPr algn="l"/>
                  <a:r>
                    <a:rPr lang="en-US" altLang="zh-CN" sz="1400">
                      <a:latin typeface="宋体" panose="02010600030101010101" pitchFamily="2" charset="-122"/>
                      <a:ea typeface="宋体" panose="02010600030101010101" pitchFamily="2" charset="-122"/>
                    </a:rPr>
                    <a:t>dev</a:t>
                  </a:r>
                  <a:endParaRPr lang="zh-CN" altLang="en-US" sz="1400">
                    <a:latin typeface="宋体" panose="02010600030101010101" pitchFamily="2" charset="-122"/>
                    <a:ea typeface="宋体" panose="02010600030101010101" pitchFamily="2" charset="-122"/>
                  </a:endParaRPr>
                </a:p>
              </p:txBody>
            </p:sp>
            <p:sp>
              <p:nvSpPr>
                <p:cNvPr id="129" name="文本框 128">
                  <a:extLst>
                    <a:ext uri="{FF2B5EF4-FFF2-40B4-BE49-F238E27FC236}">
                      <a16:creationId xmlns:a16="http://schemas.microsoft.com/office/drawing/2014/main" id="{7FCC819D-A228-4D39-87DD-F61C3A4498EB}"/>
                    </a:ext>
                  </a:extLst>
                </p:cNvPr>
                <p:cNvSpPr txBox="1"/>
                <p:nvPr/>
              </p:nvSpPr>
              <p:spPr>
                <a:xfrm>
                  <a:off x="10597929" y="2814348"/>
                  <a:ext cx="543739"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HEAD</a:t>
                  </a:r>
                  <a:endParaRPr lang="zh-CN" altLang="en-US" sz="1400">
                    <a:latin typeface="宋体" panose="02010600030101010101" pitchFamily="2" charset="-122"/>
                    <a:ea typeface="宋体" panose="02010600030101010101" pitchFamily="2" charset="-122"/>
                  </a:endParaRPr>
                </a:p>
              </p:txBody>
            </p:sp>
            <p:cxnSp>
              <p:nvCxnSpPr>
                <p:cNvPr id="130" name="直接箭头连接符 129">
                  <a:extLst>
                    <a:ext uri="{FF2B5EF4-FFF2-40B4-BE49-F238E27FC236}">
                      <a16:creationId xmlns:a16="http://schemas.microsoft.com/office/drawing/2014/main" id="{B7987D47-83F6-4748-A7A6-139569D6EAEE}"/>
                    </a:ext>
                  </a:extLst>
                </p:cNvPr>
                <p:cNvCxnSpPr>
                  <a:cxnSpLocks/>
                  <a:stCxn id="128" idx="0"/>
                </p:cNvCxnSpPr>
                <p:nvPr/>
              </p:nvCxnSpPr>
              <p:spPr>
                <a:xfrm flipV="1">
                  <a:off x="8687892" y="2927398"/>
                  <a:ext cx="0" cy="3438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1" name="直接箭头连接符 130">
                  <a:extLst>
                    <a:ext uri="{FF2B5EF4-FFF2-40B4-BE49-F238E27FC236}">
                      <a16:creationId xmlns:a16="http://schemas.microsoft.com/office/drawing/2014/main" id="{65E888A3-97C3-47DE-9245-9BCD5B2C1A9F}"/>
                    </a:ext>
                  </a:extLst>
                </p:cNvPr>
                <p:cNvCxnSpPr/>
                <p:nvPr/>
              </p:nvCxnSpPr>
              <p:spPr>
                <a:xfrm flipV="1">
                  <a:off x="7822491" y="2822712"/>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矩形 131">
                  <a:extLst>
                    <a:ext uri="{FF2B5EF4-FFF2-40B4-BE49-F238E27FC236}">
                      <a16:creationId xmlns:a16="http://schemas.microsoft.com/office/drawing/2014/main" id="{380F0957-75FE-4550-855E-15EE9DB2888A}"/>
                    </a:ext>
                  </a:extLst>
                </p:cNvPr>
                <p:cNvSpPr/>
                <p:nvPr/>
              </p:nvSpPr>
              <p:spPr>
                <a:xfrm>
                  <a:off x="8363179" y="2735247"/>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4</a:t>
                  </a:r>
                  <a:endParaRPr lang="zh-CN" altLang="en-US" sz="1400">
                    <a:latin typeface="+mn-ea"/>
                  </a:endParaRPr>
                </a:p>
              </p:txBody>
            </p:sp>
            <p:sp>
              <p:nvSpPr>
                <p:cNvPr id="133" name="文本框 132">
                  <a:extLst>
                    <a:ext uri="{FF2B5EF4-FFF2-40B4-BE49-F238E27FC236}">
                      <a16:creationId xmlns:a16="http://schemas.microsoft.com/office/drawing/2014/main" id="{8799814B-B38F-4256-8B54-4342C3DDF7A6}"/>
                    </a:ext>
                  </a:extLst>
                </p:cNvPr>
                <p:cNvSpPr txBox="1"/>
                <p:nvPr/>
              </p:nvSpPr>
              <p:spPr>
                <a:xfrm>
                  <a:off x="8111225" y="2467202"/>
                  <a:ext cx="1184940" cy="276999"/>
                </a:xfrm>
                <a:prstGeom prst="rect">
                  <a:avLst/>
                </a:prstGeom>
                <a:noFill/>
              </p:spPr>
              <p:txBody>
                <a:bodyPr wrap="none" rtlCol="0">
                  <a:spAutoFit/>
                </a:bodyPr>
                <a:lstStyle/>
                <a:p>
                  <a:pPr algn="l"/>
                  <a:r>
                    <a:rPr lang="zh-CN" altLang="en-US" sz="1200">
                      <a:latin typeface="宋体" panose="02010600030101010101" pitchFamily="2" charset="-122"/>
                      <a:ea typeface="宋体" panose="02010600030101010101" pitchFamily="2" charset="-122"/>
                    </a:rPr>
                    <a:t>修改</a:t>
                  </a:r>
                  <a:r>
                    <a:rPr lang="en-US" altLang="zh-CN" sz="1200">
                      <a:latin typeface="宋体" panose="02010600030101010101" pitchFamily="2" charset="-122"/>
                      <a:ea typeface="宋体" panose="02010600030101010101" pitchFamily="2" charset="-122"/>
                    </a:rPr>
                    <a:t>a.txt</a:t>
                  </a:r>
                  <a:r>
                    <a:rPr lang="zh-CN" altLang="en-US" sz="1200">
                      <a:latin typeface="宋体" panose="02010600030101010101" pitchFamily="2" charset="-122"/>
                      <a:ea typeface="宋体" panose="02010600030101010101" pitchFamily="2" charset="-122"/>
                    </a:rPr>
                    <a:t>文件</a:t>
                  </a:r>
                </a:p>
              </p:txBody>
            </p:sp>
          </p:grpSp>
          <p:cxnSp>
            <p:nvCxnSpPr>
              <p:cNvPr id="134" name="直接箭头连接符 133">
                <a:extLst>
                  <a:ext uri="{FF2B5EF4-FFF2-40B4-BE49-F238E27FC236}">
                    <a16:creationId xmlns:a16="http://schemas.microsoft.com/office/drawing/2014/main" id="{B77657A9-EE25-4965-9081-C4E9A22B23C7}"/>
                  </a:ext>
                </a:extLst>
              </p:cNvPr>
              <p:cNvCxnSpPr/>
              <p:nvPr/>
            </p:nvCxnSpPr>
            <p:spPr>
              <a:xfrm flipV="1">
                <a:off x="8535601" y="4068534"/>
                <a:ext cx="543125" cy="500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BADB50CC-BD26-44BB-8200-58851B348831}"/>
                  </a:ext>
                </a:extLst>
              </p:cNvPr>
              <p:cNvSpPr/>
              <p:nvPr/>
            </p:nvSpPr>
            <p:spPr>
              <a:xfrm>
                <a:off x="9078726" y="4021316"/>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5</a:t>
                </a:r>
                <a:endParaRPr lang="zh-CN" altLang="en-US" sz="1400">
                  <a:latin typeface="+mn-ea"/>
                </a:endParaRPr>
              </a:p>
            </p:txBody>
          </p:sp>
        </p:grpSp>
        <p:cxnSp>
          <p:nvCxnSpPr>
            <p:cNvPr id="138" name="直接箭头连接符 137">
              <a:extLst>
                <a:ext uri="{FF2B5EF4-FFF2-40B4-BE49-F238E27FC236}">
                  <a16:creationId xmlns:a16="http://schemas.microsoft.com/office/drawing/2014/main" id="{A23B4446-4103-4B72-A75D-5A1A3F028FC0}"/>
                </a:ext>
              </a:extLst>
            </p:cNvPr>
            <p:cNvCxnSpPr/>
            <p:nvPr/>
          </p:nvCxnSpPr>
          <p:spPr>
            <a:xfrm flipV="1">
              <a:off x="9738212" y="4100010"/>
              <a:ext cx="5406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A75714D4-A807-426E-B624-E771D62DF65D}"/>
                </a:ext>
              </a:extLst>
            </p:cNvPr>
            <p:cNvSpPr/>
            <p:nvPr/>
          </p:nvSpPr>
          <p:spPr>
            <a:xfrm>
              <a:off x="10278900" y="4012545"/>
              <a:ext cx="66791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a:latin typeface="+mn-ea"/>
                </a:rPr>
                <a:t>版本</a:t>
              </a:r>
              <a:r>
                <a:rPr lang="en-US" altLang="zh-CN" sz="1400">
                  <a:latin typeface="+mn-ea"/>
                </a:rPr>
                <a:t>6</a:t>
              </a:r>
              <a:endParaRPr lang="zh-CN" altLang="en-US" sz="1400">
                <a:latin typeface="+mn-ea"/>
              </a:endParaRPr>
            </a:p>
          </p:txBody>
        </p:sp>
        <p:cxnSp>
          <p:nvCxnSpPr>
            <p:cNvPr id="141" name="直接箭头连接符 140">
              <a:extLst>
                <a:ext uri="{FF2B5EF4-FFF2-40B4-BE49-F238E27FC236}">
                  <a16:creationId xmlns:a16="http://schemas.microsoft.com/office/drawing/2014/main" id="{38D644D4-86E4-44F4-9A7B-E5164857BEA7}"/>
                </a:ext>
              </a:extLst>
            </p:cNvPr>
            <p:cNvCxnSpPr>
              <a:stCxn id="132" idx="3"/>
              <a:endCxn id="139" idx="1"/>
            </p:cNvCxnSpPr>
            <p:nvPr/>
          </p:nvCxnSpPr>
          <p:spPr>
            <a:xfrm flipV="1">
              <a:off x="9733159" y="4100010"/>
              <a:ext cx="545741" cy="460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EC5C19FA-10A2-46DF-839E-2FA3CAA57EB9}"/>
                </a:ext>
              </a:extLst>
            </p:cNvPr>
            <p:cNvCxnSpPr>
              <a:cxnSpLocks/>
              <a:stCxn id="124" idx="0"/>
              <a:endCxn id="139" idx="2"/>
            </p:cNvCxnSpPr>
            <p:nvPr/>
          </p:nvCxnSpPr>
          <p:spPr>
            <a:xfrm flipH="1" flipV="1">
              <a:off x="10612855" y="4187474"/>
              <a:ext cx="5576" cy="364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8" name="直接箭头连接符 147">
              <a:extLst>
                <a:ext uri="{FF2B5EF4-FFF2-40B4-BE49-F238E27FC236}">
                  <a16:creationId xmlns:a16="http://schemas.microsoft.com/office/drawing/2014/main" id="{ED320252-7609-458A-B974-773F5E4CC0A3}"/>
                </a:ext>
              </a:extLst>
            </p:cNvPr>
            <p:cNvCxnSpPr>
              <a:stCxn id="129" idx="1"/>
              <a:endCxn id="124" idx="3"/>
            </p:cNvCxnSpPr>
            <p:nvPr/>
          </p:nvCxnSpPr>
          <p:spPr>
            <a:xfrm flipH="1">
              <a:off x="10980068" y="4705731"/>
              <a:ext cx="319931"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21073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C809F89-3739-4604-BB7A-1FA37C6EB503}"/>
              </a:ext>
            </a:extLst>
          </p:cNvPr>
          <p:cNvSpPr/>
          <p:nvPr/>
        </p:nvSpPr>
        <p:spPr>
          <a:xfrm>
            <a:off x="1978616" y="2143102"/>
            <a:ext cx="8498237" cy="1169551"/>
          </a:xfrm>
          <a:prstGeom prst="rect">
            <a:avLst/>
          </a:prstGeom>
        </p:spPr>
        <p:txBody>
          <a:bodyPr wrap="square">
            <a:spAutoFit/>
          </a:bodyPr>
          <a:lstStyle/>
          <a:p>
            <a:r>
              <a:rPr lang="zh-CN" altLang="en-US" sz="1400">
                <a:latin typeface="宋体" panose="02010600030101010101" pitchFamily="2" charset="-122"/>
                <a:ea typeface="宋体" panose="02010600030101010101" pitchFamily="2" charset="-122"/>
              </a:rPr>
              <a:t>注意</a:t>
            </a:r>
            <a:r>
              <a:rPr lang="en-US" altLang="zh-CN" sz="1400">
                <a:latin typeface="宋体" panose="02010600030101010101" pitchFamily="2" charset="-122"/>
                <a:ea typeface="宋体" panose="02010600030101010101" pitchFamily="2" charset="-122"/>
              </a:rPr>
              <a:t>git</a:t>
            </a:r>
            <a:r>
              <a:rPr lang="zh-CN" altLang="en-US" sz="1400">
                <a:latin typeface="宋体" panose="02010600030101010101" pitchFamily="2" charset="-122"/>
                <a:ea typeface="宋体" panose="02010600030101010101" pitchFamily="2" charset="-122"/>
              </a:rPr>
              <a:t>是有可能出问题的，在解决问题之前先把</a:t>
            </a:r>
            <a:r>
              <a:rPr lang="zh-CN" altLang="en-US" sz="1400" b="1">
                <a:solidFill>
                  <a:srgbClr val="FF0000"/>
                </a:solidFill>
                <a:latin typeface="宋体" panose="02010600030101010101" pitchFamily="2" charset="-122"/>
                <a:ea typeface="宋体" panose="02010600030101010101" pitchFamily="2" charset="-122"/>
              </a:rPr>
              <a:t>修改过的代码保存好</a:t>
            </a:r>
            <a:r>
              <a:rPr lang="zh-CN" altLang="en-US" sz="1400">
                <a:latin typeface="宋体" panose="02010600030101010101" pitchFamily="2" charset="-122"/>
                <a:ea typeface="宋体" panose="02010600030101010101" pitchFamily="2" charset="-122"/>
              </a:rPr>
              <a:t>，再进行版本操作，不然可能丢失</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git fsck --full</a:t>
            </a: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find . -type f -empty -delete -print</a:t>
            </a:r>
            <a:r>
              <a:rPr lang="zh-CN" altLang="en-US" sz="1400">
                <a:latin typeface="宋体" panose="02010600030101010101" pitchFamily="2" charset="-122"/>
                <a:ea typeface="宋体" panose="02010600030101010101" pitchFamily="2" charset="-122"/>
              </a:rPr>
              <a:t>删除所有空文件</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③当前</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指向最新提交的版本，但由于已删除，因此</a:t>
            </a:r>
            <a:r>
              <a:rPr lang="en-US" altLang="zh-CN" sz="1400">
                <a:latin typeface="宋体" panose="02010600030101010101" pitchFamily="2" charset="-122"/>
                <a:ea typeface="宋体" panose="02010600030101010101" pitchFamily="2" charset="-122"/>
              </a:rPr>
              <a:t>git reset --hard </a:t>
            </a:r>
            <a:r>
              <a:rPr lang="zh-CN" altLang="en-US" sz="1400">
                <a:latin typeface="宋体" panose="02010600030101010101" pitchFamily="2" charset="-122"/>
                <a:ea typeface="宋体" panose="02010600030101010101" pitchFamily="2" charset="-122"/>
              </a:rPr>
              <a:t>版本回退即可</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④此错误是由于</a:t>
            </a:r>
            <a:r>
              <a:rPr lang="en-US" altLang="zh-CN" sz="1400">
                <a:latin typeface="宋体" panose="02010600030101010101" pitchFamily="2" charset="-122"/>
                <a:ea typeface="宋体" panose="02010600030101010101" pitchFamily="2" charset="-122"/>
              </a:rPr>
              <a:t>commit</a:t>
            </a:r>
            <a:r>
              <a:rPr lang="zh-CN" altLang="en-US" sz="1400">
                <a:latin typeface="宋体" panose="02010600030101010101" pitchFamily="2" charset="-122"/>
                <a:ea typeface="宋体" panose="02010600030101010101" pitchFamily="2" charset="-122"/>
              </a:rPr>
              <a:t>后关机过快导致的</a:t>
            </a:r>
          </a:p>
        </p:txBody>
      </p:sp>
    </p:spTree>
    <p:extLst>
      <p:ext uri="{BB962C8B-B14F-4D97-AF65-F5344CB8AC3E}">
        <p14:creationId xmlns:p14="http://schemas.microsoft.com/office/powerpoint/2010/main" val="2632056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366D5D1-A573-427F-B0DF-106CB03FE6C6}"/>
              </a:ext>
            </a:extLst>
          </p:cNvPr>
          <p:cNvSpPr txBox="1"/>
          <p:nvPr/>
        </p:nvSpPr>
        <p:spPr>
          <a:xfrm>
            <a:off x="0" y="0"/>
            <a:ext cx="12192000" cy="6370975"/>
          </a:xfrm>
          <a:prstGeom prst="rect">
            <a:avLst/>
          </a:prstGeom>
          <a:noFill/>
        </p:spPr>
        <p:txBody>
          <a:bodyPr wrap="square" rtlCol="0">
            <a:spAutoFit/>
          </a:bodyPr>
          <a:lstStyle/>
          <a:p>
            <a:pPr algn="l"/>
            <a:r>
              <a:rPr lang="en-US" altLang="zh-CN" sz="1600" b="1">
                <a:latin typeface="宋体" panose="02010600030101010101" pitchFamily="2" charset="-122"/>
                <a:ea typeface="宋体" panose="02010600030101010101" pitchFamily="2" charset="-122"/>
              </a:rPr>
              <a:t>Django</a:t>
            </a:r>
            <a:r>
              <a:rPr lang="zh-CN" altLang="en-US" sz="1600" b="1">
                <a:latin typeface="宋体" panose="02010600030101010101" pitchFamily="2" charset="-122"/>
                <a:ea typeface="宋体" panose="02010600030101010101" pitchFamily="2" charset="-122"/>
              </a:rPr>
              <a:t>的基础操作：</a:t>
            </a:r>
            <a:endParaRPr lang="en-US" altLang="zh-CN" sz="1600" b="1">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的模型类设计：</a:t>
            </a:r>
            <a:r>
              <a:rPr lang="zh-CN" altLang="en-US" sz="1400">
                <a:latin typeface="宋体" panose="02010600030101010101" pitchFamily="2" charset="-122"/>
                <a:ea typeface="宋体" panose="02010600030101010101" pitchFamily="2" charset="-122"/>
              </a:rPr>
              <a:t>即定义表，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使用的数据库信息在项目目录下</a:t>
            </a:r>
            <a:r>
              <a:rPr lang="en-US" altLang="zh-CN" sz="1400">
                <a:latin typeface="宋体" panose="02010600030101010101" pitchFamily="2" charset="-122"/>
                <a:ea typeface="宋体" panose="02010600030101010101" pitchFamily="2" charset="-122"/>
              </a:rPr>
              <a:t>setting.py</a:t>
            </a:r>
            <a:r>
              <a:rPr lang="zh-CN" altLang="en-US" sz="1400">
                <a:latin typeface="宋体" panose="02010600030101010101" pitchFamily="2" charset="-122"/>
                <a:ea typeface="宋体" panose="02010600030101010101" pitchFamily="2" charset="-122"/>
              </a:rPr>
              <a:t>中存储，默认为</a:t>
            </a:r>
            <a:r>
              <a:rPr lang="en-US" altLang="zh-CN" sz="1400">
                <a:latin typeface="宋体" panose="02010600030101010101" pitchFamily="2" charset="-122"/>
                <a:ea typeface="宋体" panose="02010600030101010101" pitchFamily="2" charset="-122"/>
              </a:rPr>
              <a:t>sqlite(</a:t>
            </a:r>
            <a:r>
              <a:rPr lang="zh-CN" altLang="en-US" sz="1400">
                <a:latin typeface="宋体" panose="02010600030101010101" pitchFamily="2" charset="-122"/>
                <a:ea typeface="宋体" panose="02010600030101010101" pitchFamily="2" charset="-122"/>
              </a:rPr>
              <a:t>可自定义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，其自动定义主键</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自动增长，不为空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，定义表</a:t>
            </a:r>
            <a:r>
              <a:rPr lang="en-US" altLang="zh-CN" sz="1400">
                <a:solidFill>
                  <a:schemeClr val="accent2">
                    <a:lumMod val="75000"/>
                  </a:schemeClr>
                </a:solidFill>
                <a:latin typeface="宋体" panose="02010600030101010101" pitchFamily="2" charset="-122"/>
                <a:ea typeface="宋体" panose="02010600030101010101" pitchFamily="2" charset="-122"/>
              </a:rPr>
              <a:t>class </a:t>
            </a:r>
            <a:r>
              <a:rPr lang="zh-CN" altLang="en-US" sz="1400">
                <a:solidFill>
                  <a:schemeClr val="accent2">
                    <a:lumMod val="75000"/>
                  </a:schemeClr>
                </a:solidFill>
                <a:latin typeface="宋体" panose="02010600030101010101" pitchFamily="2" charset="-122"/>
                <a:ea typeface="宋体" panose="02010600030101010101" pitchFamily="2" charset="-122"/>
              </a:rPr>
              <a:t>表名</a:t>
            </a:r>
            <a:r>
              <a:rPr lang="en-US" altLang="zh-CN" sz="1400">
                <a:solidFill>
                  <a:schemeClr val="accent2">
                    <a:lumMod val="75000"/>
                  </a:schemeClr>
                </a:solidFill>
                <a:latin typeface="宋体" panose="02010600030101010101" pitchFamily="2" charset="-122"/>
                <a:ea typeface="宋体" panose="02010600030101010101" pitchFamily="2" charset="-122"/>
              </a:rPr>
              <a:t>(models.Model)</a:t>
            </a:r>
            <a:r>
              <a:rPr lang="zh-CN" altLang="en-US" sz="1400">
                <a:latin typeface="宋体" panose="02010600030101010101" pitchFamily="2" charset="-122"/>
                <a:ea typeface="宋体" panose="02010600030101010101" pitchFamily="2" charset="-122"/>
              </a:rPr>
              <a:t>，定义字段</a:t>
            </a:r>
            <a:r>
              <a:rPr lang="en-US" altLang="zh-CN" sz="1400">
                <a:solidFill>
                  <a:schemeClr val="accent2">
                    <a:lumMod val="75000"/>
                  </a:schemeClr>
                </a:solidFill>
                <a:latin typeface="宋体" panose="02010600030101010101" pitchFamily="2" charset="-122"/>
                <a:ea typeface="宋体" panose="02010600030101010101" pitchFamily="2" charset="-122"/>
              </a:rPr>
              <a:t>fieldname = models.CharField(max_length=20)</a:t>
            </a:r>
            <a:r>
              <a:rPr lang="zh-CN" altLang="en-US" sz="1400">
                <a:latin typeface="宋体" panose="02010600030101010101" pitchFamily="2" charset="-122"/>
                <a:ea typeface="宋体" panose="02010600030101010101" pitchFamily="2" charset="-122"/>
              </a:rPr>
              <a:t>（表示字符串，最大长度</a:t>
            </a:r>
            <a:r>
              <a:rPr lang="en-US" altLang="zh-CN" sz="1400">
                <a:latin typeface="宋体" panose="02010600030101010101" pitchFamily="2" charset="-122"/>
                <a:ea typeface="宋体" panose="02010600030101010101" pitchFamily="2" charset="-122"/>
              </a:rPr>
              <a:t>20</a:t>
            </a:r>
            <a:r>
              <a:rPr lang="zh-CN" altLang="en-US" sz="1400">
                <a:latin typeface="宋体" panose="02010600030101010101" pitchFamily="2" charset="-122"/>
                <a:ea typeface="宋体" panose="02010600030101010101" pitchFamily="2" charset="-122"/>
              </a:rPr>
              <a:t>），定义外键字段</a:t>
            </a:r>
            <a:r>
              <a:rPr lang="en-US" altLang="zh-CN" sz="1400">
                <a:solidFill>
                  <a:schemeClr val="accent2">
                    <a:lumMod val="75000"/>
                  </a:schemeClr>
                </a:solidFill>
                <a:latin typeface="宋体" panose="02010600030101010101" pitchFamily="2" charset="-122"/>
                <a:ea typeface="宋体" panose="02010600030101010101" pitchFamily="2" charset="-122"/>
              </a:rPr>
              <a:t>fieldname = models.ForeignKey('</a:t>
            </a:r>
            <a:r>
              <a:rPr lang="zh-CN" altLang="en-US" sz="1400">
                <a:solidFill>
                  <a:schemeClr val="accent2">
                    <a:lumMod val="75000"/>
                  </a:schemeClr>
                </a:solidFill>
                <a:latin typeface="宋体" panose="02010600030101010101" pitchFamily="2" charset="-122"/>
                <a:ea typeface="宋体" panose="02010600030101010101" pitchFamily="2" charset="-122"/>
              </a:rPr>
              <a:t>链接表名</a:t>
            </a:r>
            <a:r>
              <a:rPr lang="en-US" altLang="zh-CN" sz="1400">
                <a:solidFill>
                  <a:schemeClr val="accent2">
                    <a:lumMod val="75000"/>
                  </a:schemeClr>
                </a:solidFill>
                <a:latin typeface="宋体" panose="02010600030101010101" pitchFamily="2" charset="-122"/>
                <a:ea typeface="宋体" panose="02010600030101010101" pitchFamily="2" charset="-122"/>
              </a:rPr>
              <a:t>', on_delete=models.CASCADE)</a:t>
            </a:r>
            <a:r>
              <a:rPr lang="zh-CN" altLang="en-US" sz="1400">
                <a:latin typeface="宋体" panose="02010600030101010101" pitchFamily="2" charset="-122"/>
                <a:ea typeface="宋体" panose="02010600030101010101" pitchFamily="2" charset="-122"/>
              </a:rPr>
              <a:t>其关联表的主键</a:t>
            </a:r>
            <a:r>
              <a:rPr lang="en-US" altLang="zh-CN" sz="1400">
                <a:latin typeface="宋体" panose="02010600030101010101" pitchFamily="2" charset="-122"/>
                <a:ea typeface="宋体" panose="02010600030101010101" pitchFamily="2" charset="-122"/>
              </a:rPr>
              <a:t>on_delete</a:t>
            </a:r>
            <a:r>
              <a:rPr lang="zh-CN" altLang="en-US" sz="1400">
                <a:latin typeface="宋体" panose="02010600030101010101" pitchFamily="2" charset="-122"/>
                <a:ea typeface="宋体" panose="02010600030101010101" pitchFamily="2" charset="-122"/>
              </a:rPr>
              <a:t>参数意为当外键对应关联表主键数据被删除后的操作，且其生成的外键字段名为</a:t>
            </a:r>
            <a:r>
              <a:rPr lang="en-US" altLang="zh-CN" sz="1400">
                <a:latin typeface="宋体" panose="02010600030101010101" pitchFamily="2" charset="-122"/>
                <a:ea typeface="宋体" panose="02010600030101010101" pitchFamily="2" charset="-122"/>
              </a:rPr>
              <a:t>fieldname_id</a:t>
            </a:r>
            <a:r>
              <a:rPr lang="zh-CN" altLang="en-US" sz="1400">
                <a:latin typeface="宋体" panose="02010600030101010101" pitchFamily="2" charset="-122"/>
                <a:ea typeface="宋体" panose="02010600030101010101" pitchFamily="2" charset="-122"/>
              </a:rPr>
              <a:t>（即外键名</a:t>
            </a:r>
            <a:r>
              <a:rPr lang="en-US" altLang="zh-CN" sz="1400">
                <a:latin typeface="宋体" panose="02010600030101010101" pitchFamily="2" charset="-122"/>
                <a:ea typeface="宋体" panose="02010600030101010101" pitchFamily="2" charset="-122"/>
              </a:rPr>
              <a:t>_</a:t>
            </a:r>
            <a:r>
              <a:rPr lang="zh-CN" altLang="en-US" sz="1400">
                <a:latin typeface="宋体" panose="02010600030101010101" pitchFamily="2" charset="-122"/>
                <a:ea typeface="宋体" panose="02010600030101010101" pitchFamily="2" charset="-122"/>
              </a:rPr>
              <a:t>对应主键名），定义表后生成迁移文件</a:t>
            </a:r>
            <a:r>
              <a:rPr lang="en-US" altLang="zh-CN" sz="1400">
                <a:solidFill>
                  <a:schemeClr val="accent2">
                    <a:lumMod val="75000"/>
                  </a:schemeClr>
                </a:solidFill>
                <a:latin typeface="宋体" panose="02010600030101010101" pitchFamily="2" charset="-122"/>
                <a:ea typeface="宋体" panose="02010600030101010101" pitchFamily="2" charset="-122"/>
              </a:rPr>
              <a:t>python manage.py makemigrations</a:t>
            </a:r>
            <a:r>
              <a:rPr lang="zh-CN" altLang="en-US" sz="1400">
                <a:latin typeface="宋体" panose="02010600030101010101" pitchFamily="2" charset="-122"/>
                <a:ea typeface="宋体" panose="02010600030101010101" pitchFamily="2" charset="-122"/>
              </a:rPr>
              <a:t>，执行迁移文件</a:t>
            </a:r>
            <a:r>
              <a:rPr lang="en-US" altLang="zh-CN" sz="1400">
                <a:solidFill>
                  <a:schemeClr val="accent2">
                    <a:lumMod val="75000"/>
                  </a:schemeClr>
                </a:solidFill>
                <a:latin typeface="宋体" panose="02010600030101010101" pitchFamily="2" charset="-122"/>
                <a:ea typeface="宋体" panose="02010600030101010101" pitchFamily="2" charset="-122"/>
              </a:rPr>
              <a:t>python manage.py migrate</a:t>
            </a:r>
            <a:r>
              <a:rPr lang="zh-CN" altLang="en-US" sz="1400">
                <a:latin typeface="宋体" panose="02010600030101010101" pitchFamily="2" charset="-122"/>
                <a:ea typeface="宋体" panose="02010600030101010101" pitchFamily="2" charset="-122"/>
              </a:rPr>
              <a:t>，后会在</a:t>
            </a:r>
            <a:r>
              <a:rPr lang="en-US" altLang="zh-CN" sz="1400">
                <a:latin typeface="宋体" panose="02010600030101010101" pitchFamily="2" charset="-122"/>
                <a:ea typeface="宋体" panose="02010600030101010101" pitchFamily="2" charset="-122"/>
              </a:rPr>
              <a:t>sqlite</a:t>
            </a:r>
            <a:r>
              <a:rPr lang="zh-CN" altLang="en-US" sz="1400">
                <a:latin typeface="宋体" panose="02010600030101010101" pitchFamily="2" charset="-122"/>
                <a:ea typeface="宋体" panose="02010600030101010101" pitchFamily="2" charset="-122"/>
              </a:rPr>
              <a:t>中生成表</a:t>
            </a:r>
            <a:r>
              <a:rPr lang="zh-CN" altLang="en-US" sz="1400">
                <a:solidFill>
                  <a:schemeClr val="accent2">
                    <a:lumMod val="75000"/>
                  </a:schemeClr>
                </a:solidFill>
                <a:latin typeface="宋体" panose="02010600030101010101" pitchFamily="2" charset="-122"/>
                <a:ea typeface="宋体" panose="02010600030101010101" pitchFamily="2" charset="-122"/>
              </a:rPr>
              <a:t>应用名</a:t>
            </a:r>
            <a:r>
              <a:rPr lang="en-US" altLang="zh-CN" sz="1400">
                <a:solidFill>
                  <a:schemeClr val="accent2">
                    <a:lumMod val="75000"/>
                  </a:schemeClr>
                </a:solidFill>
                <a:latin typeface="宋体" panose="02010600030101010101" pitchFamily="2" charset="-122"/>
                <a:ea typeface="宋体" panose="02010600030101010101" pitchFamily="2" charset="-122"/>
              </a:rPr>
              <a:t>_</a:t>
            </a:r>
            <a:r>
              <a:rPr lang="zh-CN" altLang="en-US" sz="1400">
                <a:solidFill>
                  <a:schemeClr val="accent2">
                    <a:lumMod val="75000"/>
                  </a:schemeClr>
                </a:solidFill>
                <a:latin typeface="宋体" panose="02010600030101010101" pitchFamily="2" charset="-122"/>
                <a:ea typeface="宋体" panose="02010600030101010101" pitchFamily="2" charset="-122"/>
              </a:rPr>
              <a:t>表名</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小写</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的模型类操作</a:t>
            </a:r>
            <a:r>
              <a:rPr lang="zh-CN" altLang="en-US" sz="1400">
                <a:latin typeface="宋体" panose="02010600030101010101" pitchFamily="2" charset="-122"/>
                <a:ea typeface="宋体" panose="02010600030101010101" pitchFamily="2" charset="-122"/>
              </a:rPr>
              <a:t>：①添加，导入定义的表，建立实例 </a:t>
            </a:r>
            <a:r>
              <a:rPr lang="en-US" altLang="zh-CN" sz="1400">
                <a:latin typeface="宋体" panose="02010600030101010101" pitchFamily="2" charset="-122"/>
                <a:ea typeface="宋体" panose="02010600030101010101" pitchFamily="2" charset="-122"/>
              </a:rPr>
              <a:t>b = </a:t>
            </a:r>
            <a:r>
              <a:rPr lang="zh-CN" altLang="en-US" sz="1400">
                <a:latin typeface="宋体" panose="02010600030101010101" pitchFamily="2" charset="-122"/>
                <a:ea typeface="宋体" panose="02010600030101010101" pitchFamily="2" charset="-122"/>
              </a:rPr>
              <a:t>表名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，添加实例属性</a:t>
            </a:r>
            <a:r>
              <a:rPr lang="en-US" altLang="zh-CN" sz="1400">
                <a:solidFill>
                  <a:schemeClr val="accent2">
                    <a:lumMod val="75000"/>
                  </a:schemeClr>
                </a:solidFill>
                <a:latin typeface="宋体" panose="02010600030101010101" pitchFamily="2" charset="-122"/>
                <a:ea typeface="宋体" panose="02010600030101010101" pitchFamily="2" charset="-122"/>
              </a:rPr>
              <a:t>b.fieldname='xxx'</a:t>
            </a:r>
            <a:r>
              <a:rPr lang="zh-CN" altLang="en-US" sz="1400">
                <a:latin typeface="宋体" panose="02010600030101010101" pitchFamily="2" charset="-122"/>
                <a:ea typeface="宋体" panose="02010600030101010101" pitchFamily="2" charset="-122"/>
              </a:rPr>
              <a:t>，保存更改</a:t>
            </a:r>
            <a:r>
              <a:rPr lang="en-US" altLang="zh-CN" sz="1400">
                <a:solidFill>
                  <a:schemeClr val="accent2">
                    <a:lumMod val="75000"/>
                  </a:schemeClr>
                </a:solidFill>
                <a:latin typeface="宋体" panose="02010600030101010101" pitchFamily="2" charset="-122"/>
                <a:ea typeface="宋体" panose="02010600030101010101" pitchFamily="2" charset="-122"/>
              </a:rPr>
              <a:t>b.save()</a:t>
            </a:r>
            <a:r>
              <a:rPr lang="zh-CN" altLang="en-US" sz="1400">
                <a:latin typeface="宋体" panose="02010600030101010101" pitchFamily="2" charset="-122"/>
                <a:ea typeface="宋体" panose="02010600030101010101" pitchFamily="2" charset="-122"/>
              </a:rPr>
              <a:t>；②查询，不能直接通过添加时建立的实例进行查询，</a:t>
            </a:r>
            <a:r>
              <a:rPr lang="en-US" altLang="zh-CN" sz="1400">
                <a:solidFill>
                  <a:schemeClr val="accent2">
                    <a:lumMod val="75000"/>
                  </a:schemeClr>
                </a:solidFill>
                <a:latin typeface="宋体" panose="02010600030101010101" pitchFamily="2" charset="-122"/>
                <a:ea typeface="宋体" panose="02010600030101010101" pitchFamily="2" charset="-122"/>
              </a:rPr>
              <a:t>b2 = </a:t>
            </a:r>
            <a:r>
              <a:rPr lang="zh-CN" altLang="en-US" sz="1400">
                <a:solidFill>
                  <a:schemeClr val="accent2">
                    <a:lumMod val="75000"/>
                  </a:schemeClr>
                </a:solidFill>
                <a:latin typeface="宋体" panose="02010600030101010101" pitchFamily="2" charset="-122"/>
                <a:ea typeface="宋体" panose="02010600030101010101" pitchFamily="2" charset="-122"/>
              </a:rPr>
              <a:t>类名</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非添加了项目名的表名</a:t>
            </a:r>
            <a:r>
              <a:rPr lang="en-US" altLang="zh-CN" sz="1400">
                <a:solidFill>
                  <a:schemeClr val="accent2">
                    <a:lumMod val="75000"/>
                  </a:schemeClr>
                </a:solidFill>
                <a:latin typeface="宋体" panose="02010600030101010101" pitchFamily="2" charset="-122"/>
                <a:ea typeface="宋体" panose="02010600030101010101" pitchFamily="2" charset="-122"/>
              </a:rPr>
              <a:t>).objects.get(</a:t>
            </a:r>
            <a:r>
              <a:rPr lang="zh-CN" altLang="en-US" sz="1400">
                <a:solidFill>
                  <a:schemeClr val="accent2">
                    <a:lumMod val="75000"/>
                  </a:schemeClr>
                </a:solidFill>
                <a:latin typeface="宋体" panose="02010600030101010101" pitchFamily="2" charset="-122"/>
                <a:ea typeface="宋体" panose="02010600030101010101" pitchFamily="2" charset="-122"/>
              </a:rPr>
              <a:t>查询条件</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b2</a:t>
            </a:r>
            <a:r>
              <a:rPr lang="zh-CN" altLang="en-US" sz="1400">
                <a:latin typeface="宋体" panose="02010600030101010101" pitchFamily="2" charset="-122"/>
                <a:ea typeface="宋体" panose="02010600030101010101" pitchFamily="2" charset="-122"/>
              </a:rPr>
              <a:t>对应的就是表中的对应行</a:t>
            </a:r>
            <a:r>
              <a:rPr lang="en-US" altLang="zh-CN"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注意若对应多行则报错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；③修改，使用①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②中的</a:t>
            </a:r>
            <a:r>
              <a:rPr lang="en-US" altLang="zh-CN" sz="1400">
                <a:latin typeface="宋体" panose="02010600030101010101" pitchFamily="2" charset="-122"/>
                <a:ea typeface="宋体" panose="02010600030101010101" pitchFamily="2" charset="-122"/>
              </a:rPr>
              <a:t>b2</a:t>
            </a:r>
            <a:r>
              <a:rPr lang="zh-CN" altLang="en-US" sz="1400">
                <a:latin typeface="宋体" panose="02010600030101010101" pitchFamily="2" charset="-122"/>
                <a:ea typeface="宋体" panose="02010600030101010101" pitchFamily="2" charset="-122"/>
              </a:rPr>
              <a:t>实例，直接对其实例属性进行修改，之后</a:t>
            </a:r>
            <a:r>
              <a:rPr lang="en-US" altLang="zh-CN" sz="1400">
                <a:latin typeface="宋体" panose="02010600030101010101" pitchFamily="2" charset="-122"/>
                <a:ea typeface="宋体" panose="02010600030101010101" pitchFamily="2" charset="-122"/>
              </a:rPr>
              <a:t>b2.save()</a:t>
            </a:r>
            <a:r>
              <a:rPr lang="zh-CN" altLang="en-US" sz="1400">
                <a:latin typeface="宋体" panose="02010600030101010101" pitchFamily="2" charset="-122"/>
                <a:ea typeface="宋体" panose="02010600030101010101" pitchFamily="2" charset="-122"/>
              </a:rPr>
              <a:t>；④删除，</a:t>
            </a:r>
            <a:r>
              <a:rPr lang="en-US" altLang="zh-CN" sz="1400">
                <a:latin typeface="宋体" panose="02010600030101010101" pitchFamily="2" charset="-122"/>
                <a:ea typeface="宋体" panose="02010600030101010101" pitchFamily="2" charset="-122"/>
              </a:rPr>
              <a:t>b2.delete()</a:t>
            </a:r>
            <a:r>
              <a:rPr lang="zh-CN" altLang="en-US" sz="1400">
                <a:latin typeface="宋体" panose="02010600030101010101" pitchFamily="2" charset="-122"/>
                <a:ea typeface="宋体" panose="02010600030101010101" pitchFamily="2" charset="-122"/>
              </a:rPr>
              <a:t>；⑤对外键进行添加时，</a:t>
            </a:r>
            <a:r>
              <a:rPr lang="en-US" altLang="zh-CN" sz="1400">
                <a:solidFill>
                  <a:schemeClr val="accent2">
                    <a:lumMod val="75000"/>
                  </a:schemeClr>
                </a:solidFill>
                <a:latin typeface="宋体" panose="02010600030101010101" pitchFamily="2" charset="-122"/>
                <a:ea typeface="宋体" panose="02010600030101010101" pitchFamily="2" charset="-122"/>
              </a:rPr>
              <a:t>h2.</a:t>
            </a:r>
            <a:r>
              <a:rPr lang="zh-CN" altLang="en-US" sz="1400">
                <a:solidFill>
                  <a:schemeClr val="accent2">
                    <a:lumMod val="75000"/>
                  </a:schemeClr>
                </a:solidFill>
                <a:latin typeface="宋体" panose="02010600030101010101" pitchFamily="2" charset="-122"/>
                <a:ea typeface="宋体" panose="02010600030101010101" pitchFamily="2" charset="-122"/>
              </a:rPr>
              <a:t>外键名 </a:t>
            </a:r>
            <a:r>
              <a:rPr lang="en-US" altLang="zh-CN" sz="1400">
                <a:solidFill>
                  <a:schemeClr val="accent2">
                    <a:lumMod val="75000"/>
                  </a:schemeClr>
                </a:solidFill>
                <a:latin typeface="宋体" panose="02010600030101010101" pitchFamily="2" charset="-122"/>
                <a:ea typeface="宋体" panose="02010600030101010101" pitchFamily="2" charset="-122"/>
              </a:rPr>
              <a:t>= b</a:t>
            </a:r>
            <a:r>
              <a:rPr lang="zh-CN" altLang="en-US" sz="1400">
                <a:solidFill>
                  <a:schemeClr val="accent2">
                    <a:lumMod val="75000"/>
                  </a:schemeClr>
                </a:solidFill>
                <a:latin typeface="宋体" panose="02010600030101010101" pitchFamily="2" charset="-122"/>
                <a:ea typeface="宋体" panose="02010600030101010101" pitchFamily="2" charset="-122"/>
              </a:rPr>
              <a:t>实例</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h2.</a:t>
            </a:r>
            <a:r>
              <a:rPr lang="zh-CN" altLang="en-US" sz="1400">
                <a:latin typeface="宋体" panose="02010600030101010101" pitchFamily="2" charset="-122"/>
                <a:ea typeface="宋体" panose="02010600030101010101" pitchFamily="2" charset="-122"/>
              </a:rPr>
              <a:t>外键名这个实例属性对应的是其对应主键的表的对应行</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实例，而</a:t>
            </a:r>
            <a:r>
              <a:rPr lang="en-US" altLang="zh-CN" sz="1400">
                <a:solidFill>
                  <a:schemeClr val="accent2">
                    <a:lumMod val="75000"/>
                  </a:schemeClr>
                </a:solidFill>
                <a:latin typeface="宋体" panose="02010600030101010101" pitchFamily="2" charset="-122"/>
                <a:ea typeface="宋体" panose="02010600030101010101" pitchFamily="2" charset="-122"/>
              </a:rPr>
              <a:t>h2.</a:t>
            </a:r>
            <a:r>
              <a:rPr lang="zh-CN" altLang="en-US" sz="1400">
                <a:solidFill>
                  <a:schemeClr val="accent2">
                    <a:lumMod val="75000"/>
                  </a:schemeClr>
                </a:solidFill>
                <a:latin typeface="宋体" panose="02010600030101010101" pitchFamily="2" charset="-122"/>
                <a:ea typeface="宋体" panose="02010600030101010101" pitchFamily="2" charset="-122"/>
              </a:rPr>
              <a:t>外键名</a:t>
            </a:r>
            <a:r>
              <a:rPr lang="en-US" altLang="zh-CN" sz="1400">
                <a:solidFill>
                  <a:schemeClr val="accent2">
                    <a:lumMod val="75000"/>
                  </a:schemeClr>
                </a:solidFill>
                <a:latin typeface="宋体" panose="02010600030101010101" pitchFamily="2" charset="-122"/>
                <a:ea typeface="宋体" panose="02010600030101010101" pitchFamily="2" charset="-122"/>
              </a:rPr>
              <a:t>_</a:t>
            </a:r>
            <a:r>
              <a:rPr lang="zh-CN" altLang="en-US" sz="1400">
                <a:solidFill>
                  <a:schemeClr val="accent2">
                    <a:lumMod val="75000"/>
                  </a:schemeClr>
                </a:solidFill>
                <a:latin typeface="宋体" panose="02010600030101010101" pitchFamily="2" charset="-122"/>
                <a:ea typeface="宋体" panose="02010600030101010101" pitchFamily="2" charset="-122"/>
              </a:rPr>
              <a:t>主键名</a:t>
            </a:r>
            <a:r>
              <a:rPr lang="zh-CN" altLang="en-US" sz="1400">
                <a:latin typeface="宋体" panose="02010600030101010101" pitchFamily="2" charset="-122"/>
                <a:ea typeface="宋体" panose="02010600030101010101" pitchFamily="2" charset="-122"/>
              </a:rPr>
              <a:t>对应的是外键的值，使用①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②中实例均可；⑥一对多查询，即通过主键查询所有外键为该主键的对象，</a:t>
            </a:r>
            <a:r>
              <a:rPr lang="en-US" altLang="zh-CN" sz="1400">
                <a:latin typeface="宋体" panose="02010600030101010101" pitchFamily="2" charset="-122"/>
                <a:ea typeface="宋体" panose="02010600030101010101" pitchFamily="2" charset="-122"/>
              </a:rPr>
              <a:t>b.heroinfo_set.all()</a:t>
            </a:r>
            <a:r>
              <a:rPr lang="zh-CN" altLang="en-US" sz="1400">
                <a:latin typeface="宋体" panose="02010600030101010101" pitchFamily="2" charset="-122"/>
                <a:ea typeface="宋体" panose="02010600030101010101" pitchFamily="2" charset="-122"/>
              </a:rPr>
              <a:t>返回值为由符合条件的实例对象组成的列表；⑦</a:t>
            </a:r>
            <a:r>
              <a:rPr lang="zh-CN" altLang="en-US" sz="1400">
                <a:solidFill>
                  <a:srgbClr val="FF0000"/>
                </a:solidFill>
                <a:latin typeface="宋体" panose="02010600030101010101" pitchFamily="2" charset="-122"/>
                <a:ea typeface="宋体" panose="02010600030101010101" pitchFamily="2" charset="-122"/>
              </a:rPr>
              <a:t>类名</a:t>
            </a:r>
            <a:r>
              <a:rPr lang="en-US" altLang="zh-CN" sz="1400">
                <a:solidFill>
                  <a:srgbClr val="FF0000"/>
                </a:solidFill>
                <a:latin typeface="宋体" panose="02010600030101010101" pitchFamily="2" charset="-122"/>
                <a:ea typeface="宋体" panose="02010600030101010101" pitchFamily="2" charset="-122"/>
              </a:rPr>
              <a:t>.objects.all()</a:t>
            </a:r>
            <a:r>
              <a:rPr lang="zh-CN" altLang="en-US" sz="1400">
                <a:solidFill>
                  <a:srgbClr val="FF0000"/>
                </a:solidFill>
                <a:latin typeface="宋体" panose="02010600030101010101" pitchFamily="2" charset="-122"/>
                <a:ea typeface="宋体" panose="02010600030101010101" pitchFamily="2" charset="-122"/>
              </a:rPr>
              <a:t>返回某个表中所有行对象组成的列表</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提供的后台管理</a:t>
            </a:r>
            <a:r>
              <a:rPr lang="zh-CN" altLang="en-US" sz="1400">
                <a:latin typeface="宋体" panose="02010600030101010101" pitchFamily="2" charset="-122"/>
                <a:ea typeface="宋体" panose="02010600030101010101" pitchFamily="2" charset="-122"/>
              </a:rPr>
              <a:t>：①管理界面与时区本地化，更改项目中</a:t>
            </a:r>
            <a:r>
              <a:rPr lang="en-US" altLang="zh-CN" sz="1400">
                <a:latin typeface="宋体" panose="02010600030101010101" pitchFamily="2" charset="-122"/>
                <a:ea typeface="宋体" panose="02010600030101010101" pitchFamily="2" charset="-122"/>
              </a:rPr>
              <a:t>settings.py</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LANGUAGE_CODE = 'zh-hans'</a:t>
            </a:r>
            <a:r>
              <a:rPr lang="zh-CN" altLang="en-US" sz="1400">
                <a:latin typeface="宋体" panose="02010600030101010101" pitchFamily="2" charset="-122"/>
                <a:ea typeface="宋体" panose="02010600030101010101" pitchFamily="2" charset="-122"/>
              </a:rPr>
              <a:t>中文 </a:t>
            </a:r>
            <a:r>
              <a:rPr lang="en-US" altLang="zh-CN" sz="1400">
                <a:latin typeface="宋体" panose="02010600030101010101" pitchFamily="2" charset="-122"/>
                <a:ea typeface="宋体" panose="02010600030101010101" pitchFamily="2" charset="-122"/>
              </a:rPr>
              <a:t>TIME_ZONE = 'Asia/Shanghai'</a:t>
            </a:r>
            <a:r>
              <a:rPr lang="zh-CN" altLang="en-US" sz="1400">
                <a:latin typeface="宋体" panose="02010600030101010101" pitchFamily="2" charset="-122"/>
                <a:ea typeface="宋体" panose="02010600030101010101" pitchFamily="2" charset="-122"/>
              </a:rPr>
              <a:t>上海；②创建管理员账户，</a:t>
            </a:r>
            <a:r>
              <a:rPr lang="en-US" altLang="zh-CN" sz="1400">
                <a:solidFill>
                  <a:schemeClr val="accent2">
                    <a:lumMod val="75000"/>
                  </a:schemeClr>
                </a:solidFill>
                <a:latin typeface="宋体" panose="02010600030101010101" pitchFamily="2" charset="-122"/>
                <a:ea typeface="宋体" panose="02010600030101010101" pitchFamily="2" charset="-122"/>
              </a:rPr>
              <a:t>python manage.py createsuperuser</a:t>
            </a:r>
            <a:r>
              <a:rPr lang="zh-CN" altLang="en-US" sz="1400">
                <a:latin typeface="宋体" panose="02010600030101010101" pitchFamily="2" charset="-122"/>
                <a:ea typeface="宋体" panose="02010600030101010101" pitchFamily="2" charset="-122"/>
              </a:rPr>
              <a:t>，然后通过</a:t>
            </a:r>
            <a:r>
              <a:rPr lang="en-US" altLang="zh-CN" sz="1400">
                <a:latin typeface="宋体" panose="02010600030101010101" pitchFamily="2" charset="-122"/>
                <a:ea typeface="宋体" panose="02010600030101010101" pitchFamily="2" charset="-122"/>
              </a:rPr>
              <a:t>127.0.0.1:8000/admin</a:t>
            </a:r>
            <a:r>
              <a:rPr lang="zh-CN" altLang="en-US" sz="1400">
                <a:latin typeface="宋体" panose="02010600030101010101" pitchFamily="2" charset="-122"/>
                <a:ea typeface="宋体" panose="02010600030101010101" pitchFamily="2" charset="-122"/>
              </a:rPr>
              <a:t>界面登录；③注册模型类，在</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中注册模型类，将定义在</a:t>
            </a:r>
            <a:r>
              <a:rPr lang="en-US" altLang="zh-CN" sz="1400">
                <a:latin typeface="宋体" panose="02010600030101010101" pitchFamily="2" charset="-122"/>
                <a:ea typeface="宋体" panose="02010600030101010101" pitchFamily="2" charset="-122"/>
              </a:rPr>
              <a:t>models.py</a:t>
            </a:r>
            <a:r>
              <a:rPr lang="zh-CN" altLang="en-US" sz="1400">
                <a:latin typeface="宋体" panose="02010600030101010101" pitchFamily="2" charset="-122"/>
                <a:ea typeface="宋体" panose="02010600030101010101" pitchFamily="2" charset="-122"/>
              </a:rPr>
              <a:t>的模型类导入，</a:t>
            </a:r>
            <a:r>
              <a:rPr lang="en-US" altLang="zh-CN" sz="1400" b="1">
                <a:solidFill>
                  <a:schemeClr val="accent2">
                    <a:lumMod val="75000"/>
                  </a:schemeClr>
                </a:solidFill>
                <a:latin typeface="宋体" panose="02010600030101010101" pitchFamily="2" charset="-122"/>
                <a:ea typeface="宋体" panose="02010600030101010101" pitchFamily="2" charset="-122"/>
              </a:rPr>
              <a:t>admin.site.register(</a:t>
            </a:r>
            <a:r>
              <a:rPr lang="zh-CN" altLang="en-US" sz="1400" b="1">
                <a:solidFill>
                  <a:schemeClr val="accent2">
                    <a:lumMod val="75000"/>
                  </a:schemeClr>
                </a:solidFill>
                <a:latin typeface="宋体" panose="02010600030101010101" pitchFamily="2" charset="-122"/>
                <a:ea typeface="宋体" panose="02010600030101010101" pitchFamily="2" charset="-122"/>
              </a:rPr>
              <a:t>类名</a:t>
            </a:r>
            <a:r>
              <a:rPr lang="en-US" altLang="zh-CN" sz="1400" b="1">
                <a:solidFill>
                  <a:schemeClr val="accent2">
                    <a:lumMod val="75000"/>
                  </a:schemeClr>
                </a:solidFill>
                <a:latin typeface="宋体" panose="02010600030101010101" pitchFamily="2" charset="-122"/>
                <a:ea typeface="宋体" panose="02010600030101010101" pitchFamily="2" charset="-122"/>
              </a:rPr>
              <a:t>, [</a:t>
            </a:r>
            <a:r>
              <a:rPr lang="zh-CN" altLang="en-US" sz="1400" b="1">
                <a:solidFill>
                  <a:schemeClr val="accent2">
                    <a:lumMod val="75000"/>
                  </a:schemeClr>
                </a:solidFill>
                <a:latin typeface="宋体" panose="02010600030101010101" pitchFamily="2" charset="-122"/>
                <a:ea typeface="宋体" panose="02010600030101010101" pitchFamily="2" charset="-122"/>
              </a:rPr>
              <a:t>自定义模型管理类名</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注册，此时网站上表名下默认显示的是</a:t>
            </a:r>
            <a:r>
              <a:rPr lang="en-US" altLang="zh-CN" sz="1400">
                <a:latin typeface="宋体" panose="02010600030101010101" pitchFamily="2" charset="-122"/>
                <a:ea typeface="宋体" panose="02010600030101010101" pitchFamily="2" charset="-122"/>
              </a:rPr>
              <a:t>str(b)</a:t>
            </a:r>
            <a:r>
              <a:rPr lang="zh-CN" altLang="en-US" sz="1400">
                <a:latin typeface="宋体" panose="02010600030101010101" pitchFamily="2" charset="-122"/>
                <a:ea typeface="宋体" panose="02010600030101010101" pitchFamily="2" charset="-122"/>
              </a:rPr>
              <a:t>即实例的字符串值，</a:t>
            </a:r>
            <a:r>
              <a:rPr lang="zh-CN" altLang="en-US" sz="1400">
                <a:solidFill>
                  <a:schemeClr val="accent1">
                    <a:lumMod val="75000"/>
                  </a:schemeClr>
                </a:solidFill>
                <a:latin typeface="宋体" panose="02010600030101010101" pitchFamily="2" charset="-122"/>
                <a:ea typeface="宋体" panose="02010600030101010101" pitchFamily="2" charset="-122"/>
              </a:rPr>
              <a:t>可通过在</a:t>
            </a:r>
            <a:r>
              <a:rPr lang="en-US" altLang="zh-CN" sz="1400">
                <a:solidFill>
                  <a:schemeClr val="accent1">
                    <a:lumMod val="75000"/>
                  </a:schemeClr>
                </a:solidFill>
                <a:latin typeface="宋体" panose="02010600030101010101" pitchFamily="2" charset="-122"/>
                <a:ea typeface="宋体" panose="02010600030101010101" pitchFamily="2" charset="-122"/>
              </a:rPr>
              <a:t>models.py</a:t>
            </a:r>
            <a:r>
              <a:rPr lang="zh-CN" altLang="en-US" sz="1400">
                <a:solidFill>
                  <a:schemeClr val="accent1">
                    <a:lumMod val="75000"/>
                  </a:schemeClr>
                </a:solidFill>
                <a:latin typeface="宋体" panose="02010600030101010101" pitchFamily="2" charset="-122"/>
                <a:ea typeface="宋体" panose="02010600030101010101" pitchFamily="2" charset="-122"/>
              </a:rPr>
              <a:t>中的模型类中重写</a:t>
            </a:r>
            <a:r>
              <a:rPr lang="en-US" altLang="zh-CN" sz="1400">
                <a:solidFill>
                  <a:schemeClr val="accent1">
                    <a:lumMod val="75000"/>
                  </a:schemeClr>
                </a:solidFill>
                <a:latin typeface="宋体" panose="02010600030101010101" pitchFamily="2" charset="-122"/>
                <a:ea typeface="宋体" panose="02010600030101010101" pitchFamily="2" charset="-122"/>
              </a:rPr>
              <a:t>__str__</a:t>
            </a:r>
            <a:r>
              <a:rPr lang="zh-CN" altLang="en-US" sz="1400">
                <a:solidFill>
                  <a:schemeClr val="accent1">
                    <a:lumMod val="75000"/>
                  </a:schemeClr>
                </a:solidFill>
                <a:latin typeface="宋体" panose="02010600030101010101" pitchFamily="2" charset="-122"/>
                <a:ea typeface="宋体" panose="02010600030101010101" pitchFamily="2" charset="-122"/>
              </a:rPr>
              <a:t>实例方法设置显示值</a:t>
            </a:r>
            <a:r>
              <a:rPr lang="zh-CN" altLang="en-US" sz="1400">
                <a:latin typeface="宋体" panose="02010600030101010101" pitchFamily="2" charset="-122"/>
                <a:ea typeface="宋体" panose="02010600030101010101" pitchFamily="2" charset="-122"/>
              </a:rPr>
              <a:t>，也可在</a:t>
            </a:r>
            <a:r>
              <a:rPr lang="en-US" altLang="zh-CN" sz="1400">
                <a:latin typeface="宋体" panose="02010600030101010101" pitchFamily="2" charset="-122"/>
                <a:ea typeface="宋体" panose="02010600030101010101" pitchFamily="2" charset="-122"/>
              </a:rPr>
              <a:t>admin.py</a:t>
            </a:r>
            <a:r>
              <a:rPr lang="zh-CN" altLang="en-US" sz="1400">
                <a:latin typeface="宋体" panose="02010600030101010101" pitchFamily="2" charset="-122"/>
                <a:ea typeface="宋体" panose="02010600030101010101" pitchFamily="2" charset="-122"/>
              </a:rPr>
              <a:t>下自定义模型管理类，</a:t>
            </a:r>
            <a:r>
              <a:rPr lang="en-US" altLang="zh-CN" sz="1400">
                <a:solidFill>
                  <a:schemeClr val="accent2">
                    <a:lumMod val="75000"/>
                  </a:schemeClr>
                </a:solidFill>
                <a:latin typeface="宋体" panose="02010600030101010101" pitchFamily="2" charset="-122"/>
                <a:ea typeface="宋体" panose="02010600030101010101" pitchFamily="2" charset="-122"/>
              </a:rPr>
              <a:t>class BookInfoAdmin(admin.ModelAdmin): list_display = ['id', 'f2']</a:t>
            </a:r>
            <a:r>
              <a:rPr lang="zh-CN" altLang="en-US" sz="1400">
                <a:latin typeface="宋体" panose="02010600030101010101" pitchFamily="2" charset="-122"/>
                <a:ea typeface="宋体" panose="02010600030101010101" pitchFamily="2" charset="-122"/>
              </a:rPr>
              <a:t>其中一般将模型管理类名与要管理的类名对应，</a:t>
            </a:r>
            <a:r>
              <a:rPr lang="en-US" altLang="zh-CN" sz="1400">
                <a:latin typeface="宋体" panose="02010600030101010101" pitchFamily="2" charset="-122"/>
                <a:ea typeface="宋体" panose="02010600030101010101" pitchFamily="2" charset="-122"/>
              </a:rPr>
              <a:t>list_display</a:t>
            </a:r>
            <a:r>
              <a:rPr lang="zh-CN" altLang="en-US" sz="1400">
                <a:latin typeface="宋体" panose="02010600030101010101" pitchFamily="2" charset="-122"/>
                <a:ea typeface="宋体" panose="02010600030101010101" pitchFamily="2" charset="-122"/>
              </a:rPr>
              <a:t>列表下是要显示的字段名；④在页面中可以增删改查。</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提供的</a:t>
            </a:r>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VIEW</a:t>
            </a:r>
            <a:r>
              <a:rPr lang="zh-CN" altLang="en-US" sz="1400" b="1">
                <a:latin typeface="宋体" panose="02010600030101010101" pitchFamily="2" charset="-122"/>
                <a:ea typeface="宋体" panose="02010600030101010101" pitchFamily="2" charset="-122"/>
              </a:rPr>
              <a:t>管理</a:t>
            </a:r>
            <a:r>
              <a:rPr lang="zh-CN" altLang="en-US" sz="1400">
                <a:latin typeface="宋体" panose="02010600030101010101" pitchFamily="2" charset="-122"/>
                <a:ea typeface="宋体" panose="02010600030101010101" pitchFamily="2" charset="-122"/>
              </a:rPr>
              <a:t>：输入</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后</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中的操作①在项目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下的</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urlpatterns</a:t>
            </a:r>
            <a:r>
              <a:rPr lang="zh-CN" altLang="en-US" sz="1400">
                <a:latin typeface="宋体" panose="02010600030101010101" pitchFamily="2" charset="-122"/>
                <a:ea typeface="宋体" panose="02010600030101010101" pitchFamily="2" charset="-122"/>
              </a:rPr>
              <a:t>列表中查找匹配的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django2.x</a:t>
            </a:r>
            <a:r>
              <a:rPr lang="zh-CN" altLang="en-US" sz="1400">
                <a:latin typeface="宋体" panose="02010600030101010101" pitchFamily="2" charset="-122"/>
                <a:ea typeface="宋体" panose="02010600030101010101" pitchFamily="2" charset="-122"/>
              </a:rPr>
              <a:t>中使用</a:t>
            </a:r>
            <a:r>
              <a:rPr lang="en-US" altLang="zh-CN" sz="1400">
                <a:latin typeface="宋体" panose="02010600030101010101" pitchFamily="2" charset="-122"/>
                <a:ea typeface="宋体" panose="02010600030101010101" pitchFamily="2" charset="-122"/>
              </a:rPr>
              <a:t>django.urls</a:t>
            </a:r>
            <a:r>
              <a:rPr lang="zh-CN" altLang="en-US" sz="1400">
                <a:latin typeface="宋体" panose="02010600030101010101" pitchFamily="2" charset="-122"/>
                <a:ea typeface="宋体" panose="02010600030101010101" pitchFamily="2" charset="-122"/>
              </a:rPr>
              <a:t>模块中的</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re_path</a:t>
            </a:r>
            <a:r>
              <a:rPr lang="zh-CN" altLang="en-US" sz="1400">
                <a:latin typeface="宋体" panose="02010600030101010101" pitchFamily="2" charset="-122"/>
                <a:ea typeface="宋体" panose="02010600030101010101" pitchFamily="2" charset="-122"/>
              </a:rPr>
              <a:t>方法取代了</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a:t>
            </a:r>
            <a:r>
              <a:rPr lang="en-US" altLang="zh-CN" sz="1400">
                <a:solidFill>
                  <a:schemeClr val="accent2">
                    <a:lumMod val="75000"/>
                  </a:schemeClr>
                </a:solidFill>
                <a:latin typeface="宋体" panose="02010600030101010101" pitchFamily="2" charset="-122"/>
                <a:ea typeface="宋体" panose="02010600030101010101" pitchFamily="2" charset="-122"/>
              </a:rPr>
              <a:t>path('url/', </a:t>
            </a:r>
            <a:r>
              <a:rPr lang="zh-CN" altLang="en-US" sz="1400">
                <a:solidFill>
                  <a:schemeClr val="accent2">
                    <a:lumMod val="75000"/>
                  </a:schemeClr>
                </a:solidFill>
                <a:latin typeface="宋体" panose="02010600030101010101" pitchFamily="2" charset="-122"/>
                <a:ea typeface="宋体" panose="02010600030101010101" pitchFamily="2" charset="-122"/>
              </a:rPr>
              <a:t>方法</a:t>
            </a:r>
            <a:r>
              <a:rPr lang="en-US" altLang="zh-CN" sz="1400">
                <a:solidFill>
                  <a:schemeClr val="accent2">
                    <a:lumMod val="75000"/>
                  </a:schemeClr>
                </a:solidFill>
                <a:latin typeface="宋体" panose="02010600030101010101" pitchFamily="2" charset="-122"/>
                <a:ea typeface="宋体" panose="02010600030101010101" pitchFamily="2" charset="-122"/>
              </a:rPr>
              <a:t>, name=xxx)</a:t>
            </a:r>
            <a:r>
              <a:rPr lang="zh-CN" altLang="en-US" sz="1400">
                <a:latin typeface="宋体" panose="02010600030101010101" pitchFamily="2" charset="-122"/>
                <a:ea typeface="宋体" panose="02010600030101010101" pitchFamily="2" charset="-122"/>
              </a:rPr>
              <a:t>其中需要添加最后的</a:t>
            </a:r>
            <a:r>
              <a:rPr lang="en-US" altLang="zh-CN" sz="1400">
                <a:latin typeface="宋体" panose="02010600030101010101" pitchFamily="2" charset="-122"/>
                <a:ea typeface="宋体" panose="02010600030101010101" pitchFamily="2" charset="-122"/>
              </a:rPr>
              <a:t>'/'(</a:t>
            </a:r>
            <a:r>
              <a:rPr lang="en-US" altLang="zh-CN" sz="1400">
                <a:solidFill>
                  <a:srgbClr val="FF0000"/>
                </a:solidFill>
                <a:latin typeface="宋体" panose="02010600030101010101" pitchFamily="2" charset="-122"/>
                <a:ea typeface="宋体" panose="02010600030101010101" pitchFamily="2" charset="-122"/>
              </a:rPr>
              <a:t>re_path</a:t>
            </a:r>
            <a:r>
              <a:rPr lang="zh-CN" altLang="en-US" sz="1400">
                <a:solidFill>
                  <a:srgbClr val="FF0000"/>
                </a:solidFill>
                <a:latin typeface="宋体" panose="02010600030101010101" pitchFamily="2" charset="-122"/>
                <a:ea typeface="宋体" panose="02010600030101010101" pitchFamily="2" charset="-122"/>
              </a:rPr>
              <a:t>后则不必要</a:t>
            </a:r>
            <a:r>
              <a:rPr lang="en-US" altLang="zh-CN" sz="1400">
                <a:solidFill>
                  <a:srgbClr val="FF0000"/>
                </a:solidFill>
                <a:latin typeface="宋体" panose="02010600030101010101" pitchFamily="2" charset="-122"/>
                <a:ea typeface="宋体" panose="02010600030101010101" pitchFamily="2" charset="-122"/>
              </a:rPr>
              <a:t>,re_path</a:t>
            </a:r>
            <a:r>
              <a:rPr lang="zh-CN" altLang="en-US" sz="1400">
                <a:solidFill>
                  <a:srgbClr val="FF0000"/>
                </a:solidFill>
                <a:latin typeface="宋体" panose="02010600030101010101" pitchFamily="2" charset="-122"/>
                <a:ea typeface="宋体" panose="02010600030101010101" pitchFamily="2" charset="-122"/>
              </a:rPr>
              <a:t>方法中可以使用正则，但注意</a:t>
            </a:r>
            <a:r>
              <a:rPr lang="en-US" altLang="zh-CN" sz="1400">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的转义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，方法参数中可以是其他项目的</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文件如</a:t>
            </a:r>
            <a:r>
              <a:rPr lang="en-US" altLang="zh-CN" sz="1400">
                <a:solidFill>
                  <a:schemeClr val="accent2">
                    <a:lumMod val="75000"/>
                  </a:schemeClr>
                </a:solidFill>
                <a:latin typeface="宋体" panose="02010600030101010101" pitchFamily="2" charset="-122"/>
                <a:ea typeface="宋体" panose="02010600030101010101" pitchFamily="2" charset="-122"/>
              </a:rPr>
              <a:t>include('booktest.urls')</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属性用于调用</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注意在此</a:t>
            </a:r>
            <a:r>
              <a:rPr lang="en-US" altLang="zh-CN" sz="1400">
                <a:solidFill>
                  <a:srgbClr val="FF0000"/>
                </a:solidFill>
                <a:latin typeface="宋体" panose="02010600030101010101" pitchFamily="2" charset="-122"/>
                <a:ea typeface="宋体" panose="02010600030101010101" pitchFamily="2" charset="-122"/>
              </a:rPr>
              <a:t>urls</a:t>
            </a:r>
            <a:r>
              <a:rPr lang="zh-CN" altLang="en-US" sz="1400">
                <a:solidFill>
                  <a:srgbClr val="FF0000"/>
                </a:solidFill>
                <a:latin typeface="宋体" panose="02010600030101010101" pitchFamily="2" charset="-122"/>
                <a:ea typeface="宋体" panose="02010600030101010101" pitchFamily="2" charset="-122"/>
              </a:rPr>
              <a:t>下匹配的字符会被丢弃</a:t>
            </a:r>
            <a:r>
              <a:rPr lang="en-US" altLang="zh-CN" sz="1400">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在</a:t>
            </a:r>
            <a:r>
              <a:rPr lang="en-US" altLang="zh-CN" sz="1400">
                <a:solidFill>
                  <a:srgbClr val="FF0000"/>
                </a:solidFill>
                <a:latin typeface="宋体" panose="02010600030101010101" pitchFamily="2" charset="-122"/>
                <a:ea typeface="宋体" panose="02010600030101010101" pitchFamily="2" charset="-122"/>
              </a:rPr>
              <a:t>django2.x</a:t>
            </a:r>
            <a:r>
              <a:rPr lang="zh-CN" altLang="en-US" sz="1400">
                <a:solidFill>
                  <a:srgbClr val="FF0000"/>
                </a:solidFill>
                <a:latin typeface="宋体" panose="02010600030101010101" pitchFamily="2" charset="-122"/>
                <a:ea typeface="宋体" panose="02010600030101010101" pitchFamily="2" charset="-122"/>
              </a:rPr>
              <a:t>版本下若第一次全部匹配，则后续全为</a:t>
            </a:r>
            <a:r>
              <a:rPr lang="en-US" altLang="zh-CN" sz="1400">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容易产生匹配混乱</a:t>
            </a:r>
            <a:r>
              <a:rPr lang="en-US" altLang="zh-CN" sz="1400">
                <a:solidFill>
                  <a:srgbClr val="FF0000"/>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，继续进入下一个匹配阶段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include</a:t>
            </a:r>
            <a:r>
              <a:rPr lang="zh-CN" altLang="en-US" sz="1400">
                <a:latin typeface="宋体" panose="02010600030101010101" pitchFamily="2" charset="-122"/>
                <a:ea typeface="宋体" panose="02010600030101010101" pitchFamily="2" charset="-122"/>
              </a:rPr>
              <a:t>方法中的</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；②取①中匹配后的剩余的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到应用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应用名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下的</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文件</a:t>
            </a:r>
            <a:r>
              <a:rPr lang="en-US" altLang="zh-CN" sz="1400">
                <a:latin typeface="宋体" panose="02010600030101010101" pitchFamily="2" charset="-122"/>
                <a:ea typeface="宋体" panose="02010600030101010101" pitchFamily="2" charset="-122"/>
              </a:rPr>
              <a:t>urlpatterns</a:t>
            </a:r>
            <a:r>
              <a:rPr lang="zh-CN" altLang="en-US" sz="1400">
                <a:latin typeface="宋体" panose="02010600030101010101" pitchFamily="2" charset="-122"/>
                <a:ea typeface="宋体" panose="02010600030101010101" pitchFamily="2" charset="-122"/>
              </a:rPr>
              <a:t>列表中查找匹配的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；③在项目下查找到可以完全匹配的</a:t>
            </a:r>
            <a:r>
              <a:rPr lang="en-US" altLang="zh-CN" sz="1400">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方法后，到项目下的</a:t>
            </a:r>
            <a:r>
              <a:rPr lang="en-US" altLang="zh-CN" sz="1400">
                <a:latin typeface="宋体" panose="02010600030101010101" pitchFamily="2" charset="-122"/>
                <a:ea typeface="宋体" panose="02010600030101010101" pitchFamily="2" charset="-122"/>
              </a:rPr>
              <a:t>views.py</a:t>
            </a:r>
            <a:r>
              <a:rPr lang="zh-CN" altLang="en-US" sz="1400">
                <a:latin typeface="宋体" panose="02010600030101010101" pitchFamily="2" charset="-122"/>
                <a:ea typeface="宋体" panose="02010600030101010101" pitchFamily="2" charset="-122"/>
              </a:rPr>
              <a:t>文件中查找对应函数，并通过特殊手段返回</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有</a:t>
            </a:r>
            <a:r>
              <a:rPr lang="en-US" altLang="zh-CN" sz="1400">
                <a:latin typeface="宋体" panose="02010600030101010101" pitchFamily="2" charset="-122"/>
                <a:ea typeface="宋体" panose="02010600030101010101" pitchFamily="2" charset="-122"/>
              </a:rPr>
              <a:t>render/HttpResponse</a:t>
            </a:r>
            <a:r>
              <a:rPr lang="zh-CN" altLang="en-US" sz="1400">
                <a:latin typeface="宋体" panose="02010600030101010101" pitchFamily="2" charset="-122"/>
                <a:ea typeface="宋体" panose="02010600030101010101" pitchFamily="2" charset="-122"/>
              </a:rPr>
              <a:t>等</a:t>
            </a:r>
            <a:r>
              <a:rPr lang="en-US" altLang="zh-CN" sz="1400">
                <a:latin typeface="宋体" panose="02010600030101010101" pitchFamily="2" charset="-122"/>
                <a:ea typeface="宋体" panose="02010600030101010101" pitchFamily="2" charset="-122"/>
              </a:rPr>
              <a:t>5</a:t>
            </a:r>
            <a:r>
              <a:rPr lang="zh-CN" altLang="en-US" sz="1400">
                <a:latin typeface="宋体" panose="02010600030101010101" pitchFamily="2" charset="-122"/>
                <a:ea typeface="宋体" panose="02010600030101010101" pitchFamily="2" charset="-122"/>
              </a:rPr>
              <a:t>种方法，后详</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注意</a:t>
            </a:r>
            <a:r>
              <a:rPr lang="en-US" altLang="zh-CN" sz="1400">
                <a:solidFill>
                  <a:srgbClr val="FF0000"/>
                </a:solidFill>
                <a:latin typeface="宋体" panose="02010600030101010101" pitchFamily="2" charset="-122"/>
                <a:ea typeface="宋体" panose="02010600030101010101" pitchFamily="2" charset="-122"/>
              </a:rPr>
              <a:t>views</a:t>
            </a:r>
            <a:r>
              <a:rPr lang="zh-CN" altLang="en-US" sz="1400">
                <a:solidFill>
                  <a:srgbClr val="FF0000"/>
                </a:solidFill>
                <a:latin typeface="宋体" panose="02010600030101010101" pitchFamily="2" charset="-122"/>
                <a:ea typeface="宋体" panose="02010600030101010101" pitchFamily="2" charset="-122"/>
              </a:rPr>
              <a:t>中的方法必须有一个</a:t>
            </a:r>
            <a:r>
              <a:rPr lang="en-US" altLang="zh-CN" sz="1400">
                <a:solidFill>
                  <a:srgbClr val="FF0000"/>
                </a:solidFill>
                <a:latin typeface="宋体" panose="02010600030101010101" pitchFamily="2" charset="-122"/>
                <a:ea typeface="宋体" panose="02010600030101010101" pitchFamily="2" charset="-122"/>
              </a:rPr>
              <a:t>request</a:t>
            </a:r>
            <a:r>
              <a:rPr lang="zh-CN" altLang="en-US" sz="1400">
                <a:solidFill>
                  <a:srgbClr val="FF0000"/>
                </a:solidFill>
                <a:latin typeface="宋体" panose="02010600030101010101" pitchFamily="2" charset="-122"/>
                <a:ea typeface="宋体" panose="02010600030101010101" pitchFamily="2" charset="-122"/>
              </a:rPr>
              <a:t>参数</a:t>
            </a:r>
            <a:r>
              <a:rPr lang="zh-CN" altLang="en-US" sz="1400">
                <a:latin typeface="宋体" panose="02010600030101010101" pitchFamily="2" charset="-122"/>
                <a:ea typeface="宋体" panose="02010600030101010101" pitchFamily="2" charset="-122"/>
              </a:rPr>
              <a:t>，即对应了输入的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，在网页中显示信息。</a:t>
            </a:r>
            <a:r>
              <a:rPr lang="en-US" altLang="zh-CN" sz="1400">
                <a:latin typeface="宋体" panose="02010600030101010101" pitchFamily="2" charset="-122"/>
                <a:ea typeface="宋体" panose="02010600030101010101" pitchFamily="2" charset="-122"/>
              </a:rPr>
              <a:t>(</a:t>
            </a:r>
            <a:r>
              <a:rPr lang="en-US" altLang="zh-CN" sz="1400" b="1">
                <a:solidFill>
                  <a:schemeClr val="accent1">
                    <a:lumMod val="75000"/>
                  </a:schemeClr>
                </a:solidFill>
                <a:latin typeface="宋体" panose="02010600030101010101" pitchFamily="2" charset="-122"/>
                <a:ea typeface="宋体" panose="02010600030101010101" pitchFamily="2" charset="-122"/>
              </a:rPr>
              <a:t>Django</a:t>
            </a:r>
            <a:r>
              <a:rPr lang="zh-CN" altLang="en-US" sz="1400" b="1">
                <a:solidFill>
                  <a:schemeClr val="accent1">
                    <a:lumMod val="75000"/>
                  </a:schemeClr>
                </a:solidFill>
                <a:latin typeface="宋体" panose="02010600030101010101" pitchFamily="2" charset="-122"/>
                <a:ea typeface="宋体" panose="02010600030101010101" pitchFamily="2" charset="-122"/>
              </a:rPr>
              <a:t>会自动的将</a:t>
            </a:r>
            <a:r>
              <a:rPr lang="en-US" altLang="zh-CN" sz="1400" b="1">
                <a:solidFill>
                  <a:schemeClr val="accent1">
                    <a:lumMod val="75000"/>
                  </a:schemeClr>
                </a:solidFill>
                <a:latin typeface="宋体" panose="02010600030101010101" pitchFamily="2" charset="-122"/>
                <a:ea typeface="宋体" panose="02010600030101010101" pitchFamily="2" charset="-122"/>
              </a:rPr>
              <a:t>re_path</a:t>
            </a:r>
            <a:r>
              <a:rPr lang="zh-CN" altLang="en-US" sz="1400" b="1">
                <a:solidFill>
                  <a:schemeClr val="accent1">
                    <a:lumMod val="75000"/>
                  </a:schemeClr>
                </a:solidFill>
                <a:latin typeface="宋体" panose="02010600030101010101" pitchFamily="2" charset="-122"/>
                <a:ea typeface="宋体" panose="02010600030101010101" pitchFamily="2" charset="-122"/>
              </a:rPr>
              <a:t>的正则中的分组传入后面的视图函数</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提供的模板调用</a:t>
            </a:r>
            <a:r>
              <a:rPr lang="zh-CN" altLang="en-US" sz="1400">
                <a:latin typeface="宋体" panose="02010600030101010101" pitchFamily="2" charset="-122"/>
                <a:ea typeface="宋体" panose="02010600030101010101" pitchFamily="2" charset="-122"/>
              </a:rPr>
              <a:t>：①在</a:t>
            </a:r>
            <a:r>
              <a:rPr lang="en-US" altLang="zh-CN" sz="1400">
                <a:latin typeface="宋体" panose="02010600030101010101" pitchFamily="2" charset="-122"/>
                <a:ea typeface="宋体" panose="02010600030101010101" pitchFamily="2" charset="-122"/>
              </a:rPr>
              <a:t>settings.py</a:t>
            </a:r>
            <a:r>
              <a:rPr lang="zh-CN" altLang="en-US" sz="1400">
                <a:latin typeface="宋体" panose="02010600030101010101" pitchFamily="2" charset="-122"/>
                <a:ea typeface="宋体" panose="02010600030101010101" pitchFamily="2" charset="-122"/>
              </a:rPr>
              <a:t>文件中更改模板路径，注意使用其中提供的</a:t>
            </a:r>
            <a:r>
              <a:rPr lang="en-US" altLang="zh-CN" sz="1400">
                <a:latin typeface="宋体" panose="02010600030101010101" pitchFamily="2" charset="-122"/>
                <a:ea typeface="宋体" panose="02010600030101010101" pitchFamily="2" charset="-122"/>
              </a:rPr>
              <a:t>BASE_DIR(</a:t>
            </a:r>
            <a:r>
              <a:rPr lang="zh-CN" altLang="en-US" sz="1400">
                <a:latin typeface="宋体" panose="02010600030101010101" pitchFamily="2" charset="-122"/>
                <a:ea typeface="宋体" panose="02010600030101010101" pitchFamily="2" charset="-122"/>
              </a:rPr>
              <a:t>项目目录的绝对路径</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，在项目目录下新建</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目录，并在其下分别建立应用的目录及</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模板；②在应用下的</a:t>
            </a:r>
            <a:r>
              <a:rPr lang="en-US" altLang="zh-CN" sz="1400">
                <a:latin typeface="宋体" panose="02010600030101010101" pitchFamily="2" charset="-122"/>
                <a:ea typeface="宋体" panose="02010600030101010101" pitchFamily="2" charset="-122"/>
              </a:rPr>
              <a:t>views.py</a:t>
            </a:r>
            <a:r>
              <a:rPr lang="zh-CN" altLang="en-US" sz="1400">
                <a:latin typeface="宋体" panose="02010600030101010101" pitchFamily="2" charset="-122"/>
                <a:ea typeface="宋体" panose="02010600030101010101" pitchFamily="2" charset="-122"/>
              </a:rPr>
              <a:t>中定义函数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调用模板，传递参数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，其原理如图所示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其中新版本有所更改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封装了</a:t>
            </a:r>
            <a:r>
              <a:rPr lang="en-US" altLang="zh-CN" sz="1400">
                <a:latin typeface="宋体" panose="02010600030101010101" pitchFamily="2" charset="-122"/>
                <a:ea typeface="宋体" panose="02010600030101010101" pitchFamily="2" charset="-122"/>
              </a:rPr>
              <a:t>render</a:t>
            </a:r>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render(request, 'url', {})</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为一个参数字典；③在模板中使用传</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入的参数，在</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文件中</a:t>
            </a:r>
            <a:r>
              <a:rPr lang="en-US" altLang="zh-CN" sz="1400">
                <a:solidFill>
                  <a:schemeClr val="accent2">
                    <a:lumMod val="75000"/>
                  </a:schemeClr>
                </a:solidFill>
                <a:latin typeface="宋体" panose="02010600030101010101" pitchFamily="2" charset="-122"/>
                <a:ea typeface="宋体" panose="02010600030101010101" pitchFamily="2" charset="-122"/>
              </a:rPr>
              <a:t>{{ name }}</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为参数字典中的键的字符串</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，会将其</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值显示在页面上，列表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生成器等也可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print()</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；在模板中可以直接调用</a:t>
            </a:r>
            <a:r>
              <a:rPr lang="en-US" altLang="zh-CN" sz="1400">
                <a:latin typeface="宋体" panose="02010600030101010101" pitchFamily="2" charset="-122"/>
                <a:ea typeface="宋体" panose="02010600030101010101" pitchFamily="2" charset="-122"/>
              </a:rPr>
              <a:t>for</a:t>
            </a:r>
            <a:r>
              <a:rPr lang="zh-CN" altLang="en-US" sz="1400">
                <a:latin typeface="宋体" panose="02010600030101010101" pitchFamily="2" charset="-122"/>
                <a:ea typeface="宋体" panose="02010600030101010101" pitchFamily="2" charset="-122"/>
              </a:rPr>
              <a:t>循环等。</a:t>
            </a:r>
            <a:endParaRPr lang="en-US" altLang="zh-CN" sz="140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D096DE46-1467-47B7-811A-00E354E8EC69}"/>
              </a:ext>
            </a:extLst>
          </p:cNvPr>
          <p:cNvPicPr>
            <a:picLocks noChangeAspect="1"/>
          </p:cNvPicPr>
          <p:nvPr/>
        </p:nvPicPr>
        <p:blipFill>
          <a:blip r:embed="rId2"/>
          <a:stretch>
            <a:fillRect/>
          </a:stretch>
        </p:blipFill>
        <p:spPr>
          <a:xfrm>
            <a:off x="7099038" y="5499030"/>
            <a:ext cx="5092962" cy="1358970"/>
          </a:xfrm>
          <a:prstGeom prst="rect">
            <a:avLst/>
          </a:prstGeom>
        </p:spPr>
      </p:pic>
      <p:pic>
        <p:nvPicPr>
          <p:cNvPr id="4" name="图片 3">
            <a:extLst>
              <a:ext uri="{FF2B5EF4-FFF2-40B4-BE49-F238E27FC236}">
                <a16:creationId xmlns:a16="http://schemas.microsoft.com/office/drawing/2014/main" id="{1CE6BEBE-EB4E-4062-A922-0C28171135A0}"/>
              </a:ext>
            </a:extLst>
          </p:cNvPr>
          <p:cNvPicPr>
            <a:picLocks noChangeAspect="1"/>
          </p:cNvPicPr>
          <p:nvPr/>
        </p:nvPicPr>
        <p:blipFill>
          <a:blip r:embed="rId3"/>
          <a:stretch>
            <a:fillRect/>
          </a:stretch>
        </p:blipFill>
        <p:spPr>
          <a:xfrm>
            <a:off x="3224892" y="6076910"/>
            <a:ext cx="3874145" cy="781090"/>
          </a:xfrm>
          <a:prstGeom prst="rect">
            <a:avLst/>
          </a:prstGeom>
        </p:spPr>
      </p:pic>
      <p:pic>
        <p:nvPicPr>
          <p:cNvPr id="7" name="图片 6">
            <a:extLst>
              <a:ext uri="{FF2B5EF4-FFF2-40B4-BE49-F238E27FC236}">
                <a16:creationId xmlns:a16="http://schemas.microsoft.com/office/drawing/2014/main" id="{29DBFC40-A501-48E7-8D5C-8331826663EC}"/>
              </a:ext>
            </a:extLst>
          </p:cNvPr>
          <p:cNvPicPr>
            <a:picLocks noChangeAspect="1"/>
          </p:cNvPicPr>
          <p:nvPr/>
        </p:nvPicPr>
        <p:blipFill>
          <a:blip r:embed="rId4"/>
          <a:stretch>
            <a:fillRect/>
          </a:stretch>
        </p:blipFill>
        <p:spPr>
          <a:xfrm>
            <a:off x="8898" y="6032458"/>
            <a:ext cx="3215995" cy="825542"/>
          </a:xfrm>
          <a:prstGeom prst="rect">
            <a:avLst/>
          </a:prstGeom>
        </p:spPr>
      </p:pic>
    </p:spTree>
    <p:extLst>
      <p:ext uri="{BB962C8B-B14F-4D97-AF65-F5344CB8AC3E}">
        <p14:creationId xmlns:p14="http://schemas.microsoft.com/office/powerpoint/2010/main" val="1437791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C2F152-4FC2-4EE2-9CD4-3BDCCA55923E}"/>
              </a:ext>
            </a:extLst>
          </p:cNvPr>
          <p:cNvSpPr txBox="1"/>
          <p:nvPr/>
        </p:nvSpPr>
        <p:spPr>
          <a:xfrm>
            <a:off x="0" y="0"/>
            <a:ext cx="12192000" cy="4401205"/>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FastDFS</a:t>
            </a:r>
            <a:r>
              <a:rPr lang="zh-CN" altLang="en-US" sz="1400" b="1">
                <a:latin typeface="宋体" panose="02010600030101010101" pitchFamily="2" charset="-122"/>
                <a:ea typeface="宋体" panose="02010600030101010101" pitchFamily="2" charset="-122"/>
              </a:rPr>
              <a:t>分布式文件存储系统</a:t>
            </a:r>
            <a:endParaRPr lang="en-US" altLang="zh-CN" sz="1400" b="1">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背景：早期的网站，将静态文件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图片等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直接存放在项目文件夹内，优点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简单方便快捷</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，缺点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耦合度高，静态文件访问占用资源多</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；后来将静态文件分离存储在一个单独的文件服务器上，优点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解耦，降低网站服务器压力，便于扩容、备份、负载均衡等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，缺点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垂直扩展性、容灾差，单机性能瓶颈</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分布式文件存储系统，分为三部分，文件存储系统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保存文件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、文件容灾系统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相互备份</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、文件访问调度仲裁系统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调配资源，决定存储位置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，优点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极大扩展能力，高可用性，弹性存储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，缺点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系统复杂度高，需要更多硬件资源</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(2)FastDFS</a:t>
            </a:r>
            <a:r>
              <a:rPr lang="zh-CN" altLang="en-US" sz="1400">
                <a:latin typeface="宋体" panose="02010600030101010101" pitchFamily="2" charset="-122"/>
                <a:ea typeface="宋体" panose="02010600030101010101" pitchFamily="2" charset="-122"/>
              </a:rPr>
              <a:t>是一个开源的轻量级分布式文件系统，它解决了大数据量存储和负载均衡等问题，特别适合以中小文件（建议范围：</a:t>
            </a:r>
            <a:r>
              <a:rPr lang="en-US" altLang="zh-CN" sz="1400">
                <a:latin typeface="宋体" panose="02010600030101010101" pitchFamily="2" charset="-122"/>
                <a:ea typeface="宋体" panose="02010600030101010101" pitchFamily="2" charset="-122"/>
              </a:rPr>
              <a:t>4KB-500MB</a:t>
            </a:r>
            <a:r>
              <a:rPr lang="zh-CN" altLang="en-US" sz="1400">
                <a:latin typeface="宋体" panose="02010600030101010101" pitchFamily="2" charset="-122"/>
                <a:ea typeface="宋体" panose="02010600030101010101" pitchFamily="2" charset="-122"/>
              </a:rPr>
              <a:t>）为载体的在线服务，使用纯</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实现，分为三个部分</a:t>
            </a:r>
            <a:r>
              <a:rPr lang="en-US" altLang="zh-CN" sz="1400">
                <a:latin typeface="宋体" panose="02010600030101010101" pitchFamily="2" charset="-122"/>
                <a:ea typeface="宋体" panose="02010600030101010101" pitchFamily="2" charset="-122"/>
              </a:rPr>
              <a:t>:</a:t>
            </a:r>
            <a:r>
              <a:rPr lang="en-US" altLang="zh-CN" sz="1400" b="1">
                <a:solidFill>
                  <a:schemeClr val="accent2">
                    <a:lumMod val="75000"/>
                  </a:schemeClr>
                </a:solidFill>
                <a:latin typeface="宋体" panose="02010600030101010101" pitchFamily="2" charset="-122"/>
                <a:ea typeface="宋体" panose="02010600030101010101" pitchFamily="2" charset="-122"/>
              </a:rPr>
              <a:t>tracker server(</a:t>
            </a:r>
            <a:r>
              <a:rPr lang="zh-CN" altLang="en-US" sz="1400" b="1">
                <a:solidFill>
                  <a:schemeClr val="accent2">
                    <a:lumMod val="75000"/>
                  </a:schemeClr>
                </a:solidFill>
                <a:latin typeface="宋体" panose="02010600030101010101" pitchFamily="2" charset="-122"/>
                <a:ea typeface="宋体" panose="02010600030101010101" pitchFamily="2" charset="-122"/>
              </a:rPr>
              <a:t>追踪</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b="1">
                <a:solidFill>
                  <a:schemeClr val="accent2">
                    <a:lumMod val="75000"/>
                  </a:schemeClr>
                </a:solidFill>
                <a:latin typeface="宋体" panose="02010600030101010101" pitchFamily="2" charset="-122"/>
                <a:ea typeface="宋体" panose="02010600030101010101" pitchFamily="2" charset="-122"/>
              </a:rPr>
              <a:t>调度服务器</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，主要做调度工作，起负载均衡的作用，在内存中记录集群中所有存储组和存储服务器的状态信息，是客户端和数据服务器交互的枢纽，且</a:t>
            </a:r>
            <a:r>
              <a:rPr lang="en-US" altLang="zh-CN" sz="1400">
                <a:latin typeface="宋体" panose="02010600030101010101" pitchFamily="2" charset="-122"/>
                <a:ea typeface="宋体" panose="02010600030101010101" pitchFamily="2" charset="-122"/>
              </a:rPr>
              <a:t>Tracker</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的协调者，负责管理所有的</a:t>
            </a:r>
            <a:r>
              <a:rPr lang="en-US" altLang="zh-CN" sz="1400">
                <a:latin typeface="宋体" panose="02010600030101010101" pitchFamily="2" charset="-122"/>
                <a:ea typeface="宋体" panose="02010600030101010101" pitchFamily="2" charset="-122"/>
              </a:rPr>
              <a:t>storage server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，通过心跳机制与</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建立联系并更新自己的信息，其数据全部存储在内存中；</a:t>
            </a:r>
            <a:r>
              <a:rPr lang="en-US" altLang="zh-CN" sz="1400" b="1">
                <a:solidFill>
                  <a:schemeClr val="accent2">
                    <a:lumMod val="75000"/>
                  </a:schemeClr>
                </a:solidFill>
                <a:latin typeface="宋体" panose="02010600030101010101" pitchFamily="2" charset="-122"/>
                <a:ea typeface="宋体" panose="02010600030101010101" pitchFamily="2" charset="-122"/>
              </a:rPr>
              <a:t>storage server(</a:t>
            </a:r>
            <a:r>
              <a:rPr lang="zh-CN" altLang="en-US" sz="1400" b="1">
                <a:solidFill>
                  <a:schemeClr val="accent2">
                    <a:lumMod val="75000"/>
                  </a:schemeClr>
                </a:solidFill>
                <a:latin typeface="宋体" panose="02010600030101010101" pitchFamily="2" charset="-122"/>
                <a:ea typeface="宋体" panose="02010600030101010101" pitchFamily="2" charset="-122"/>
              </a:rPr>
              <a:t>存储</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b="1">
                <a:solidFill>
                  <a:schemeClr val="accent2">
                    <a:lumMod val="75000"/>
                  </a:schemeClr>
                </a:solidFill>
                <a:latin typeface="宋体" panose="02010600030101010101" pitchFamily="2" charset="-122"/>
                <a:ea typeface="宋体" panose="02010600030101010101" pitchFamily="2" charset="-122"/>
              </a:rPr>
              <a:t>数据服务器</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，以组</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为单位组织</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便于应用隔离、负载均衡、副本数定制（</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内</a:t>
            </a:r>
            <a:r>
              <a:rPr lang="en-US" altLang="zh-CN" sz="1400">
                <a:latin typeface="宋体" panose="02010600030101010101" pitchFamily="2" charset="-122"/>
                <a:ea typeface="宋体" panose="02010600030101010101" pitchFamily="2" charset="-122"/>
              </a:rPr>
              <a:t>storage server</a:t>
            </a:r>
            <a:r>
              <a:rPr lang="zh-CN" altLang="en-US" sz="1400">
                <a:latin typeface="宋体" panose="02010600030101010101" pitchFamily="2" charset="-122"/>
                <a:ea typeface="宋体" panose="02010600030101010101" pitchFamily="2" charset="-122"/>
              </a:rPr>
              <a:t>数量即为该</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的副本数），如将不同应用的数据存储至不同的组，同组内不同服务器上的文件是完全相同的</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，一个</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内包含多台</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机器，数据互为备份，存储空间以</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内容量最小的</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为准，所以建议</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内的多个</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尽量配置相同，以免造成存储空间的浪费；</a:t>
            </a:r>
            <a:r>
              <a:rPr lang="en-US" altLang="zh-CN" sz="1400" b="1">
                <a:solidFill>
                  <a:schemeClr val="accent2">
                    <a:lumMod val="75000"/>
                  </a:schemeClr>
                </a:solidFill>
                <a:latin typeface="宋体" panose="02010600030101010101" pitchFamily="2" charset="-122"/>
                <a:ea typeface="宋体" panose="02010600030101010101" pitchFamily="2" charset="-122"/>
              </a:rPr>
              <a:t>client(</a:t>
            </a:r>
            <a:r>
              <a:rPr lang="zh-CN" altLang="en-US" sz="1400" b="1">
                <a:solidFill>
                  <a:schemeClr val="accent2">
                    <a:lumMod val="75000"/>
                  </a:schemeClr>
                </a:solidFill>
                <a:latin typeface="宋体" panose="02010600030101010101" pitchFamily="2" charset="-122"/>
                <a:ea typeface="宋体" panose="02010600030101010101" pitchFamily="2" charset="-122"/>
              </a:rPr>
              <a:t>客户端</a:t>
            </a:r>
            <a:r>
              <a:rPr lang="en-US" altLang="zh-CN" sz="1400" b="1">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，作为业务请求的发起方，通过专有接口，使用</a:t>
            </a:r>
            <a:r>
              <a:rPr lang="en-US" altLang="zh-CN" sz="1400">
                <a:latin typeface="宋体" panose="02010600030101010101" pitchFamily="2" charset="-122"/>
                <a:ea typeface="宋体" panose="02010600030101010101" pitchFamily="2" charset="-122"/>
              </a:rPr>
              <a:t>TCP/IP</a:t>
            </a:r>
            <a:r>
              <a:rPr lang="zh-CN" altLang="en-US" sz="1400">
                <a:latin typeface="宋体" panose="02010600030101010101" pitchFamily="2" charset="-122"/>
                <a:ea typeface="宋体" panose="02010600030101010101" pitchFamily="2" charset="-122"/>
              </a:rPr>
              <a:t>协议与跟踪器服务器或存储节点进行数据交互。</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(3)FastDFS</a:t>
            </a:r>
            <a:r>
              <a:rPr lang="zh-CN" altLang="en-US" sz="1400">
                <a:latin typeface="宋体" panose="02010600030101010101" pitchFamily="2" charset="-122"/>
                <a:ea typeface="宋体" panose="02010600030101010101" pitchFamily="2" charset="-122"/>
              </a:rPr>
              <a:t>文件上传下载流程如图所示。</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配置</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：①安装</a:t>
            </a:r>
            <a:r>
              <a:rPr lang="en-US" altLang="zh-CN" sz="1400">
                <a:latin typeface="宋体" panose="02010600030101010101" pitchFamily="2" charset="-122"/>
                <a:ea typeface="宋体" panose="02010600030101010101" pitchFamily="2" charset="-122"/>
              </a:rPr>
              <a:t>libfastcommon</a:t>
            </a:r>
            <a:r>
              <a:rPr lang="zh-CN" altLang="en-US" sz="1400">
                <a:latin typeface="宋体" panose="02010600030101010101" pitchFamily="2" charset="-122"/>
                <a:ea typeface="宋体" panose="02010600030101010101" pitchFamily="2" charset="-122"/>
              </a:rPr>
              <a:t>，安装</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②配置</a:t>
            </a:r>
            <a:r>
              <a:rPr lang="en-US" altLang="zh-CN" sz="1400">
                <a:latin typeface="宋体" panose="02010600030101010101" pitchFamily="2" charset="-122"/>
                <a:ea typeface="宋体" panose="02010600030101010101" pitchFamily="2" charset="-122"/>
              </a:rPr>
              <a:t>tracker/storage/client.conf</a:t>
            </a:r>
          </a:p>
          <a:p>
            <a:r>
              <a:rPr lang="zh-CN" altLang="en-US" sz="1400">
                <a:latin typeface="宋体" panose="02010600030101010101" pitchFamily="2" charset="-122"/>
                <a:ea typeface="宋体" panose="02010600030101010101" pitchFamily="2" charset="-122"/>
              </a:rPr>
              <a:t>③安装</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并添加模块，编译，安装④配置</a:t>
            </a:r>
            <a:r>
              <a:rPr lang="en-US" altLang="zh-CN" sz="1400">
                <a:latin typeface="宋体" panose="02010600030101010101" pitchFamily="2" charset="-122"/>
                <a:ea typeface="宋体" panose="02010600030101010101" pitchFamily="2" charset="-122"/>
              </a:rPr>
              <a:t>mod_fastdfs.conf</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nginx.conf</a:t>
            </a:r>
            <a:r>
              <a:rPr lang="zh-CN" altLang="en-US" sz="1400">
                <a:latin typeface="宋体" panose="02010600030101010101" pitchFamily="2" charset="-122"/>
                <a:ea typeface="宋体" panose="02010600030101010101" pitchFamily="2" charset="-122"/>
              </a:rPr>
              <a:t>，移动一些文件</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⑤安装</a:t>
            </a:r>
            <a:r>
              <a:rPr lang="en-US" altLang="zh-CN" sz="1400">
                <a:latin typeface="宋体" panose="02010600030101010101" pitchFamily="2" charset="-122"/>
                <a:ea typeface="宋体" panose="02010600030101010101" pitchFamily="2" charset="-122"/>
              </a:rPr>
              <a:t>py3Fdfs</a:t>
            </a:r>
            <a:r>
              <a:rPr lang="zh-CN" altLang="en-US" sz="1400">
                <a:latin typeface="宋体" panose="02010600030101010101" pitchFamily="2" charset="-122"/>
                <a:ea typeface="宋体" panose="02010600030101010101" pitchFamily="2" charset="-122"/>
              </a:rPr>
              <a:t>，操作方式有改变，详参。</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(5)</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client</a:t>
            </a:r>
            <a:r>
              <a:rPr lang="zh-CN" altLang="en-US" sz="1400">
                <a:latin typeface="宋体" panose="02010600030101010101" pitchFamily="2" charset="-122"/>
                <a:ea typeface="宋体" panose="02010600030101010101" pitchFamily="2" charset="-122"/>
              </a:rPr>
              <a:t>从</a:t>
            </a:r>
            <a:r>
              <a:rPr lang="en-US" altLang="zh-CN" sz="1400">
                <a:latin typeface="宋体" panose="02010600030101010101" pitchFamily="2" charset="-122"/>
                <a:ea typeface="宋体" panose="02010600030101010101" pitchFamily="2" charset="-122"/>
              </a:rPr>
              <a:t>tracker</a:t>
            </a:r>
            <a:r>
              <a:rPr lang="zh-CN" altLang="en-US" sz="1400">
                <a:latin typeface="宋体" panose="02010600030101010101" pitchFamily="2" charset="-122"/>
                <a:ea typeface="宋体" panose="02010600030101010101" pitchFamily="2" charset="-122"/>
              </a:rPr>
              <a:t>获得地址，向</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访问，使用</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代理</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client</a:t>
            </a:r>
            <a:r>
              <a:rPr lang="zh-CN" altLang="en-US" sz="1400">
                <a:latin typeface="宋体" panose="02010600030101010101" pitchFamily="2" charset="-122"/>
                <a:ea typeface="宋体" panose="02010600030101010101" pitchFamily="2" charset="-122"/>
              </a:rPr>
              <a:t>向</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建立了一个</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访问，</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处理</a:t>
            </a:r>
            <a:r>
              <a:rPr lang="en-US" altLang="zh-CN" sz="1400">
                <a:latin typeface="宋体" panose="02010600030101010101" pitchFamily="2" charset="-122"/>
                <a:ea typeface="宋体" panose="02010600030101010101" pitchFamily="2" charset="-122"/>
              </a:rPr>
              <a:t>client</a:t>
            </a:r>
            <a:r>
              <a:rPr lang="zh-CN" altLang="en-US" sz="1400">
                <a:latin typeface="宋体" panose="02010600030101010101" pitchFamily="2" charset="-122"/>
                <a:ea typeface="宋体" panose="02010600030101010101" pitchFamily="2" charset="-122"/>
              </a:rPr>
              <a:t>的请求并从</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获得静态文件并返回给</a:t>
            </a:r>
            <a:r>
              <a:rPr lang="en-US" altLang="zh-CN" sz="1400">
                <a:latin typeface="宋体" panose="02010600030101010101" pitchFamily="2" charset="-122"/>
                <a:ea typeface="宋体" panose="02010600030101010101" pitchFamily="2" charset="-122"/>
              </a:rPr>
              <a:t>client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solidFill>
                  <a:srgbClr val="FF0000"/>
                </a:solidFill>
                <a:latin typeface="宋体" panose="02010600030101010101" pitchFamily="2" charset="-122"/>
                <a:ea typeface="宋体" panose="02010600030101010101" pitchFamily="2" charset="-122"/>
              </a:rPr>
              <a:t>将静态文件的</a:t>
            </a:r>
            <a:r>
              <a:rPr lang="en-US" altLang="zh-CN" sz="1400">
                <a:solidFill>
                  <a:srgbClr val="FF0000"/>
                </a:solidFill>
                <a:latin typeface="宋体" panose="02010600030101010101" pitchFamily="2" charset="-122"/>
                <a:ea typeface="宋体" panose="02010600030101010101" pitchFamily="2" charset="-122"/>
              </a:rPr>
              <a:t>url</a:t>
            </a:r>
            <a:r>
              <a:rPr lang="zh-CN" altLang="en-US" sz="1400">
                <a:solidFill>
                  <a:srgbClr val="FF0000"/>
                </a:solidFill>
                <a:latin typeface="宋体" panose="02010600030101010101" pitchFamily="2" charset="-122"/>
                <a:ea typeface="宋体" panose="02010600030101010101" pitchFamily="2" charset="-122"/>
              </a:rPr>
              <a:t>直接匹配给</a:t>
            </a:r>
            <a:r>
              <a:rPr lang="en-US" altLang="zh-CN" sz="1400">
                <a:solidFill>
                  <a:srgbClr val="FF0000"/>
                </a:solidFill>
                <a:latin typeface="宋体" panose="02010600030101010101" pitchFamily="2" charset="-122"/>
                <a:ea typeface="宋体" panose="02010600030101010101" pitchFamily="2" charset="-122"/>
              </a:rPr>
              <a:t>Nginx</a:t>
            </a:r>
            <a:r>
              <a:rPr lang="zh-CN" altLang="en-US" sz="1400">
                <a:solidFill>
                  <a:srgbClr val="FF0000"/>
                </a:solidFill>
                <a:latin typeface="宋体" panose="02010600030101010101" pitchFamily="2" charset="-122"/>
                <a:ea typeface="宋体" panose="02010600030101010101" pitchFamily="2" charset="-122"/>
              </a:rPr>
              <a:t>服务器，而不是用</a:t>
            </a:r>
            <a:r>
              <a:rPr lang="en-US" altLang="zh-CN" sz="1400">
                <a:solidFill>
                  <a:srgbClr val="FF0000"/>
                </a:solidFill>
                <a:latin typeface="宋体" panose="02010600030101010101" pitchFamily="2" charset="-122"/>
                <a:ea typeface="宋体" panose="02010600030101010101" pitchFamily="2" charset="-122"/>
              </a:rPr>
              <a:t>Django</a:t>
            </a:r>
          </a:p>
          <a:p>
            <a:r>
              <a:rPr lang="zh-CN" altLang="en-US" sz="1400">
                <a:solidFill>
                  <a:srgbClr val="FF0000"/>
                </a:solidFill>
                <a:latin typeface="宋体" panose="02010600030101010101" pitchFamily="2" charset="-122"/>
                <a:ea typeface="宋体" panose="02010600030101010101" pitchFamily="2" charset="-122"/>
              </a:rPr>
              <a:t>服务器去解析。</a:t>
            </a:r>
            <a:endParaRPr lang="en-US" altLang="zh-CN" sz="1400">
              <a:solidFill>
                <a:srgbClr val="FF0000"/>
              </a:solidFill>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6F2F8C65-3649-40C4-B153-63A0B105A0D6}"/>
              </a:ext>
            </a:extLst>
          </p:cNvPr>
          <p:cNvPicPr/>
          <p:nvPr/>
        </p:nvPicPr>
        <p:blipFill>
          <a:blip r:embed="rId2"/>
          <a:stretch>
            <a:fillRect/>
          </a:stretch>
        </p:blipFill>
        <p:spPr>
          <a:xfrm>
            <a:off x="8125443" y="2824035"/>
            <a:ext cx="4066557" cy="2241845"/>
          </a:xfrm>
          <a:prstGeom prst="rect">
            <a:avLst/>
          </a:prstGeom>
        </p:spPr>
      </p:pic>
      <p:pic>
        <p:nvPicPr>
          <p:cNvPr id="5" name="图片 4">
            <a:extLst>
              <a:ext uri="{FF2B5EF4-FFF2-40B4-BE49-F238E27FC236}">
                <a16:creationId xmlns:a16="http://schemas.microsoft.com/office/drawing/2014/main" id="{DAE82188-15F4-4BE7-AF55-185078E1C211}"/>
              </a:ext>
            </a:extLst>
          </p:cNvPr>
          <p:cNvPicPr/>
          <p:nvPr/>
        </p:nvPicPr>
        <p:blipFill>
          <a:blip r:embed="rId3"/>
          <a:stretch>
            <a:fillRect/>
          </a:stretch>
        </p:blipFill>
        <p:spPr>
          <a:xfrm>
            <a:off x="8181892" y="4987646"/>
            <a:ext cx="4010108" cy="1870354"/>
          </a:xfrm>
          <a:prstGeom prst="rect">
            <a:avLst/>
          </a:prstGeom>
        </p:spPr>
      </p:pic>
      <p:sp>
        <p:nvSpPr>
          <p:cNvPr id="6" name="文本框 5">
            <a:extLst>
              <a:ext uri="{FF2B5EF4-FFF2-40B4-BE49-F238E27FC236}">
                <a16:creationId xmlns:a16="http://schemas.microsoft.com/office/drawing/2014/main" id="{BB17CFB9-B037-4D03-9C27-8D16F5AF4EB3}"/>
              </a:ext>
            </a:extLst>
          </p:cNvPr>
          <p:cNvSpPr txBox="1"/>
          <p:nvPr/>
        </p:nvSpPr>
        <p:spPr>
          <a:xfrm>
            <a:off x="0" y="5740132"/>
            <a:ext cx="4874150" cy="1384995"/>
          </a:xfrm>
          <a:prstGeom prst="rect">
            <a:avLst/>
          </a:prstGeom>
          <a:noFill/>
        </p:spPr>
        <p:txBody>
          <a:bodyPr wrap="square" rtlCol="0">
            <a:spAutoFit/>
          </a:bodyPr>
          <a:lstStyle/>
          <a:p>
            <a:pPr algn="l"/>
            <a:r>
              <a:rPr lang="zh-CN" altLang="en-US" sz="1400" b="1">
                <a:solidFill>
                  <a:srgbClr val="FF0000"/>
                </a:solidFill>
                <a:latin typeface="宋体" panose="02010600030101010101" pitchFamily="2" charset="-122"/>
                <a:ea typeface="宋体" panose="02010600030101010101" pitchFamily="2" charset="-122"/>
              </a:rPr>
              <a:t>注</a:t>
            </a:r>
            <a:r>
              <a:rPr lang="zh-CN" altLang="en-US" sz="1400">
                <a:latin typeface="宋体" panose="02010600030101010101" pitchFamily="2" charset="-122"/>
                <a:ea typeface="宋体" panose="02010600030101010101" pitchFamily="2" charset="-122"/>
              </a:rPr>
              <a:t>：①同</a:t>
            </a:r>
            <a:r>
              <a:rPr lang="en-US" altLang="zh-CN" sz="1400">
                <a:latin typeface="宋体" panose="02010600030101010101" pitchFamily="2" charset="-122"/>
                <a:ea typeface="宋体" panose="02010600030101010101" pitchFamily="2" charset="-122"/>
              </a:rPr>
              <a:t>group</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storage FastDFS</a:t>
            </a:r>
            <a:r>
              <a:rPr lang="zh-CN" altLang="en-US" sz="1400">
                <a:latin typeface="宋体" panose="02010600030101010101" pitchFamily="2" charset="-122"/>
                <a:ea typeface="宋体" panose="02010600030101010101" pitchFamily="2" charset="-122"/>
              </a:rPr>
              <a:t>端口必须一致；</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②一台服务器可以装多个组但不能作为同组的多台主机；</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通过</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算法生成文件名，</a:t>
            </a:r>
            <a:r>
              <a:rPr lang="zh-CN" altLang="en-US" sz="1400">
                <a:solidFill>
                  <a:srgbClr val="FF0000"/>
                </a:solidFill>
                <a:latin typeface="宋体" panose="02010600030101010101" pitchFamily="2" charset="-122"/>
                <a:ea typeface="宋体" panose="02010600030101010101" pitchFamily="2" charset="-122"/>
              </a:rPr>
              <a:t>其本身不能识别重复的文件，需通过</a:t>
            </a:r>
            <a:r>
              <a:rPr lang="en-US" altLang="zh-CN" sz="1400">
                <a:solidFill>
                  <a:srgbClr val="FF0000"/>
                </a:solidFill>
                <a:latin typeface="宋体" panose="02010600030101010101" pitchFamily="2" charset="-122"/>
                <a:ea typeface="宋体" panose="02010600030101010101" pitchFamily="2" charset="-122"/>
              </a:rPr>
              <a:t>FastDHT</a:t>
            </a:r>
            <a:r>
              <a:rPr lang="zh-CN" altLang="en-US" sz="1400">
                <a:solidFill>
                  <a:srgbClr val="FF0000"/>
                </a:solidFill>
                <a:latin typeface="宋体" panose="02010600030101010101" pitchFamily="2" charset="-122"/>
                <a:ea typeface="宋体" panose="02010600030101010101" pitchFamily="2" charset="-122"/>
              </a:rPr>
              <a:t>进行去重处理</a:t>
            </a:r>
            <a:r>
              <a:rPr lang="zh-CN" altLang="en-US" sz="1400">
                <a:latin typeface="宋体" panose="02010600030101010101" pitchFamily="2" charset="-122"/>
                <a:ea typeface="宋体" panose="02010600030101010101" pitchFamily="2" charset="-122"/>
              </a:rPr>
              <a:t>，不在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中验证；</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a:t>
            </a:r>
            <a:r>
              <a:rPr lang="en-US" altLang="zh-CN" sz="1400" b="1">
                <a:solidFill>
                  <a:srgbClr val="FF0000"/>
                </a:solidFill>
                <a:latin typeface="宋体" panose="02010600030101010101" pitchFamily="2" charset="-122"/>
                <a:ea typeface="宋体" panose="02010600030101010101" pitchFamily="2" charset="-122"/>
              </a:rPr>
              <a:t>FastDFS</a:t>
            </a:r>
            <a:r>
              <a:rPr lang="zh-CN" altLang="en-US" sz="1400" b="1">
                <a:solidFill>
                  <a:srgbClr val="FF0000"/>
                </a:solidFill>
                <a:latin typeface="宋体" panose="02010600030101010101" pitchFamily="2" charset="-122"/>
                <a:ea typeface="宋体" panose="02010600030101010101" pitchFamily="2" charset="-122"/>
              </a:rPr>
              <a:t>与</a:t>
            </a:r>
            <a:r>
              <a:rPr lang="en-US" altLang="zh-CN" sz="1400" b="1">
                <a:solidFill>
                  <a:srgbClr val="FF0000"/>
                </a:solidFill>
                <a:latin typeface="宋体" panose="02010600030101010101" pitchFamily="2" charset="-122"/>
                <a:ea typeface="宋体" panose="02010600030101010101" pitchFamily="2" charset="-122"/>
              </a:rPr>
              <a:t>Nginx</a:t>
            </a:r>
            <a:r>
              <a:rPr lang="zh-CN" altLang="en-US" sz="1400" b="1">
                <a:solidFill>
                  <a:srgbClr val="FF0000"/>
                </a:solidFill>
                <a:latin typeface="宋体" panose="02010600030101010101" pitchFamily="2" charset="-122"/>
                <a:ea typeface="宋体" panose="02010600030101010101" pitchFamily="2" charset="-122"/>
              </a:rPr>
              <a:t>服务器相结合，提高静态文件访问效率。</a:t>
            </a:r>
            <a:endParaRPr lang="en-US" altLang="zh-CN" sz="1400" b="1">
              <a:solidFill>
                <a:srgbClr val="FF0000"/>
              </a:solidFill>
              <a:latin typeface="宋体" panose="02010600030101010101" pitchFamily="2" charset="-122"/>
              <a:ea typeface="宋体" panose="02010600030101010101" pitchFamily="2" charset="-122"/>
            </a:endParaRPr>
          </a:p>
          <a:p>
            <a:endParaRPr lang="zh-CN" altLang="en-US" sz="1400">
              <a:latin typeface="宋体" panose="02010600030101010101" pitchFamily="2" charset="-122"/>
              <a:ea typeface="宋体" panose="02010600030101010101" pitchFamily="2" charset="-122"/>
            </a:endParaRPr>
          </a:p>
        </p:txBody>
      </p:sp>
      <p:grpSp>
        <p:nvGrpSpPr>
          <p:cNvPr id="9" name="组合 8">
            <a:extLst>
              <a:ext uri="{FF2B5EF4-FFF2-40B4-BE49-F238E27FC236}">
                <a16:creationId xmlns:a16="http://schemas.microsoft.com/office/drawing/2014/main" id="{15182FA7-0CB6-4E7B-A349-6C395DDD3C5D}"/>
              </a:ext>
            </a:extLst>
          </p:cNvPr>
          <p:cNvGrpSpPr/>
          <p:nvPr/>
        </p:nvGrpSpPr>
        <p:grpSpPr>
          <a:xfrm>
            <a:off x="4874150" y="3910661"/>
            <a:ext cx="3307742" cy="2947340"/>
            <a:chOff x="4874150" y="3910661"/>
            <a:chExt cx="3307742" cy="2947340"/>
          </a:xfrm>
        </p:grpSpPr>
        <p:pic>
          <p:nvPicPr>
            <p:cNvPr id="3" name="图片 2">
              <a:extLst>
                <a:ext uri="{FF2B5EF4-FFF2-40B4-BE49-F238E27FC236}">
                  <a16:creationId xmlns:a16="http://schemas.microsoft.com/office/drawing/2014/main" id="{18094B74-2A0D-441E-A89B-C0DF51560116}"/>
                </a:ext>
              </a:extLst>
            </p:cNvPr>
            <p:cNvPicPr/>
            <p:nvPr/>
          </p:nvPicPr>
          <p:blipFill>
            <a:blip r:embed="rId4"/>
            <a:stretch>
              <a:fillRect/>
            </a:stretch>
          </p:blipFill>
          <p:spPr>
            <a:xfrm>
              <a:off x="4874150" y="3910661"/>
              <a:ext cx="3307742" cy="2947340"/>
            </a:xfrm>
            <a:prstGeom prst="rect">
              <a:avLst/>
            </a:prstGeom>
          </p:spPr>
        </p:pic>
        <p:sp>
          <p:nvSpPr>
            <p:cNvPr id="7" name="矩形 6">
              <a:extLst>
                <a:ext uri="{FF2B5EF4-FFF2-40B4-BE49-F238E27FC236}">
                  <a16:creationId xmlns:a16="http://schemas.microsoft.com/office/drawing/2014/main" id="{38D8D2D0-85E1-43CB-914E-188AF809E61F}"/>
                </a:ext>
              </a:extLst>
            </p:cNvPr>
            <p:cNvSpPr/>
            <p:nvPr/>
          </p:nvSpPr>
          <p:spPr>
            <a:xfrm>
              <a:off x="5499654" y="5065880"/>
              <a:ext cx="548640" cy="174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00"/>
                <a:t>Nginx</a:t>
              </a:r>
              <a:endParaRPr lang="zh-CN" altLang="en-US" sz="1000"/>
            </a:p>
          </p:txBody>
        </p:sp>
      </p:grpSp>
      <p:sp>
        <p:nvSpPr>
          <p:cNvPr id="8" name="文本框 7">
            <a:extLst>
              <a:ext uri="{FF2B5EF4-FFF2-40B4-BE49-F238E27FC236}">
                <a16:creationId xmlns:a16="http://schemas.microsoft.com/office/drawing/2014/main" id="{9B410455-2FF9-446A-927A-67A2F28A52A7}"/>
              </a:ext>
            </a:extLst>
          </p:cNvPr>
          <p:cNvSpPr txBox="1"/>
          <p:nvPr/>
        </p:nvSpPr>
        <p:spPr>
          <a:xfrm>
            <a:off x="1" y="4271877"/>
            <a:ext cx="4929808" cy="1600438"/>
          </a:xfrm>
          <a:prstGeom prst="rect">
            <a:avLst/>
          </a:prstGeom>
          <a:noFill/>
        </p:spPr>
        <p:txBody>
          <a:bodyPr wrap="square" rtlCol="0">
            <a:spAutoFit/>
          </a:bodyPr>
          <a:lstStyle/>
          <a:p>
            <a:pPr algn="l"/>
            <a:r>
              <a:rPr lang="en-US" altLang="zh-CN" sz="1400">
                <a:latin typeface="宋体" panose="02010600030101010101" pitchFamily="2" charset="-122"/>
                <a:ea typeface="宋体" panose="02010600030101010101" pitchFamily="2" charset="-122"/>
              </a:rPr>
              <a:t>(6)</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中使用自定义的存储类将图片存储在</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①复制</a:t>
            </a:r>
            <a:r>
              <a:rPr lang="en-US" altLang="zh-CN" sz="1400">
                <a:latin typeface="宋体" panose="02010600030101010101" pitchFamily="2" charset="-122"/>
                <a:ea typeface="宋体" panose="02010600030101010101" pitchFamily="2" charset="-122"/>
              </a:rPr>
              <a:t>fdfs</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client.conf</a:t>
            </a:r>
            <a:r>
              <a:rPr lang="zh-CN" altLang="en-US" sz="1400">
                <a:latin typeface="宋体" panose="02010600030101010101" pitchFamily="2" charset="-122"/>
                <a:ea typeface="宋体" panose="02010600030101010101" pitchFamily="2" charset="-122"/>
              </a:rPr>
              <a:t>，在项目中新建文件夹</a:t>
            </a:r>
            <a:r>
              <a:rPr lang="en-US" altLang="zh-CN" sz="1400">
                <a:latin typeface="宋体" panose="02010600030101010101" pitchFamily="2" charset="-122"/>
                <a:ea typeface="宋体" panose="02010600030101010101" pitchFamily="2" charset="-122"/>
              </a:rPr>
              <a:t>utils</a:t>
            </a:r>
            <a:r>
              <a:rPr lang="zh-CN" altLang="en-US" sz="1400">
                <a:latin typeface="宋体" panose="02010600030101010101" pitchFamily="2" charset="-122"/>
                <a:ea typeface="宋体" panose="02010600030101010101" pitchFamily="2" charset="-122"/>
              </a:rPr>
              <a:t>，新建文件</a:t>
            </a:r>
            <a:r>
              <a:rPr lang="en-US" altLang="zh-CN" sz="1400">
                <a:latin typeface="宋体" panose="02010600030101010101" pitchFamily="2" charset="-122"/>
                <a:ea typeface="宋体" panose="02010600030101010101" pitchFamily="2" charset="-122"/>
              </a:rPr>
              <a:t>storage.py</a:t>
            </a:r>
            <a:r>
              <a:rPr lang="zh-CN" altLang="en-US" sz="1400">
                <a:latin typeface="宋体" panose="02010600030101010101" pitchFamily="2" charset="-122"/>
                <a:ea typeface="宋体" panose="02010600030101010101" pitchFamily="2" charset="-122"/>
              </a:rPr>
              <a:t>，自定义存储类</a:t>
            </a:r>
            <a:r>
              <a:rPr lang="en-US" altLang="zh-CN" sz="1400">
                <a:latin typeface="宋体" panose="02010600030101010101" pitchFamily="2" charset="-122"/>
                <a:ea typeface="宋体" panose="02010600030101010101" pitchFamily="2" charset="-122"/>
              </a:rPr>
              <a:t>MyStorage</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fdfs</a:t>
            </a:r>
            <a:r>
              <a:rPr lang="zh-CN" altLang="en-US" sz="1400">
                <a:latin typeface="宋体" panose="02010600030101010101" pitchFamily="2" charset="-122"/>
                <a:ea typeface="宋体" panose="02010600030101010101" pitchFamily="2" charset="-122"/>
              </a:rPr>
              <a:t>交互，继承</a:t>
            </a:r>
            <a:r>
              <a:rPr lang="en-US" altLang="zh-CN" sz="1400">
                <a:latin typeface="宋体" panose="02010600030101010101" pitchFamily="2" charset="-122"/>
                <a:ea typeface="宋体" panose="02010600030101010101" pitchFamily="2" charset="-122"/>
              </a:rPr>
              <a:t>django.core.files.storage</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，重写方法</a:t>
            </a:r>
            <a:r>
              <a:rPr lang="en-US" altLang="zh-CN" sz="1400">
                <a:latin typeface="宋体" panose="02010600030101010101" pitchFamily="2" charset="-122"/>
                <a:ea typeface="宋体" panose="02010600030101010101" pitchFamily="2" charset="-122"/>
              </a:rPr>
              <a:t>_open/ _save/exists/url()</a:t>
            </a:r>
            <a:r>
              <a:rPr lang="zh-CN" altLang="en-US" sz="1400">
                <a:latin typeface="宋体" panose="02010600030101010101" pitchFamily="2" charset="-122"/>
                <a:ea typeface="宋体" panose="02010600030101010101" pitchFamily="2" charset="-122"/>
              </a:rPr>
              <a:t>等</a:t>
            </a:r>
            <a:r>
              <a:rPr lang="en-US" altLang="zh-CN" sz="1400">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②在</a:t>
            </a:r>
            <a:r>
              <a:rPr lang="en-US" altLang="zh-CN" sz="1400">
                <a:latin typeface="宋体" panose="02010600030101010101" pitchFamily="2" charset="-122"/>
                <a:ea typeface="宋体" panose="02010600030101010101" pitchFamily="2" charset="-122"/>
              </a:rPr>
              <a:t>setting.py</a:t>
            </a:r>
            <a:r>
              <a:rPr lang="zh-CN" altLang="en-US" sz="1400">
                <a:latin typeface="宋体" panose="02010600030101010101" pitchFamily="2" charset="-122"/>
                <a:ea typeface="宋体" panose="02010600030101010101" pitchFamily="2" charset="-122"/>
              </a:rPr>
              <a:t>中设置一些配置项，用于解耦，在自定义存储类中使用，注意上述</a:t>
            </a:r>
            <a:r>
              <a:rPr lang="en-US" altLang="zh-CN" sz="1400">
                <a:latin typeface="宋体" panose="02010600030101010101" pitchFamily="2" charset="-122"/>
                <a:ea typeface="宋体" panose="02010600030101010101" pitchFamily="2" charset="-122"/>
              </a:rPr>
              <a:t>5</a:t>
            </a:r>
            <a:r>
              <a:rPr lang="zh-CN" altLang="en-US" sz="1400">
                <a:latin typeface="宋体" panose="02010600030101010101" pitchFamily="2" charset="-122"/>
                <a:ea typeface="宋体" panose="02010600030101010101" pitchFamily="2" charset="-122"/>
              </a:rPr>
              <a:t>个配置文件中</a:t>
            </a:r>
            <a:r>
              <a:rPr lang="en-US" altLang="zh-CN" sz="1400">
                <a:latin typeface="宋体" panose="02010600030101010101" pitchFamily="2" charset="-122"/>
                <a:ea typeface="宋体" panose="02010600030101010101" pitchFamily="2" charset="-122"/>
              </a:rPr>
              <a:t>trackerIP</a:t>
            </a:r>
            <a:r>
              <a:rPr lang="zh-CN" altLang="en-US" sz="1400">
                <a:latin typeface="宋体" panose="02010600030101010101" pitchFamily="2" charset="-122"/>
                <a:ea typeface="宋体" panose="02010600030101010101" pitchFamily="2" charset="-122"/>
              </a:rPr>
              <a:t>一致。</a:t>
            </a:r>
            <a:endParaRPr lang="en-US" altLang="zh-CN"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804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405D27-88A9-40F1-826B-0BBCD9A2334B}"/>
              </a:ext>
            </a:extLst>
          </p:cNvPr>
          <p:cNvSpPr txBox="1"/>
          <p:nvPr/>
        </p:nvSpPr>
        <p:spPr>
          <a:xfrm>
            <a:off x="1" y="0"/>
            <a:ext cx="12192000" cy="7201972"/>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Apache/Tomcat/Nginx</a:t>
            </a:r>
            <a:r>
              <a:rPr lang="zh-CN" altLang="en-US" sz="1400">
                <a:latin typeface="宋体" panose="02010600030101010101" pitchFamily="2" charset="-122"/>
                <a:ea typeface="宋体" panose="02010600030101010101" pitchFamily="2" charset="-122"/>
              </a:rPr>
              <a:t>：都是一种</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服务器，通过</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协议提供各种网络服务。</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Apache HTTP</a:t>
            </a:r>
            <a:r>
              <a:rPr lang="zh-CN" altLang="en-US" sz="1400">
                <a:latin typeface="宋体" panose="02010600030101010101" pitchFamily="2" charset="-122"/>
                <a:ea typeface="宋体" panose="02010600030101010101" pitchFamily="2" charset="-122"/>
              </a:rPr>
              <a:t>服务器是一个模块化的</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服务器，可以运行在几乎所有广泛使用的计算机平台上，</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支持支持模块多，性能稳定，</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本身是静态解析，适合静态</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、图片等，但可以通过扩展脚本、模块等支持动态页面等。</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Java</a:t>
            </a:r>
            <a:r>
              <a:rPr lang="zh-CN" altLang="en-US" sz="1400">
                <a:latin typeface="宋体" panose="02010600030101010101" pitchFamily="2" charset="-122"/>
                <a:ea typeface="宋体" panose="02010600030101010101" pitchFamily="2" charset="-122"/>
              </a:rPr>
              <a:t>的应用服务器，它只是一个</a:t>
            </a:r>
            <a:r>
              <a:rPr lang="en-US" altLang="zh-CN" sz="1400">
                <a:latin typeface="宋体" panose="02010600030101010101" pitchFamily="2" charset="-122"/>
                <a:ea typeface="宋体" panose="02010600030101010101" pitchFamily="2" charset="-122"/>
              </a:rPr>
              <a:t>Servlet</a:t>
            </a:r>
            <a:r>
              <a:rPr lang="zh-CN" altLang="en-US" sz="1400">
                <a:latin typeface="宋体" panose="02010600030101010101" pitchFamily="2" charset="-122"/>
                <a:ea typeface="宋体" panose="02010600030101010101" pitchFamily="2" charset="-122"/>
              </a:rPr>
              <a:t>容器，可以认为是</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的扩展，但是可以独立于</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运行。</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是一款自由的、开源的、高性能的</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服务器和反向代理服务器，同时也是一个</a:t>
            </a:r>
            <a:r>
              <a:rPr lang="en-US" altLang="zh-CN" sz="1400">
                <a:latin typeface="宋体" panose="02010600030101010101" pitchFamily="2" charset="-122"/>
                <a:ea typeface="宋体" panose="02010600030101010101" pitchFamily="2" charset="-122"/>
              </a:rPr>
              <a:t>IMAP</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POP3</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SMTP</a:t>
            </a:r>
            <a:r>
              <a:rPr lang="zh-CN" altLang="en-US" sz="1400">
                <a:latin typeface="宋体" panose="02010600030101010101" pitchFamily="2" charset="-122"/>
                <a:ea typeface="宋体" panose="02010600030101010101" pitchFamily="2" charset="-122"/>
              </a:rPr>
              <a:t>代理服务器，多用于高连接并发。</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Apache</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：①</a:t>
            </a:r>
            <a:r>
              <a:rPr lang="zh-CN" altLang="en-US" sz="1400" b="1">
                <a:latin typeface="宋体" panose="02010600030101010101" pitchFamily="2" charset="-122"/>
                <a:ea typeface="宋体" panose="02010600030101010101" pitchFamily="2" charset="-122"/>
              </a:rPr>
              <a:t>相同点</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Ⅰ</a:t>
            </a:r>
            <a:r>
              <a:rPr lang="zh-CN" altLang="en-US" sz="1400">
                <a:latin typeface="宋体" panose="02010600030101010101" pitchFamily="2" charset="-122"/>
                <a:ea typeface="宋体" panose="02010600030101010101" pitchFamily="2" charset="-122"/>
              </a:rPr>
              <a:t>两者都是</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组织开发的，</a:t>
            </a:r>
            <a:r>
              <a:rPr lang="en-US" altLang="zh-CN" sz="1400">
                <a:latin typeface="宋体" panose="02010600030101010101" pitchFamily="2" charset="-122"/>
                <a:ea typeface="宋体" panose="02010600030101010101" pitchFamily="2" charset="-122"/>
              </a:rPr>
              <a:t>Ⅱ</a:t>
            </a:r>
            <a:r>
              <a:rPr lang="zh-CN" altLang="en-US" sz="1400">
                <a:latin typeface="宋体" panose="02010600030101010101" pitchFamily="2" charset="-122"/>
                <a:ea typeface="宋体" panose="02010600030101010101" pitchFamily="2" charset="-122"/>
              </a:rPr>
              <a:t>两者都有</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服务的功能，</a:t>
            </a:r>
            <a:r>
              <a:rPr lang="en-US" altLang="zh-CN" sz="1400">
                <a:latin typeface="宋体" panose="02010600030101010101" pitchFamily="2" charset="-122"/>
                <a:ea typeface="宋体" panose="02010600030101010101" pitchFamily="2" charset="-122"/>
              </a:rPr>
              <a:t>Ⅲ</a:t>
            </a:r>
            <a:r>
              <a:rPr lang="zh-CN" altLang="en-US" sz="1400">
                <a:latin typeface="宋体" panose="02010600030101010101" pitchFamily="2" charset="-122"/>
                <a:ea typeface="宋体" panose="02010600030101010101" pitchFamily="2" charset="-122"/>
              </a:rPr>
              <a:t>两者都是免费的；②</a:t>
            </a:r>
            <a:r>
              <a:rPr lang="zh-CN" altLang="en-US" sz="1400" b="1">
                <a:latin typeface="宋体" panose="02010600030101010101" pitchFamily="2" charset="-122"/>
                <a:ea typeface="宋体" panose="02010600030101010101" pitchFamily="2" charset="-122"/>
              </a:rPr>
              <a:t>不同点</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ⅠApache</a:t>
            </a:r>
            <a:r>
              <a:rPr lang="zh-CN" altLang="en-US" sz="1400">
                <a:latin typeface="宋体" panose="02010600030101010101" pitchFamily="2" charset="-122"/>
                <a:ea typeface="宋体" panose="02010600030101010101" pitchFamily="2" charset="-122"/>
              </a:rPr>
              <a:t>是专门用了提供</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服务的，以及相关配置的，而</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是作为</a:t>
            </a:r>
            <a:r>
              <a:rPr lang="en-US" altLang="zh-CN" sz="1400">
                <a:latin typeface="宋体" panose="02010600030101010101" pitchFamily="2" charset="-122"/>
                <a:ea typeface="宋体" panose="02010600030101010101" pitchFamily="2" charset="-122"/>
              </a:rPr>
              <a:t>Java servlet</a:t>
            </a:r>
            <a:r>
              <a:rPr lang="zh-CN" altLang="en-US" sz="1400">
                <a:latin typeface="宋体" panose="02010600030101010101" pitchFamily="2" charset="-122"/>
                <a:ea typeface="宋体" panose="02010600030101010101" pitchFamily="2" charset="-122"/>
              </a:rPr>
              <a:t>开发的</a:t>
            </a:r>
            <a:r>
              <a:rPr lang="en-US" altLang="zh-CN" sz="1400">
                <a:latin typeface="宋体" panose="02010600030101010101" pitchFamily="2" charset="-122"/>
                <a:ea typeface="宋体" panose="02010600030101010101" pitchFamily="2" charset="-122"/>
              </a:rPr>
              <a:t>JSP</a:t>
            </a:r>
            <a:r>
              <a:rPr lang="zh-CN" altLang="en-US" sz="1400">
                <a:latin typeface="宋体" panose="02010600030101010101" pitchFamily="2" charset="-122"/>
                <a:ea typeface="宋体" panose="02010600030101010101" pitchFamily="2" charset="-122"/>
              </a:rPr>
              <a:t>服务器，</a:t>
            </a:r>
            <a:r>
              <a:rPr lang="en-US" altLang="zh-CN" sz="1400">
                <a:latin typeface="宋体" panose="02010600030101010101" pitchFamily="2" charset="-122"/>
                <a:ea typeface="宋体" panose="02010600030101010101" pitchFamily="2" charset="-122"/>
              </a:rPr>
              <a:t>ⅡApache</a:t>
            </a:r>
            <a:r>
              <a:rPr lang="zh-CN" altLang="en-US" sz="1400">
                <a:latin typeface="宋体" panose="02010600030101010101" pitchFamily="2" charset="-122"/>
                <a:ea typeface="宋体" panose="02010600030101010101" pitchFamily="2" charset="-122"/>
              </a:rPr>
              <a:t>是一个</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服务器环境程序</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启用他可以作为</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服务器使用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不过只支持静态网页，不支持</a:t>
            </a:r>
            <a:r>
              <a:rPr lang="en-US" altLang="zh-CN" sz="1400">
                <a:latin typeface="宋体" panose="02010600030101010101" pitchFamily="2" charset="-122"/>
                <a:ea typeface="宋体" panose="02010600030101010101" pitchFamily="2" charset="-122"/>
              </a:rPr>
              <a:t>(ASP,PHP,CGI,JSP)</a:t>
            </a:r>
            <a:r>
              <a:rPr lang="zh-CN" altLang="en-US" sz="1400">
                <a:latin typeface="宋体" panose="02010600030101010101" pitchFamily="2" charset="-122"/>
                <a:ea typeface="宋体" panose="02010600030101010101" pitchFamily="2" charset="-122"/>
              </a:rPr>
              <a:t>等动态网页，如果要在</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环境下运行</a:t>
            </a:r>
            <a:r>
              <a:rPr lang="en-US" altLang="zh-CN" sz="1400">
                <a:latin typeface="宋体" panose="02010600030101010101" pitchFamily="2" charset="-122"/>
                <a:ea typeface="宋体" panose="02010600030101010101" pitchFamily="2" charset="-122"/>
              </a:rPr>
              <a:t>JSP</a:t>
            </a:r>
            <a:r>
              <a:rPr lang="zh-CN" altLang="en-US" sz="1400">
                <a:latin typeface="宋体" panose="02010600030101010101" pitchFamily="2" charset="-122"/>
                <a:ea typeface="宋体" panose="02010600030101010101" pitchFamily="2" charset="-122"/>
              </a:rPr>
              <a:t>的话就需要一个解释器来执行</a:t>
            </a:r>
            <a:r>
              <a:rPr lang="en-US" altLang="zh-CN" sz="1400">
                <a:latin typeface="宋体" panose="02010600030101010101" pitchFamily="2" charset="-122"/>
                <a:ea typeface="宋体" panose="02010600030101010101" pitchFamily="2" charset="-122"/>
              </a:rPr>
              <a:t>JSP</a:t>
            </a:r>
            <a:r>
              <a:rPr lang="zh-CN" altLang="en-US" sz="1400">
                <a:latin typeface="宋体" panose="02010600030101010101" pitchFamily="2" charset="-122"/>
                <a:ea typeface="宋体" panose="02010600030101010101" pitchFamily="2" charset="-122"/>
              </a:rPr>
              <a:t>网页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而这个</a:t>
            </a:r>
            <a:r>
              <a:rPr lang="en-US" altLang="zh-CN" sz="1400">
                <a:latin typeface="宋体" panose="02010600030101010101" pitchFamily="2" charset="-122"/>
                <a:ea typeface="宋体" panose="02010600030101010101" pitchFamily="2" charset="-122"/>
              </a:rPr>
              <a:t>JSP</a:t>
            </a:r>
            <a:r>
              <a:rPr lang="zh-CN" altLang="en-US" sz="1400">
                <a:latin typeface="宋体" panose="02010600030101010101" pitchFamily="2" charset="-122"/>
                <a:ea typeface="宋体" panose="02010600030101010101" pitchFamily="2" charset="-122"/>
              </a:rPr>
              <a:t>解释器就是</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ⅢApache</a:t>
            </a:r>
            <a:r>
              <a:rPr lang="zh-CN" altLang="en-US" sz="1400">
                <a:latin typeface="宋体" panose="02010600030101010101" pitchFamily="2" charset="-122"/>
                <a:ea typeface="宋体" panose="02010600030101010101" pitchFamily="2" charset="-122"/>
              </a:rPr>
              <a:t>侧重于</a:t>
            </a:r>
            <a:r>
              <a:rPr lang="en-US" altLang="zh-CN" sz="1400">
                <a:latin typeface="宋体" panose="02010600030101010101" pitchFamily="2" charset="-122"/>
                <a:ea typeface="宋体" panose="02010600030101010101" pitchFamily="2" charset="-122"/>
              </a:rPr>
              <a:t>HTTP Server</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侧重于</a:t>
            </a:r>
            <a:r>
              <a:rPr lang="en-US" altLang="zh-CN" sz="1400">
                <a:latin typeface="宋体" panose="02010600030101010101" pitchFamily="2" charset="-122"/>
                <a:ea typeface="宋体" panose="02010600030101010101" pitchFamily="2" charset="-122"/>
              </a:rPr>
              <a:t>Servlet</a:t>
            </a:r>
            <a:r>
              <a:rPr lang="zh-CN" altLang="en-US" sz="1400">
                <a:latin typeface="宋体" panose="02010600030101010101" pitchFamily="2" charset="-122"/>
                <a:ea typeface="宋体" panose="02010600030101010101" pitchFamily="2" charset="-122"/>
              </a:rPr>
              <a:t>引擎，如果以</a:t>
            </a:r>
            <a:r>
              <a:rPr lang="en-US" altLang="zh-CN" sz="1400">
                <a:latin typeface="宋体" panose="02010600030101010101" pitchFamily="2" charset="-122"/>
                <a:ea typeface="宋体" panose="02010600030101010101" pitchFamily="2" charset="-122"/>
              </a:rPr>
              <a:t>Standalone</a:t>
            </a:r>
            <a:r>
              <a:rPr lang="zh-CN" altLang="en-US" sz="1400">
                <a:latin typeface="宋体" panose="02010600030101010101" pitchFamily="2" charset="-122"/>
                <a:ea typeface="宋体" panose="02010600030101010101" pitchFamily="2" charset="-122"/>
              </a:rPr>
              <a:t>方式运行，功能上与</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等效，支持</a:t>
            </a:r>
            <a:r>
              <a:rPr lang="en-US" altLang="zh-CN" sz="1400">
                <a:latin typeface="宋体" panose="02010600030101010101" pitchFamily="2" charset="-122"/>
                <a:ea typeface="宋体" panose="02010600030101010101" pitchFamily="2" charset="-122"/>
              </a:rPr>
              <a:t>JSP</a:t>
            </a:r>
            <a:r>
              <a:rPr lang="zh-CN" altLang="en-US" sz="1400">
                <a:latin typeface="宋体" panose="02010600030101010101" pitchFamily="2" charset="-122"/>
                <a:ea typeface="宋体" panose="02010600030101010101" pitchFamily="2" charset="-122"/>
              </a:rPr>
              <a:t>，但对静态网页不太理想。</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③实际应用中，</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一般与</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配合使用，若客户端请求的是静态页面，则只需要</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服务器响应，若请求动态页面，则是</a:t>
            </a:r>
            <a:r>
              <a:rPr lang="en-US" altLang="zh-CN" sz="1400">
                <a:latin typeface="宋体" panose="02010600030101010101" pitchFamily="2" charset="-122"/>
                <a:ea typeface="宋体" panose="02010600030101010101" pitchFamily="2" charset="-122"/>
              </a:rPr>
              <a:t>Tomcat</a:t>
            </a:r>
            <a:r>
              <a:rPr lang="zh-CN" altLang="en-US" sz="1400">
                <a:latin typeface="宋体" panose="02010600030101010101" pitchFamily="2" charset="-122"/>
                <a:ea typeface="宋体" panose="02010600030101010101" pitchFamily="2" charset="-122"/>
              </a:rPr>
              <a:t>服务器响应请求。</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Apache</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是同步多进程堵塞的模型，一个连接对应一个进程；</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是建立在</a:t>
            </a:r>
            <a:r>
              <a:rPr lang="en-US" altLang="zh-CN" sz="1400">
                <a:latin typeface="宋体" panose="02010600030101010101" pitchFamily="2" charset="-122"/>
                <a:ea typeface="宋体" panose="02010600030101010101" pitchFamily="2" charset="-122"/>
              </a:rPr>
              <a:t>epoll</a:t>
            </a:r>
            <a:r>
              <a:rPr lang="zh-CN" altLang="en-US" sz="1400">
                <a:latin typeface="宋体" panose="02010600030101010101" pitchFamily="2" charset="-122"/>
                <a:ea typeface="宋体" panose="02010600030101010101" pitchFamily="2" charset="-122"/>
              </a:rPr>
              <a:t>机制上的异步非堵塞模型，一个线程可以对应数万个连接；在实际应用中，多使用</a:t>
            </a:r>
            <a:r>
              <a:rPr lang="en-US" altLang="zh-CN" sz="1400">
                <a:latin typeface="宋体" panose="02010600030101010101" pitchFamily="2" charset="-122"/>
                <a:ea typeface="宋体" panose="02010600030101010101" pitchFamily="2" charset="-122"/>
              </a:rPr>
              <a:t>Apache</a:t>
            </a:r>
            <a:r>
              <a:rPr lang="zh-CN" altLang="en-US" sz="1400">
                <a:latin typeface="宋体" panose="02010600030101010101" pitchFamily="2" charset="-122"/>
                <a:ea typeface="宋体" panose="02010600030101010101" pitchFamily="2" charset="-122"/>
              </a:rPr>
              <a:t>处理动态请求，使用</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处理静态请求，具体区别如表所示。</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正向代理与反向代理</a:t>
            </a:r>
            <a:r>
              <a:rPr lang="zh-CN" altLang="en-US" sz="1400">
                <a:latin typeface="宋体" panose="02010600030101010101" pitchFamily="2" charset="-122"/>
                <a:ea typeface="宋体" panose="02010600030101010101" pitchFamily="2" charset="-122"/>
              </a:rPr>
              <a:t>：①正向代理即代理客户端向服务器发送请求，客户端了解要访问的服务器，</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而服务器不了解访问它的客户端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服务器只了解客户端的代理服务器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；②反向代理</a:t>
            </a:r>
            <a:r>
              <a:rPr lang="en-US" altLang="zh-CN" sz="1400">
                <a:latin typeface="宋体" panose="02010600030101010101" pitchFamily="2" charset="-122"/>
                <a:ea typeface="宋体" panose="02010600030101010101" pitchFamily="2" charset="-122"/>
              </a:rPr>
              <a:t>(Reverse Proxy)</a:t>
            </a:r>
          </a:p>
          <a:p>
            <a:r>
              <a:rPr lang="zh-CN" altLang="en-US" sz="1400">
                <a:latin typeface="宋体" panose="02010600030101010101" pitchFamily="2" charset="-122"/>
                <a:ea typeface="宋体" panose="02010600030101010101" pitchFamily="2" charset="-122"/>
              </a:rPr>
              <a:t>即代理服务器端接受请求，主要用于服务器集群分布式部署的负载均衡，隐藏了服务器的信息。</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Nginx</a:t>
            </a:r>
            <a:r>
              <a:rPr lang="zh-CN" altLang="en-US" sz="1400" b="1">
                <a:latin typeface="宋体" panose="02010600030101010101" pitchFamily="2" charset="-122"/>
                <a:ea typeface="宋体" panose="02010600030101010101" pitchFamily="2" charset="-122"/>
              </a:rPr>
              <a:t>的负载均衡算法</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weight</a:t>
            </a:r>
            <a:r>
              <a:rPr lang="zh-CN" altLang="en-US" sz="1400">
                <a:latin typeface="宋体" panose="02010600030101010101" pitchFamily="2" charset="-122"/>
                <a:ea typeface="宋体" panose="02010600030101010101" pitchFamily="2" charset="-122"/>
              </a:rPr>
              <a:t>轮询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默认，常用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：接收到的请求按照权重分配到不同的后端服</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务器，可以给不同的后端服务器设置一个权重值</a:t>
            </a:r>
            <a:r>
              <a:rPr lang="en-US" altLang="zh-CN" sz="1400">
                <a:latin typeface="宋体" panose="02010600030101010101" pitchFamily="2" charset="-122"/>
                <a:ea typeface="宋体" panose="02010600030101010101" pitchFamily="2" charset="-122"/>
              </a:rPr>
              <a:t>(weight)</a:t>
            </a:r>
            <a:r>
              <a:rPr lang="zh-CN" altLang="en-US" sz="1400">
                <a:latin typeface="宋体" panose="02010600030101010101" pitchFamily="2" charset="-122"/>
                <a:ea typeface="宋体" panose="02010600030101010101" pitchFamily="2" charset="-122"/>
              </a:rPr>
              <a:t>，用于调整不同的服务器上请求的分配率；</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ip_hash</a:t>
            </a:r>
            <a:r>
              <a:rPr lang="zh-CN" altLang="en-US" sz="1400">
                <a:latin typeface="宋体" panose="02010600030101010101" pitchFamily="2" charset="-122"/>
                <a:ea typeface="宋体" panose="02010600030101010101" pitchFamily="2" charset="-122"/>
              </a:rPr>
              <a:t>（常用）：每个请求按照发起客户端的</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结果进行匹配，这样的算法下一个固定</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地址的客户端总会访问到同一个后端服务器；③</a:t>
            </a:r>
            <a:r>
              <a:rPr lang="en-US" altLang="zh-CN" sz="1400">
                <a:latin typeface="宋体" panose="02010600030101010101" pitchFamily="2" charset="-122"/>
                <a:ea typeface="宋体" panose="02010600030101010101" pitchFamily="2" charset="-122"/>
              </a:rPr>
              <a:t>fair</a:t>
            </a:r>
            <a:r>
              <a:rPr lang="zh-CN" altLang="en-US" sz="1400">
                <a:latin typeface="宋体" panose="02010600030101010101" pitchFamily="2" charset="-122"/>
                <a:ea typeface="宋体" panose="02010600030101010101" pitchFamily="2" charset="-122"/>
              </a:rPr>
              <a:t>：智能调整调度算法，动态的根据后端服务</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器的请求处理到响应的时间进行均衡分配，结合了前两者的优点的一种调度算法，</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默认不支持</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a:t>
            </a:r>
            <a:r>
              <a:rPr lang="en-US" altLang="zh-CN" sz="1400">
                <a:latin typeface="宋体" panose="02010600030101010101" pitchFamily="2" charset="-122"/>
                <a:ea typeface="宋体" panose="02010600030101010101" pitchFamily="2" charset="-122"/>
              </a:rPr>
              <a:t>url_hash</a:t>
            </a:r>
            <a:r>
              <a:rPr lang="zh-CN" altLang="en-US" sz="1400">
                <a:latin typeface="宋体" panose="02010600030101010101" pitchFamily="2" charset="-122"/>
                <a:ea typeface="宋体" panose="02010600030101010101" pitchFamily="2" charset="-122"/>
              </a:rPr>
              <a:t>：按照访问的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结果分配请求，每个请求的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会指向后端固定的某个服务器，</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可以在</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作为静态服务器的情况下提高缓存效率，默认不支持。</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CGI</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Common Gateway Interface</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是一个接口协议，即固定了输入与输出的变量</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与数据格式，用于</a:t>
            </a:r>
            <a:r>
              <a:rPr lang="en-US" altLang="zh-CN" sz="1400">
                <a:latin typeface="宋体" panose="02010600030101010101" pitchFamily="2" charset="-122"/>
                <a:ea typeface="宋体" panose="02010600030101010101" pitchFamily="2" charset="-122"/>
              </a:rPr>
              <a:t>web server</a:t>
            </a:r>
            <a:r>
              <a:rPr lang="zh-CN" altLang="en-US" sz="1400">
                <a:latin typeface="宋体" panose="02010600030101010101" pitchFamily="2" charset="-122"/>
                <a:ea typeface="宋体" panose="02010600030101010101" pitchFamily="2" charset="-122"/>
              </a:rPr>
              <a:t>与后端交互，其工作原理：每当客户请求</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的时候，</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服务器就</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请求操作系统生成一个新的</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解释器进程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a:t>
            </a:r>
            <a:r>
              <a:rPr lang="en-US" altLang="zh-CN" sz="1400">
                <a:latin typeface="宋体" panose="02010600030101010101" pitchFamily="2" charset="-122"/>
                <a:ea typeface="宋体" panose="02010600030101010101" pitchFamily="2" charset="-122"/>
              </a:rPr>
              <a:t>php-cgi.exe)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CGI </a:t>
            </a:r>
            <a:r>
              <a:rPr lang="zh-CN" altLang="en-US" sz="1400">
                <a:latin typeface="宋体" panose="02010600030101010101" pitchFamily="2" charset="-122"/>
                <a:ea typeface="宋体" panose="02010600030101010101" pitchFamily="2" charset="-122"/>
              </a:rPr>
              <a:t>的一个进程则处理完一个请求后</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退出，下一个请求来时再创建新进程，不适用于大访问量及高并发的情况；</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是为了解决</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的这个问题而产生的，</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服务器收到一个请求时，他不会</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重新</a:t>
            </a:r>
            <a:r>
              <a:rPr lang="en-US" altLang="zh-CN" sz="1400">
                <a:latin typeface="宋体" panose="02010600030101010101" pitchFamily="2" charset="-122"/>
                <a:ea typeface="宋体" panose="02010600030101010101" pitchFamily="2" charset="-122"/>
              </a:rPr>
              <a:t>fork</a:t>
            </a:r>
            <a:r>
              <a:rPr lang="zh-CN" altLang="en-US" sz="1400">
                <a:latin typeface="宋体" panose="02010600030101010101" pitchFamily="2" charset="-122"/>
                <a:ea typeface="宋体" panose="02010600030101010101" pitchFamily="2" charset="-122"/>
              </a:rPr>
              <a:t>一个进程（因为这个进程在</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服务器启动时就开启了，而且不会退出），</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服务器直接</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把内容传递给这个进程（进程间通信，但</a:t>
            </a:r>
            <a:r>
              <a:rPr lang="en-US" altLang="zh-CN" sz="1400">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使用了别的方式，</a:t>
            </a:r>
            <a:r>
              <a:rPr lang="en-US" altLang="zh-CN" sz="1400">
                <a:latin typeface="宋体" panose="02010600030101010101" pitchFamily="2" charset="-122"/>
                <a:ea typeface="宋体" panose="02010600030101010101" pitchFamily="2" charset="-122"/>
              </a:rPr>
              <a:t>tcp</a:t>
            </a:r>
            <a:r>
              <a:rPr lang="zh-CN" altLang="en-US" sz="1400">
                <a:latin typeface="宋体" panose="02010600030101010101" pitchFamily="2" charset="-122"/>
                <a:ea typeface="宋体" panose="02010600030101010101" pitchFamily="2" charset="-122"/>
              </a:rPr>
              <a:t>方式通信），这个进程收到</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请求后进行处理，把结果返回给</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服务器，最后自己接着等待下一个请求的到来，而不是退出。</a:t>
            </a:r>
            <a:endParaRPr lang="en-US" altLang="zh-CN" sz="1400">
              <a:latin typeface="宋体" panose="02010600030101010101" pitchFamily="2" charset="-122"/>
              <a:ea typeface="宋体" panose="02010600030101010101" pitchFamily="2" charset="-122"/>
            </a:endParaRPr>
          </a:p>
          <a:p>
            <a:r>
              <a:rPr lang="en-US" altLang="zh-CN" sz="1400" b="1">
                <a:solidFill>
                  <a:srgbClr val="FF0000"/>
                </a:solidFill>
                <a:latin typeface="宋体" panose="02010600030101010101" pitchFamily="2" charset="-122"/>
                <a:ea typeface="宋体" panose="02010600030101010101" pitchFamily="2" charset="-122"/>
              </a:rPr>
              <a:t>nginx</a:t>
            </a:r>
            <a:r>
              <a:rPr lang="zh-CN" altLang="en-US" sz="1400" b="1">
                <a:solidFill>
                  <a:srgbClr val="FF0000"/>
                </a:solidFill>
                <a:latin typeface="宋体" panose="02010600030101010101" pitchFamily="2" charset="-122"/>
                <a:ea typeface="宋体" panose="02010600030101010101" pitchFamily="2" charset="-122"/>
              </a:rPr>
              <a:t>配置文件</a:t>
            </a:r>
            <a:r>
              <a:rPr lang="en-US" altLang="zh-CN" sz="1400" b="1">
                <a:solidFill>
                  <a:srgbClr val="FF0000"/>
                </a:solidFill>
                <a:latin typeface="宋体" panose="02010600030101010101" pitchFamily="2" charset="-122"/>
                <a:ea typeface="宋体" panose="02010600030101010101" pitchFamily="2" charset="-122"/>
              </a:rPr>
              <a:t>nginx.conf</a:t>
            </a:r>
            <a:r>
              <a:rPr lang="zh-CN" altLang="en-US" sz="1400" b="1">
                <a:solidFill>
                  <a:srgbClr val="FF0000"/>
                </a:solidFill>
                <a:latin typeface="宋体" panose="02010600030101010101" pitchFamily="2" charset="-122"/>
                <a:ea typeface="宋体" panose="02010600030101010101" pitchFamily="2" charset="-122"/>
              </a:rPr>
              <a:t>中，一个</a:t>
            </a:r>
            <a:r>
              <a:rPr lang="en-US" altLang="zh-CN" sz="1400" b="1">
                <a:solidFill>
                  <a:srgbClr val="FF0000"/>
                </a:solidFill>
                <a:latin typeface="宋体" panose="02010600030101010101" pitchFamily="2" charset="-122"/>
                <a:ea typeface="宋体" panose="02010600030101010101" pitchFamily="2" charset="-122"/>
              </a:rPr>
              <a:t>server</a:t>
            </a:r>
            <a:r>
              <a:rPr lang="zh-CN" altLang="en-US" sz="1400" b="1">
                <a:solidFill>
                  <a:srgbClr val="FF0000"/>
                </a:solidFill>
                <a:latin typeface="宋体" panose="02010600030101010101" pitchFamily="2" charset="-122"/>
                <a:ea typeface="宋体" panose="02010600030101010101" pitchFamily="2" charset="-122"/>
              </a:rPr>
              <a:t>可以认为是一个</a:t>
            </a:r>
            <a:r>
              <a:rPr lang="en-US" altLang="zh-CN" sz="1400" b="1">
                <a:solidFill>
                  <a:srgbClr val="FF0000"/>
                </a:solidFill>
                <a:latin typeface="宋体" panose="02010600030101010101" pitchFamily="2" charset="-122"/>
                <a:ea typeface="宋体" panose="02010600030101010101" pitchFamily="2" charset="-122"/>
              </a:rPr>
              <a:t>web</a:t>
            </a:r>
            <a:r>
              <a:rPr lang="zh-CN" altLang="en-US" sz="1400" b="1">
                <a:solidFill>
                  <a:srgbClr val="FF0000"/>
                </a:solidFill>
                <a:latin typeface="宋体" panose="02010600030101010101" pitchFamily="2" charset="-122"/>
                <a:ea typeface="宋体" panose="02010600030101010101" pitchFamily="2" charset="-122"/>
              </a:rPr>
              <a:t>服务器，</a:t>
            </a:r>
            <a:r>
              <a:rPr lang="en-US" altLang="zh-CN" sz="1400" b="1">
                <a:solidFill>
                  <a:srgbClr val="FF0000"/>
                </a:solidFill>
                <a:latin typeface="宋体" panose="02010600030101010101" pitchFamily="2" charset="-122"/>
                <a:ea typeface="宋体" panose="02010600030101010101" pitchFamily="2" charset="-122"/>
              </a:rPr>
              <a:t>location</a:t>
            </a:r>
            <a:r>
              <a:rPr lang="zh-CN" altLang="en-US" sz="1400" b="1">
                <a:solidFill>
                  <a:srgbClr val="FF0000"/>
                </a:solidFill>
                <a:latin typeface="宋体" panose="02010600030101010101" pitchFamily="2" charset="-122"/>
                <a:ea typeface="宋体" panose="02010600030101010101" pitchFamily="2" charset="-122"/>
              </a:rPr>
              <a:t>相当于</a:t>
            </a:r>
            <a:r>
              <a:rPr lang="en-US" altLang="zh-CN" sz="1400" b="1">
                <a:solidFill>
                  <a:srgbClr val="FF0000"/>
                </a:solidFill>
                <a:latin typeface="宋体" panose="02010600030101010101" pitchFamily="2" charset="-122"/>
                <a:ea typeface="宋体" panose="02010600030101010101" pitchFamily="2" charset="-122"/>
              </a:rPr>
              <a:t>path</a:t>
            </a:r>
            <a:r>
              <a:rPr lang="zh-CN" altLang="en-US" sz="1400" b="1">
                <a:solidFill>
                  <a:srgbClr val="FF0000"/>
                </a:solidFill>
                <a:latin typeface="宋体" panose="02010600030101010101" pitchFamily="2" charset="-122"/>
                <a:ea typeface="宋体" panose="02010600030101010101" pitchFamily="2" charset="-122"/>
              </a:rPr>
              <a:t>匹配</a:t>
            </a:r>
            <a:endParaRPr lang="en-US" altLang="zh-CN" sz="1400" b="1">
              <a:solidFill>
                <a:srgbClr val="FF0000"/>
              </a:solidFill>
              <a:latin typeface="宋体" panose="02010600030101010101" pitchFamily="2" charset="-122"/>
              <a:ea typeface="宋体" panose="02010600030101010101" pitchFamily="2" charset="-122"/>
            </a:endParaRPr>
          </a:p>
          <a:p>
            <a:r>
              <a:rPr lang="zh-CN" altLang="en-US" sz="1400" b="1">
                <a:solidFill>
                  <a:srgbClr val="FF0000"/>
                </a:solidFill>
                <a:latin typeface="宋体" panose="02010600030101010101" pitchFamily="2" charset="-122"/>
                <a:ea typeface="宋体" panose="02010600030101010101" pitchFamily="2" charset="-122"/>
              </a:rPr>
              <a:t>生成的静态文件依然是引入外部</a:t>
            </a:r>
            <a:r>
              <a:rPr lang="en-US" altLang="zh-CN" sz="1400" b="1">
                <a:solidFill>
                  <a:srgbClr val="FF0000"/>
                </a:solidFill>
                <a:latin typeface="宋体" panose="02010600030101010101" pitchFamily="2" charset="-122"/>
                <a:ea typeface="宋体" panose="02010600030101010101" pitchFamily="2" charset="-122"/>
              </a:rPr>
              <a:t>css</a:t>
            </a:r>
            <a:r>
              <a:rPr lang="zh-CN" altLang="en-US" sz="1400" b="1">
                <a:solidFill>
                  <a:srgbClr val="FF0000"/>
                </a:solidFill>
                <a:latin typeface="宋体" panose="02010600030101010101" pitchFamily="2" charset="-122"/>
                <a:ea typeface="宋体" panose="02010600030101010101" pitchFamily="2" charset="-122"/>
              </a:rPr>
              <a:t>和</a:t>
            </a:r>
            <a:r>
              <a:rPr lang="en-US" altLang="zh-CN" sz="1400" b="1">
                <a:solidFill>
                  <a:srgbClr val="FF0000"/>
                </a:solidFill>
                <a:latin typeface="宋体" panose="02010600030101010101" pitchFamily="2" charset="-122"/>
                <a:ea typeface="宋体" panose="02010600030101010101" pitchFamily="2" charset="-122"/>
              </a:rPr>
              <a:t>js</a:t>
            </a:r>
            <a:r>
              <a:rPr lang="zh-CN" altLang="en-US" sz="1400" b="1">
                <a:solidFill>
                  <a:srgbClr val="FF0000"/>
                </a:solidFill>
                <a:latin typeface="宋体" panose="02010600030101010101" pitchFamily="2" charset="-122"/>
                <a:ea typeface="宋体" panose="02010600030101010101" pitchFamily="2" charset="-122"/>
              </a:rPr>
              <a:t>，因此必须在</a:t>
            </a:r>
            <a:r>
              <a:rPr lang="en-US" altLang="zh-CN" sz="1400" b="1">
                <a:solidFill>
                  <a:srgbClr val="FF0000"/>
                </a:solidFill>
                <a:latin typeface="宋体" panose="02010600030101010101" pitchFamily="2" charset="-122"/>
                <a:ea typeface="宋体" panose="02010600030101010101" pitchFamily="2" charset="-122"/>
              </a:rPr>
              <a:t>nginx.conf</a:t>
            </a:r>
            <a:r>
              <a:rPr lang="zh-CN" altLang="en-US" sz="1400" b="1">
                <a:solidFill>
                  <a:srgbClr val="FF0000"/>
                </a:solidFill>
                <a:latin typeface="宋体" panose="02010600030101010101" pitchFamily="2" charset="-122"/>
                <a:ea typeface="宋体" panose="02010600030101010101" pitchFamily="2" charset="-122"/>
              </a:rPr>
              <a:t>中配置静态文件的</a:t>
            </a:r>
            <a:r>
              <a:rPr lang="en-US" altLang="zh-CN" sz="1400" b="1">
                <a:solidFill>
                  <a:srgbClr val="FF0000"/>
                </a:solidFill>
                <a:latin typeface="宋体" panose="02010600030101010101" pitchFamily="2" charset="-122"/>
                <a:ea typeface="宋体" panose="02010600030101010101" pitchFamily="2" charset="-122"/>
              </a:rPr>
              <a:t>location</a:t>
            </a:r>
            <a:r>
              <a:rPr lang="zh-CN" altLang="en-US" sz="1400" b="1">
                <a:solidFill>
                  <a:srgbClr val="FF0000"/>
                </a:solidFill>
                <a:latin typeface="宋体" panose="02010600030101010101" pitchFamily="2" charset="-122"/>
                <a:ea typeface="宋体" panose="02010600030101010101" pitchFamily="2" charset="-122"/>
              </a:rPr>
              <a:t>匹配</a:t>
            </a:r>
          </a:p>
        </p:txBody>
      </p:sp>
      <p:graphicFrame>
        <p:nvGraphicFramePr>
          <p:cNvPr id="3" name="表格 2">
            <a:extLst>
              <a:ext uri="{FF2B5EF4-FFF2-40B4-BE49-F238E27FC236}">
                <a16:creationId xmlns:a16="http://schemas.microsoft.com/office/drawing/2014/main" id="{26B62490-0079-4989-979C-B2FF343E54E6}"/>
              </a:ext>
            </a:extLst>
          </p:cNvPr>
          <p:cNvGraphicFramePr>
            <a:graphicFrameLocks noGrp="1"/>
          </p:cNvGraphicFramePr>
          <p:nvPr>
            <p:extLst>
              <p:ext uri="{D42A27DB-BD31-4B8C-83A1-F6EECF244321}">
                <p14:modId xmlns:p14="http://schemas.microsoft.com/office/powerpoint/2010/main" val="1962233138"/>
              </p:ext>
            </p:extLst>
          </p:nvPr>
        </p:nvGraphicFramePr>
        <p:xfrm>
          <a:off x="7760473" y="2449002"/>
          <a:ext cx="4431526" cy="4408992"/>
        </p:xfrm>
        <a:graphic>
          <a:graphicData uri="http://schemas.openxmlformats.org/drawingml/2006/table">
            <a:tbl>
              <a:tblPr firstRow="1" bandRow="1">
                <a:tableStyleId>{F5AB1C69-6EDB-4FF4-983F-18BD219EF322}</a:tableStyleId>
              </a:tblPr>
              <a:tblGrid>
                <a:gridCol w="1681302">
                  <a:extLst>
                    <a:ext uri="{9D8B030D-6E8A-4147-A177-3AD203B41FA5}">
                      <a16:colId xmlns:a16="http://schemas.microsoft.com/office/drawing/2014/main" val="4096697327"/>
                    </a:ext>
                  </a:extLst>
                </a:gridCol>
                <a:gridCol w="1523074">
                  <a:extLst>
                    <a:ext uri="{9D8B030D-6E8A-4147-A177-3AD203B41FA5}">
                      <a16:colId xmlns:a16="http://schemas.microsoft.com/office/drawing/2014/main" val="4078110948"/>
                    </a:ext>
                  </a:extLst>
                </a:gridCol>
                <a:gridCol w="1227150">
                  <a:extLst>
                    <a:ext uri="{9D8B030D-6E8A-4147-A177-3AD203B41FA5}">
                      <a16:colId xmlns:a16="http://schemas.microsoft.com/office/drawing/2014/main" val="3078306295"/>
                    </a:ext>
                  </a:extLst>
                </a:gridCol>
              </a:tblGrid>
              <a:tr h="275562">
                <a:tc>
                  <a:txBody>
                    <a:bodyPr/>
                    <a:lstStyle/>
                    <a:p>
                      <a:r>
                        <a:rPr lang="zh-CN" altLang="en-US" sz="1400"/>
                        <a:t>对比项</a:t>
                      </a:r>
                    </a:p>
                  </a:txBody>
                  <a:tcPr marT="18000" marB="18000"/>
                </a:tc>
                <a:tc>
                  <a:txBody>
                    <a:bodyPr/>
                    <a:lstStyle/>
                    <a:p>
                      <a:r>
                        <a:rPr lang="en-US" altLang="zh-CN" sz="1400"/>
                        <a:t>Apache</a:t>
                      </a:r>
                      <a:endParaRPr lang="zh-CN" altLang="en-US" sz="1400"/>
                    </a:p>
                  </a:txBody>
                  <a:tcPr marT="18000" marB="18000"/>
                </a:tc>
                <a:tc>
                  <a:txBody>
                    <a:bodyPr/>
                    <a:lstStyle/>
                    <a:p>
                      <a:r>
                        <a:rPr lang="en-US" altLang="zh-CN" sz="1400"/>
                        <a:t>Nginx</a:t>
                      </a:r>
                      <a:endParaRPr lang="zh-CN" altLang="en-US" sz="1400"/>
                    </a:p>
                  </a:txBody>
                  <a:tcPr marT="18000" marB="18000"/>
                </a:tc>
                <a:extLst>
                  <a:ext uri="{0D108BD9-81ED-4DB2-BD59-A6C34878D82A}">
                    <a16:rowId xmlns:a16="http://schemas.microsoft.com/office/drawing/2014/main" val="427730362"/>
                  </a:ext>
                </a:extLst>
              </a:tr>
              <a:tr h="275562">
                <a:tc>
                  <a:txBody>
                    <a:bodyPr/>
                    <a:lstStyle/>
                    <a:p>
                      <a:r>
                        <a:rPr lang="zh-CN" altLang="en-US" sz="1400"/>
                        <a:t>高并发</a:t>
                      </a:r>
                    </a:p>
                  </a:txBody>
                  <a:tcPr marT="18000" marB="18000"/>
                </a:tc>
                <a:tc>
                  <a:txBody>
                    <a:bodyPr/>
                    <a:lstStyle/>
                    <a:p>
                      <a:r>
                        <a:rPr lang="zh-CN" altLang="en-US" sz="1400"/>
                        <a:t>差</a:t>
                      </a:r>
                    </a:p>
                  </a:txBody>
                  <a:tcPr marT="18000" marB="18000"/>
                </a:tc>
                <a:tc>
                  <a:txBody>
                    <a:bodyPr/>
                    <a:lstStyle/>
                    <a:p>
                      <a:r>
                        <a:rPr lang="zh-CN" altLang="en-US" sz="1400">
                          <a:solidFill>
                            <a:srgbClr val="FF0000"/>
                          </a:solidFill>
                        </a:rPr>
                        <a:t>极好</a:t>
                      </a:r>
                    </a:p>
                  </a:txBody>
                  <a:tcPr marT="18000" marB="18000"/>
                </a:tc>
                <a:extLst>
                  <a:ext uri="{0D108BD9-81ED-4DB2-BD59-A6C34878D82A}">
                    <a16:rowId xmlns:a16="http://schemas.microsoft.com/office/drawing/2014/main" val="1976167280"/>
                  </a:ext>
                </a:extLst>
              </a:tr>
              <a:tr h="275562">
                <a:tc>
                  <a:txBody>
                    <a:bodyPr/>
                    <a:lstStyle/>
                    <a:p>
                      <a:r>
                        <a:rPr lang="zh-CN" altLang="en-US" sz="1400"/>
                        <a:t>正向代理</a:t>
                      </a:r>
                    </a:p>
                  </a:txBody>
                  <a:tcPr marT="18000" marB="18000"/>
                </a:tc>
                <a:tc>
                  <a:txBody>
                    <a:bodyPr/>
                    <a:lstStyle/>
                    <a:p>
                      <a:r>
                        <a:rPr lang="zh-CN" altLang="en-US" sz="1400"/>
                        <a:t>好</a:t>
                      </a:r>
                    </a:p>
                  </a:txBody>
                  <a:tcPr marT="18000" marB="18000"/>
                </a:tc>
                <a:tc>
                  <a:txBody>
                    <a:bodyPr/>
                    <a:lstStyle/>
                    <a:p>
                      <a:r>
                        <a:rPr lang="zh-CN" altLang="en-US" sz="1400"/>
                        <a:t>好</a:t>
                      </a:r>
                    </a:p>
                  </a:txBody>
                  <a:tcPr marT="18000" marB="18000"/>
                </a:tc>
                <a:extLst>
                  <a:ext uri="{0D108BD9-81ED-4DB2-BD59-A6C34878D82A}">
                    <a16:rowId xmlns:a16="http://schemas.microsoft.com/office/drawing/2014/main" val="5951244"/>
                  </a:ext>
                </a:extLst>
              </a:tr>
              <a:tr h="275562">
                <a:tc>
                  <a:txBody>
                    <a:bodyPr/>
                    <a:lstStyle/>
                    <a:p>
                      <a:r>
                        <a:rPr lang="zh-CN" altLang="en-US" sz="1400"/>
                        <a:t>反向代理</a:t>
                      </a:r>
                    </a:p>
                  </a:txBody>
                  <a:tcPr marT="18000" marB="18000"/>
                </a:tc>
                <a:tc>
                  <a:txBody>
                    <a:bodyPr/>
                    <a:lstStyle/>
                    <a:p>
                      <a:r>
                        <a:rPr lang="zh-CN" altLang="en-US" sz="1400"/>
                        <a:t>一般</a:t>
                      </a:r>
                    </a:p>
                  </a:txBody>
                  <a:tcPr marT="18000" marB="18000"/>
                </a:tc>
                <a:tc>
                  <a:txBody>
                    <a:bodyPr/>
                    <a:lstStyle/>
                    <a:p>
                      <a:r>
                        <a:rPr lang="zh-CN" altLang="en-US" sz="1400">
                          <a:solidFill>
                            <a:srgbClr val="FF0000"/>
                          </a:solidFill>
                        </a:rPr>
                        <a:t>极好</a:t>
                      </a:r>
                    </a:p>
                  </a:txBody>
                  <a:tcPr marT="18000" marB="18000"/>
                </a:tc>
                <a:extLst>
                  <a:ext uri="{0D108BD9-81ED-4DB2-BD59-A6C34878D82A}">
                    <a16:rowId xmlns:a16="http://schemas.microsoft.com/office/drawing/2014/main" val="1079753516"/>
                  </a:ext>
                </a:extLst>
              </a:tr>
              <a:tr h="275562">
                <a:tc>
                  <a:txBody>
                    <a:bodyPr/>
                    <a:lstStyle/>
                    <a:p>
                      <a:r>
                        <a:rPr lang="zh-CN" altLang="en-US" sz="1400"/>
                        <a:t>热部署</a:t>
                      </a:r>
                    </a:p>
                  </a:txBody>
                  <a:tcPr marT="18000" marB="18000"/>
                </a:tc>
                <a:tc>
                  <a:txBody>
                    <a:bodyPr/>
                    <a:lstStyle/>
                    <a:p>
                      <a:r>
                        <a:rPr lang="zh-CN" altLang="en-US" sz="1400"/>
                        <a:t>不支持</a:t>
                      </a:r>
                    </a:p>
                  </a:txBody>
                  <a:tcPr marT="18000" marB="18000"/>
                </a:tc>
                <a:tc>
                  <a:txBody>
                    <a:bodyPr/>
                    <a:lstStyle/>
                    <a:p>
                      <a:r>
                        <a:rPr lang="zh-CN" altLang="en-US" sz="1400">
                          <a:solidFill>
                            <a:srgbClr val="FF0000"/>
                          </a:solidFill>
                        </a:rPr>
                        <a:t>支持</a:t>
                      </a:r>
                    </a:p>
                  </a:txBody>
                  <a:tcPr marT="18000" marB="18000"/>
                </a:tc>
                <a:extLst>
                  <a:ext uri="{0D108BD9-81ED-4DB2-BD59-A6C34878D82A}">
                    <a16:rowId xmlns:a16="http://schemas.microsoft.com/office/drawing/2014/main" val="4002045872"/>
                  </a:ext>
                </a:extLst>
              </a:tr>
              <a:tr h="275562">
                <a:tc>
                  <a:txBody>
                    <a:bodyPr/>
                    <a:lstStyle/>
                    <a:p>
                      <a:r>
                        <a:rPr lang="en-US" altLang="zh-CN" sz="1400"/>
                        <a:t>FastCGI</a:t>
                      </a:r>
                      <a:endParaRPr lang="zh-CN" altLang="en-US" sz="1400"/>
                    </a:p>
                  </a:txBody>
                  <a:tcPr marT="18000" marB="18000"/>
                </a:tc>
                <a:tc>
                  <a:txBody>
                    <a:bodyPr/>
                    <a:lstStyle/>
                    <a:p>
                      <a:r>
                        <a:rPr lang="zh-CN" altLang="en-US" sz="1400"/>
                        <a:t>差</a:t>
                      </a:r>
                    </a:p>
                  </a:txBody>
                  <a:tcPr marT="18000" marB="18000"/>
                </a:tc>
                <a:tc>
                  <a:txBody>
                    <a:bodyPr/>
                    <a:lstStyle/>
                    <a:p>
                      <a:r>
                        <a:rPr lang="zh-CN" altLang="en-US" sz="1400"/>
                        <a:t>好</a:t>
                      </a:r>
                    </a:p>
                  </a:txBody>
                  <a:tcPr marT="18000" marB="18000"/>
                </a:tc>
                <a:extLst>
                  <a:ext uri="{0D108BD9-81ED-4DB2-BD59-A6C34878D82A}">
                    <a16:rowId xmlns:a16="http://schemas.microsoft.com/office/drawing/2014/main" val="65887993"/>
                  </a:ext>
                </a:extLst>
              </a:tr>
              <a:tr h="275562">
                <a:tc>
                  <a:txBody>
                    <a:bodyPr/>
                    <a:lstStyle/>
                    <a:p>
                      <a:r>
                        <a:rPr lang="zh-CN" altLang="en-US" sz="1400"/>
                        <a:t>静态文件处理</a:t>
                      </a:r>
                    </a:p>
                  </a:txBody>
                  <a:tcPr marT="18000" marB="18000"/>
                </a:tc>
                <a:tc>
                  <a:txBody>
                    <a:bodyPr/>
                    <a:lstStyle/>
                    <a:p>
                      <a:r>
                        <a:rPr lang="zh-CN" altLang="en-US" sz="1400"/>
                        <a:t>一般</a:t>
                      </a:r>
                    </a:p>
                  </a:txBody>
                  <a:tcPr marT="18000" marB="18000"/>
                </a:tc>
                <a:tc>
                  <a:txBody>
                    <a:bodyPr/>
                    <a:lstStyle/>
                    <a:p>
                      <a:r>
                        <a:rPr lang="zh-CN" altLang="en-US" sz="1400">
                          <a:solidFill>
                            <a:srgbClr val="FF0000"/>
                          </a:solidFill>
                        </a:rPr>
                        <a:t>极好</a:t>
                      </a:r>
                    </a:p>
                  </a:txBody>
                  <a:tcPr marT="18000" marB="18000"/>
                </a:tc>
                <a:extLst>
                  <a:ext uri="{0D108BD9-81ED-4DB2-BD59-A6C34878D82A}">
                    <a16:rowId xmlns:a16="http://schemas.microsoft.com/office/drawing/2014/main" val="33791420"/>
                  </a:ext>
                </a:extLst>
              </a:tr>
              <a:tr h="275562">
                <a:tc>
                  <a:txBody>
                    <a:bodyPr/>
                    <a:lstStyle/>
                    <a:p>
                      <a:r>
                        <a:rPr lang="zh-CN" altLang="en-US" sz="1400"/>
                        <a:t>动态文件处理</a:t>
                      </a:r>
                    </a:p>
                  </a:txBody>
                  <a:tcPr marT="18000" marB="18000"/>
                </a:tc>
                <a:tc>
                  <a:txBody>
                    <a:bodyPr/>
                    <a:lstStyle/>
                    <a:p>
                      <a:r>
                        <a:rPr lang="zh-CN" altLang="en-US" sz="1400">
                          <a:solidFill>
                            <a:schemeClr val="accent1">
                              <a:lumMod val="75000"/>
                            </a:schemeClr>
                          </a:solidFill>
                        </a:rPr>
                        <a:t>好</a:t>
                      </a:r>
                    </a:p>
                  </a:txBody>
                  <a:tcPr marT="18000" marB="18000"/>
                </a:tc>
                <a:tc>
                  <a:txBody>
                    <a:bodyPr/>
                    <a:lstStyle/>
                    <a:p>
                      <a:r>
                        <a:rPr lang="zh-CN" altLang="en-US" sz="1400"/>
                        <a:t>一般</a:t>
                      </a:r>
                    </a:p>
                  </a:txBody>
                  <a:tcPr marT="18000" marB="18000"/>
                </a:tc>
                <a:extLst>
                  <a:ext uri="{0D108BD9-81ED-4DB2-BD59-A6C34878D82A}">
                    <a16:rowId xmlns:a16="http://schemas.microsoft.com/office/drawing/2014/main" val="2267724212"/>
                  </a:ext>
                </a:extLst>
              </a:tr>
              <a:tr h="275562">
                <a:tc>
                  <a:txBody>
                    <a:bodyPr/>
                    <a:lstStyle/>
                    <a:p>
                      <a:r>
                        <a:rPr lang="zh-CN" altLang="en-US" sz="1400"/>
                        <a:t>模型</a:t>
                      </a:r>
                    </a:p>
                  </a:txBody>
                  <a:tcPr marT="18000" marB="18000"/>
                </a:tc>
                <a:tc>
                  <a:txBody>
                    <a:bodyPr/>
                    <a:lstStyle/>
                    <a:p>
                      <a:r>
                        <a:rPr lang="zh-CN" altLang="en-US" sz="1400"/>
                        <a:t>同步多进程堵塞</a:t>
                      </a:r>
                    </a:p>
                  </a:txBody>
                  <a:tcPr marT="18000" marB="18000"/>
                </a:tc>
                <a:tc>
                  <a:txBody>
                    <a:bodyPr/>
                    <a:lstStyle/>
                    <a:p>
                      <a:r>
                        <a:rPr lang="zh-CN" altLang="en-US" sz="1400"/>
                        <a:t>异步非堵塞</a:t>
                      </a:r>
                    </a:p>
                  </a:txBody>
                  <a:tcPr marT="18000" marB="18000"/>
                </a:tc>
                <a:extLst>
                  <a:ext uri="{0D108BD9-81ED-4DB2-BD59-A6C34878D82A}">
                    <a16:rowId xmlns:a16="http://schemas.microsoft.com/office/drawing/2014/main" val="128278518"/>
                  </a:ext>
                </a:extLst>
              </a:tr>
              <a:tr h="275562">
                <a:tc>
                  <a:txBody>
                    <a:bodyPr/>
                    <a:lstStyle/>
                    <a:p>
                      <a:r>
                        <a:rPr lang="zh-CN" altLang="en-US" sz="1400"/>
                        <a:t>量级</a:t>
                      </a:r>
                    </a:p>
                  </a:txBody>
                  <a:tcPr marT="18000" marB="18000"/>
                </a:tc>
                <a:tc>
                  <a:txBody>
                    <a:bodyPr/>
                    <a:lstStyle/>
                    <a:p>
                      <a:r>
                        <a:rPr lang="zh-CN" altLang="en-US" sz="1400"/>
                        <a:t>重</a:t>
                      </a:r>
                    </a:p>
                  </a:txBody>
                  <a:tcPr marT="18000" marB="18000"/>
                </a:tc>
                <a:tc>
                  <a:txBody>
                    <a:bodyPr/>
                    <a:lstStyle/>
                    <a:p>
                      <a:r>
                        <a:rPr lang="zh-CN" altLang="en-US" sz="1400"/>
                        <a:t>轻</a:t>
                      </a:r>
                    </a:p>
                  </a:txBody>
                  <a:tcPr marT="18000" marB="18000"/>
                </a:tc>
                <a:extLst>
                  <a:ext uri="{0D108BD9-81ED-4DB2-BD59-A6C34878D82A}">
                    <a16:rowId xmlns:a16="http://schemas.microsoft.com/office/drawing/2014/main" val="1500667970"/>
                  </a:ext>
                </a:extLst>
              </a:tr>
              <a:tr h="275562">
                <a:tc>
                  <a:txBody>
                    <a:bodyPr/>
                    <a:lstStyle/>
                    <a:p>
                      <a:r>
                        <a:rPr lang="zh-CN" altLang="en-US" sz="1400"/>
                        <a:t>部署难度</a:t>
                      </a:r>
                    </a:p>
                  </a:txBody>
                  <a:tcPr marT="18000" marB="18000"/>
                </a:tc>
                <a:tc>
                  <a:txBody>
                    <a:bodyPr/>
                    <a:lstStyle/>
                    <a:p>
                      <a:r>
                        <a:rPr lang="zh-CN" altLang="en-US" sz="1400"/>
                        <a:t>复杂</a:t>
                      </a:r>
                    </a:p>
                  </a:txBody>
                  <a:tcPr marT="18000" marB="18000"/>
                </a:tc>
                <a:tc>
                  <a:txBody>
                    <a:bodyPr/>
                    <a:lstStyle/>
                    <a:p>
                      <a:r>
                        <a:rPr lang="zh-CN" altLang="en-US" sz="1400"/>
                        <a:t>简单</a:t>
                      </a:r>
                    </a:p>
                  </a:txBody>
                  <a:tcPr marT="18000" marB="18000"/>
                </a:tc>
                <a:extLst>
                  <a:ext uri="{0D108BD9-81ED-4DB2-BD59-A6C34878D82A}">
                    <a16:rowId xmlns:a16="http://schemas.microsoft.com/office/drawing/2014/main" val="3102887665"/>
                  </a:ext>
                </a:extLst>
              </a:tr>
              <a:tr h="275562">
                <a:tc>
                  <a:txBody>
                    <a:bodyPr/>
                    <a:lstStyle/>
                    <a:p>
                      <a:r>
                        <a:rPr lang="zh-CN" altLang="en-US" sz="1400"/>
                        <a:t>负载均衡</a:t>
                      </a:r>
                      <a:r>
                        <a:rPr lang="en-US" altLang="zh-CN" sz="1400"/>
                        <a:t>/</a:t>
                      </a:r>
                      <a:r>
                        <a:rPr lang="zh-CN" altLang="en-US" sz="1400"/>
                        <a:t>负载能力</a:t>
                      </a:r>
                    </a:p>
                  </a:txBody>
                  <a:tcPr marT="18000" marB="18000"/>
                </a:tc>
                <a:tc>
                  <a:txBody>
                    <a:bodyPr/>
                    <a:lstStyle/>
                    <a:p>
                      <a:r>
                        <a:rPr lang="zh-CN" altLang="en-US" sz="1400"/>
                        <a:t>一般</a:t>
                      </a:r>
                    </a:p>
                  </a:txBody>
                  <a:tcPr marT="18000" marB="18000"/>
                </a:tc>
                <a:tc>
                  <a:txBody>
                    <a:bodyPr/>
                    <a:lstStyle/>
                    <a:p>
                      <a:r>
                        <a:rPr lang="zh-CN" altLang="en-US" sz="1400">
                          <a:solidFill>
                            <a:srgbClr val="FF0000"/>
                          </a:solidFill>
                        </a:rPr>
                        <a:t>极好</a:t>
                      </a:r>
                    </a:p>
                  </a:txBody>
                  <a:tcPr marT="18000" marB="18000"/>
                </a:tc>
                <a:extLst>
                  <a:ext uri="{0D108BD9-81ED-4DB2-BD59-A6C34878D82A}">
                    <a16:rowId xmlns:a16="http://schemas.microsoft.com/office/drawing/2014/main" val="2690018618"/>
                  </a:ext>
                </a:extLst>
              </a:tr>
              <a:tr h="275562">
                <a:tc>
                  <a:txBody>
                    <a:bodyPr/>
                    <a:lstStyle/>
                    <a:p>
                      <a:r>
                        <a:rPr lang="en-US" altLang="zh-CN" sz="1400"/>
                        <a:t>rewrite</a:t>
                      </a:r>
                      <a:endParaRPr lang="zh-CN" altLang="en-US" sz="1400"/>
                    </a:p>
                  </a:txBody>
                  <a:tcPr marT="18000" marB="18000"/>
                </a:tc>
                <a:tc>
                  <a:txBody>
                    <a:bodyPr/>
                    <a:lstStyle/>
                    <a:p>
                      <a:r>
                        <a:rPr lang="zh-CN" altLang="en-US" sz="1400">
                          <a:solidFill>
                            <a:schemeClr val="accent1">
                              <a:lumMod val="75000"/>
                            </a:schemeClr>
                          </a:solidFill>
                        </a:rPr>
                        <a:t>好</a:t>
                      </a:r>
                    </a:p>
                  </a:txBody>
                  <a:tcPr marT="18000" marB="18000"/>
                </a:tc>
                <a:tc>
                  <a:txBody>
                    <a:bodyPr/>
                    <a:lstStyle/>
                    <a:p>
                      <a:r>
                        <a:rPr lang="zh-CN" altLang="en-US" sz="1400"/>
                        <a:t>一般</a:t>
                      </a:r>
                    </a:p>
                  </a:txBody>
                  <a:tcPr marT="18000" marB="18000"/>
                </a:tc>
                <a:extLst>
                  <a:ext uri="{0D108BD9-81ED-4DB2-BD59-A6C34878D82A}">
                    <a16:rowId xmlns:a16="http://schemas.microsoft.com/office/drawing/2014/main" val="2134328822"/>
                  </a:ext>
                </a:extLst>
              </a:tr>
              <a:tr h="275562">
                <a:tc>
                  <a:txBody>
                    <a:bodyPr/>
                    <a:lstStyle/>
                    <a:p>
                      <a:r>
                        <a:rPr lang="zh-CN" altLang="en-US" sz="1400"/>
                        <a:t>模块丰富度</a:t>
                      </a:r>
                    </a:p>
                  </a:txBody>
                  <a:tcPr marT="18000" marB="18000"/>
                </a:tc>
                <a:tc>
                  <a:txBody>
                    <a:bodyPr/>
                    <a:lstStyle/>
                    <a:p>
                      <a:r>
                        <a:rPr lang="zh-CN" altLang="en-US" sz="1400">
                          <a:solidFill>
                            <a:schemeClr val="accent1">
                              <a:lumMod val="75000"/>
                            </a:schemeClr>
                          </a:solidFill>
                        </a:rPr>
                        <a:t>极高</a:t>
                      </a:r>
                    </a:p>
                  </a:txBody>
                  <a:tcPr marT="18000" marB="18000"/>
                </a:tc>
                <a:tc>
                  <a:txBody>
                    <a:bodyPr/>
                    <a:lstStyle/>
                    <a:p>
                      <a:r>
                        <a:rPr lang="zh-CN" altLang="en-US" sz="1400"/>
                        <a:t>高</a:t>
                      </a:r>
                    </a:p>
                  </a:txBody>
                  <a:tcPr marT="18000" marB="18000"/>
                </a:tc>
                <a:extLst>
                  <a:ext uri="{0D108BD9-81ED-4DB2-BD59-A6C34878D82A}">
                    <a16:rowId xmlns:a16="http://schemas.microsoft.com/office/drawing/2014/main" val="696475472"/>
                  </a:ext>
                </a:extLst>
              </a:tr>
              <a:tr h="275562">
                <a:tc>
                  <a:txBody>
                    <a:bodyPr/>
                    <a:lstStyle/>
                    <a:p>
                      <a:r>
                        <a:rPr lang="zh-CN" altLang="en-US" sz="1400"/>
                        <a:t>社区成熟度</a:t>
                      </a:r>
                      <a:r>
                        <a:rPr lang="en-US" altLang="zh-CN" sz="1400"/>
                        <a:t>/</a:t>
                      </a:r>
                      <a:r>
                        <a:rPr lang="zh-CN" altLang="en-US" sz="1400"/>
                        <a:t>稳定性</a:t>
                      </a:r>
                    </a:p>
                  </a:txBody>
                  <a:tcPr marT="18000" marB="18000"/>
                </a:tc>
                <a:tc>
                  <a:txBody>
                    <a:bodyPr/>
                    <a:lstStyle/>
                    <a:p>
                      <a:r>
                        <a:rPr lang="zh-CN" altLang="en-US" sz="1400">
                          <a:solidFill>
                            <a:schemeClr val="accent1">
                              <a:lumMod val="75000"/>
                            </a:schemeClr>
                          </a:solidFill>
                        </a:rPr>
                        <a:t>高</a:t>
                      </a:r>
                    </a:p>
                  </a:txBody>
                  <a:tcPr marT="18000" marB="18000"/>
                </a:tc>
                <a:tc>
                  <a:txBody>
                    <a:bodyPr/>
                    <a:lstStyle/>
                    <a:p>
                      <a:r>
                        <a:rPr lang="zh-CN" altLang="en-US" sz="1400"/>
                        <a:t>一般</a:t>
                      </a:r>
                    </a:p>
                  </a:txBody>
                  <a:tcPr marT="18000" marB="18000"/>
                </a:tc>
                <a:extLst>
                  <a:ext uri="{0D108BD9-81ED-4DB2-BD59-A6C34878D82A}">
                    <a16:rowId xmlns:a16="http://schemas.microsoft.com/office/drawing/2014/main" val="2218872384"/>
                  </a:ext>
                </a:extLst>
              </a:tr>
              <a:tr h="275562">
                <a:tc>
                  <a:txBody>
                    <a:bodyPr/>
                    <a:lstStyle/>
                    <a:p>
                      <a:r>
                        <a:rPr lang="zh-CN" altLang="en-US" sz="1400"/>
                        <a:t>主流程度</a:t>
                      </a:r>
                      <a:r>
                        <a:rPr lang="en-US" altLang="zh-CN" sz="1400"/>
                        <a:t>/</a:t>
                      </a:r>
                      <a:r>
                        <a:rPr lang="zh-CN" altLang="en-US" sz="1400"/>
                        <a:t>安全性</a:t>
                      </a:r>
                    </a:p>
                  </a:txBody>
                  <a:tcPr marT="18000" marB="18000"/>
                </a:tc>
                <a:tc>
                  <a:txBody>
                    <a:bodyPr/>
                    <a:lstStyle/>
                    <a:p>
                      <a:r>
                        <a:rPr lang="zh-CN" altLang="en-US" sz="1400">
                          <a:solidFill>
                            <a:schemeClr val="accent1">
                              <a:lumMod val="75000"/>
                            </a:schemeClr>
                          </a:solidFill>
                        </a:rPr>
                        <a:t>好</a:t>
                      </a:r>
                    </a:p>
                  </a:txBody>
                  <a:tcPr marT="18000" marB="18000"/>
                </a:tc>
                <a:tc>
                  <a:txBody>
                    <a:bodyPr/>
                    <a:lstStyle/>
                    <a:p>
                      <a:r>
                        <a:rPr lang="zh-CN" altLang="en-US" sz="1400"/>
                        <a:t>一般</a:t>
                      </a:r>
                    </a:p>
                  </a:txBody>
                  <a:tcPr marT="18000" marB="18000"/>
                </a:tc>
                <a:extLst>
                  <a:ext uri="{0D108BD9-81ED-4DB2-BD59-A6C34878D82A}">
                    <a16:rowId xmlns:a16="http://schemas.microsoft.com/office/drawing/2014/main" val="4021911914"/>
                  </a:ext>
                </a:extLst>
              </a:tr>
            </a:tbl>
          </a:graphicData>
        </a:graphic>
      </p:graphicFrame>
    </p:spTree>
    <p:extLst>
      <p:ext uri="{BB962C8B-B14F-4D97-AF65-F5344CB8AC3E}">
        <p14:creationId xmlns:p14="http://schemas.microsoft.com/office/powerpoint/2010/main" val="92466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7DBDC65-DF36-4034-B01E-44973BE50BC4}"/>
              </a:ext>
            </a:extLst>
          </p:cNvPr>
          <p:cNvSpPr/>
          <p:nvPr/>
        </p:nvSpPr>
        <p:spPr>
          <a:xfrm>
            <a:off x="0" y="0"/>
            <a:ext cx="4344459" cy="338554"/>
          </a:xfrm>
          <a:prstGeom prst="rect">
            <a:avLst/>
          </a:prstGeom>
        </p:spPr>
        <p:txBody>
          <a:bodyPr wrap="none">
            <a:spAutoFit/>
          </a:bodyPr>
          <a:lstStyle/>
          <a:p>
            <a:r>
              <a:rPr lang="en-US" altLang="zh-CN" sz="1600" b="1">
                <a:latin typeface="宋体" panose="02010600030101010101" pitchFamily="2" charset="-122"/>
                <a:ea typeface="宋体" panose="02010600030101010101" pitchFamily="2" charset="-122"/>
              </a:rPr>
              <a:t>CGI/FastCGI</a:t>
            </a:r>
            <a:r>
              <a:rPr lang="zh-CN" altLang="en-US" sz="1600" b="1">
                <a:latin typeface="宋体" panose="02010600030101010101" pitchFamily="2" charset="-122"/>
                <a:ea typeface="宋体" panose="02010600030101010101" pitchFamily="2" charset="-122"/>
              </a:rPr>
              <a:t>，</a:t>
            </a:r>
            <a:r>
              <a:rPr lang="en-US" altLang="zh-CN" sz="1600" b="1">
                <a:latin typeface="宋体" panose="02010600030101010101" pitchFamily="2" charset="-122"/>
                <a:ea typeface="宋体" panose="02010600030101010101" pitchFamily="2" charset="-122"/>
              </a:rPr>
              <a:t>sgi/wsgi/uwsgi</a:t>
            </a:r>
            <a:r>
              <a:rPr lang="zh-CN" altLang="en-US" sz="1600" b="1">
                <a:latin typeface="宋体" panose="02010600030101010101" pitchFamily="2" charset="-122"/>
                <a:ea typeface="宋体" panose="02010600030101010101" pitchFamily="2" charset="-122"/>
              </a:rPr>
              <a:t>，</a:t>
            </a:r>
            <a:r>
              <a:rPr lang="en-US" altLang="zh-CN" sz="1600" b="1">
                <a:latin typeface="宋体" panose="02010600030101010101" pitchFamily="2" charset="-122"/>
                <a:ea typeface="宋体" panose="02010600030101010101" pitchFamily="2" charset="-122"/>
              </a:rPr>
              <a:t>uWSGI</a:t>
            </a:r>
            <a:r>
              <a:rPr lang="zh-CN" altLang="en-US" sz="1600" b="1">
                <a:latin typeface="宋体" panose="02010600030101010101" pitchFamily="2" charset="-122"/>
                <a:ea typeface="宋体" panose="02010600030101010101" pitchFamily="2" charset="-122"/>
              </a:rPr>
              <a:t>的区分</a:t>
            </a:r>
          </a:p>
        </p:txBody>
      </p:sp>
      <p:sp>
        <p:nvSpPr>
          <p:cNvPr id="4" name="文本框 3">
            <a:extLst>
              <a:ext uri="{FF2B5EF4-FFF2-40B4-BE49-F238E27FC236}">
                <a16:creationId xmlns:a16="http://schemas.microsoft.com/office/drawing/2014/main" id="{012C7C62-523A-4E66-8ECE-7C0785F7953E}"/>
              </a:ext>
            </a:extLst>
          </p:cNvPr>
          <p:cNvSpPr txBox="1"/>
          <p:nvPr/>
        </p:nvSpPr>
        <p:spPr>
          <a:xfrm>
            <a:off x="0" y="273818"/>
            <a:ext cx="12192000" cy="2246769"/>
          </a:xfrm>
          <a:prstGeom prst="rect">
            <a:avLst/>
          </a:prstGeom>
          <a:noFill/>
        </p:spPr>
        <p:txBody>
          <a:bodyPr wrap="square" rtlCol="0">
            <a:spAutoFit/>
          </a:bodyPr>
          <a:lstStyle/>
          <a:p>
            <a:r>
              <a:rPr lang="en-US" altLang="zh-CN" sz="1400" b="1">
                <a:latin typeface="宋体" panose="02010600030101010101" pitchFamily="2" charset="-122"/>
                <a:ea typeface="宋体" panose="02010600030101010101" pitchFamily="2" charset="-122"/>
              </a:rPr>
              <a:t>CGI</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Common Gateway Interface</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是一个接口协议，即固定了输入与输出的变量与数据格式，用于</a:t>
            </a:r>
            <a:r>
              <a:rPr lang="en-US" altLang="zh-CN" sz="1400">
                <a:latin typeface="宋体" panose="02010600030101010101" pitchFamily="2" charset="-122"/>
                <a:ea typeface="宋体" panose="02010600030101010101" pitchFamily="2" charset="-122"/>
              </a:rPr>
              <a:t>web server</a:t>
            </a:r>
            <a:r>
              <a:rPr lang="zh-CN" altLang="en-US" sz="1400">
                <a:latin typeface="宋体" panose="02010600030101010101" pitchFamily="2" charset="-122"/>
                <a:ea typeface="宋体" panose="02010600030101010101" pitchFamily="2" charset="-122"/>
              </a:rPr>
              <a:t>与后端交互，其工作原理：每当客户请求</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的时候，</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服务器就请求操作系统生成一个新的</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解释器进程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a:t>
            </a:r>
            <a:r>
              <a:rPr lang="en-US" altLang="zh-CN" sz="1400">
                <a:latin typeface="宋体" panose="02010600030101010101" pitchFamily="2" charset="-122"/>
                <a:ea typeface="宋体" panose="02010600030101010101" pitchFamily="2" charset="-122"/>
              </a:rPr>
              <a:t>php-cgi.exe)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CGI </a:t>
            </a:r>
            <a:r>
              <a:rPr lang="zh-CN" altLang="en-US" sz="1400">
                <a:latin typeface="宋体" panose="02010600030101010101" pitchFamily="2" charset="-122"/>
                <a:ea typeface="宋体" panose="02010600030101010101" pitchFamily="2" charset="-122"/>
              </a:rPr>
              <a:t>的一个进程则处理完一个请求后退出，下一个请求来时再创建新进程，不适用于大访问量及高并发的情况；</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是为了解决</a:t>
            </a:r>
            <a:r>
              <a:rPr lang="en-US" altLang="zh-CN" sz="1400">
                <a:latin typeface="宋体" panose="02010600030101010101" pitchFamily="2" charset="-122"/>
                <a:ea typeface="宋体" panose="02010600030101010101" pitchFamily="2" charset="-122"/>
              </a:rPr>
              <a:t>CGI</a:t>
            </a:r>
            <a:r>
              <a:rPr lang="zh-CN" altLang="en-US" sz="1400">
                <a:latin typeface="宋体" panose="02010600030101010101" pitchFamily="2" charset="-122"/>
                <a:ea typeface="宋体" panose="02010600030101010101" pitchFamily="2" charset="-122"/>
              </a:rPr>
              <a:t>的这个问题而产生的，</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服务器收到一个请求时，他不会重新</a:t>
            </a:r>
            <a:r>
              <a:rPr lang="en-US" altLang="zh-CN" sz="1400">
                <a:latin typeface="宋体" panose="02010600030101010101" pitchFamily="2" charset="-122"/>
                <a:ea typeface="宋体" panose="02010600030101010101" pitchFamily="2" charset="-122"/>
              </a:rPr>
              <a:t>fork</a:t>
            </a:r>
            <a:r>
              <a:rPr lang="zh-CN" altLang="en-US" sz="1400">
                <a:latin typeface="宋体" panose="02010600030101010101" pitchFamily="2" charset="-122"/>
                <a:ea typeface="宋体" panose="02010600030101010101" pitchFamily="2" charset="-122"/>
              </a:rPr>
              <a:t>一个进程（因为这个进程在</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服务器启动时就开启了，而且不会退出），</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服务器直接把内容传递给这个进程（进程间通信，但</a:t>
            </a:r>
            <a:r>
              <a:rPr lang="en-US" altLang="zh-CN" sz="1400">
                <a:latin typeface="宋体" panose="02010600030101010101" pitchFamily="2" charset="-122"/>
                <a:ea typeface="宋体" panose="02010600030101010101" pitchFamily="2" charset="-122"/>
              </a:rPr>
              <a:t>fastcgi</a:t>
            </a:r>
            <a:r>
              <a:rPr lang="zh-CN" altLang="en-US" sz="1400">
                <a:latin typeface="宋体" panose="02010600030101010101" pitchFamily="2" charset="-122"/>
                <a:ea typeface="宋体" panose="02010600030101010101" pitchFamily="2" charset="-122"/>
              </a:rPr>
              <a:t>使用了别的方式，</a:t>
            </a:r>
            <a:r>
              <a:rPr lang="en-US" altLang="zh-CN" sz="1400">
                <a:latin typeface="宋体" panose="02010600030101010101" pitchFamily="2" charset="-122"/>
                <a:ea typeface="宋体" panose="02010600030101010101" pitchFamily="2" charset="-122"/>
              </a:rPr>
              <a:t>tcp</a:t>
            </a:r>
            <a:r>
              <a:rPr lang="zh-CN" altLang="en-US" sz="1400">
                <a:latin typeface="宋体" panose="02010600030101010101" pitchFamily="2" charset="-122"/>
                <a:ea typeface="宋体" panose="02010600030101010101" pitchFamily="2" charset="-122"/>
              </a:rPr>
              <a:t>方式通信），这个进程收到请求后进行处理，把结果返回给</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服务器，最后自己接着等待下一个请求的到来，而不是退出。</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SGI/WSGI</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Python Web Server GateWay Interface</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专用的网络服务器网关接口协议，用于</a:t>
            </a:r>
            <a:r>
              <a:rPr lang="en-US" altLang="zh-CN" sz="1400">
                <a:latin typeface="宋体" panose="02010600030101010101" pitchFamily="2" charset="-122"/>
                <a:ea typeface="宋体" panose="02010600030101010101" pitchFamily="2" charset="-122"/>
              </a:rPr>
              <a:t>WSGI server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WSGI app</a:t>
            </a:r>
            <a:r>
              <a:rPr lang="zh-CN" altLang="en-US" sz="1400">
                <a:latin typeface="宋体" panose="02010600030101010101" pitchFamily="2" charset="-122"/>
                <a:ea typeface="宋体" panose="02010600030101010101" pitchFamily="2" charset="-122"/>
              </a:rPr>
              <a:t>之间的交互，其允许开发者将</a:t>
            </a:r>
            <a:r>
              <a:rPr lang="en-US" altLang="zh-CN" sz="1400">
                <a:latin typeface="宋体" panose="02010600030101010101" pitchFamily="2" charset="-122"/>
                <a:ea typeface="宋体" panose="02010600030101010101" pitchFamily="2" charset="-122"/>
              </a:rPr>
              <a:t>web server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web app</a:t>
            </a:r>
            <a:r>
              <a:rPr lang="zh-CN" altLang="en-US" sz="1400">
                <a:latin typeface="宋体" panose="02010600030101010101" pitchFamily="2" charset="-122"/>
                <a:ea typeface="宋体" panose="02010600030101010101" pitchFamily="2" charset="-122"/>
              </a:rPr>
              <a:t>分离，并规定了</a:t>
            </a:r>
            <a:r>
              <a:rPr lang="en-US" altLang="zh-CN" sz="1400">
                <a:latin typeface="宋体" panose="02010600030101010101" pitchFamily="2" charset="-122"/>
                <a:ea typeface="宋体" panose="02010600030101010101" pitchFamily="2" charset="-122"/>
              </a:rPr>
              <a:t>Server</a:t>
            </a:r>
            <a:r>
              <a:rPr lang="zh-CN" altLang="en-US" sz="1400">
                <a:latin typeface="宋体" panose="02010600030101010101" pitchFamily="2" charset="-122"/>
                <a:ea typeface="宋体" panose="02010600030101010101" pitchFamily="2" charset="-122"/>
              </a:rPr>
              <a:t>端和</a:t>
            </a:r>
            <a:r>
              <a:rPr lang="en-US" altLang="zh-CN" sz="1400">
                <a:latin typeface="宋体" panose="02010600030101010101" pitchFamily="2" charset="-122"/>
                <a:ea typeface="宋体" panose="02010600030101010101" pitchFamily="2" charset="-122"/>
              </a:rPr>
              <a:t>App</a:t>
            </a:r>
            <a:r>
              <a:rPr lang="zh-CN" altLang="en-US" sz="1400">
                <a:latin typeface="宋体" panose="02010600030101010101" pitchFamily="2" charset="-122"/>
                <a:ea typeface="宋体" panose="02010600030101010101" pitchFamily="2" charset="-122"/>
              </a:rPr>
              <a:t>端的端口</a:t>
            </a:r>
            <a:r>
              <a:rPr lang="en-US" altLang="zh-CN" sz="1400">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即实现了</a:t>
            </a:r>
            <a:r>
              <a:rPr lang="en-US" altLang="zh-CN" sz="1400" b="1">
                <a:solidFill>
                  <a:schemeClr val="accent1">
                    <a:lumMod val="75000"/>
                  </a:schemeClr>
                </a:solidFill>
                <a:latin typeface="宋体" panose="02010600030101010101" pitchFamily="2" charset="-122"/>
                <a:ea typeface="宋体" panose="02010600030101010101" pitchFamily="2" charset="-122"/>
              </a:rPr>
              <a:t>server</a:t>
            </a:r>
            <a:r>
              <a:rPr lang="zh-CN" altLang="en-US" sz="1400" b="1">
                <a:solidFill>
                  <a:schemeClr val="accent1">
                    <a:lumMod val="75000"/>
                  </a:schemeClr>
                </a:solidFill>
                <a:latin typeface="宋体" panose="02010600030101010101" pitchFamily="2" charset="-122"/>
                <a:ea typeface="宋体" panose="02010600030101010101" pitchFamily="2" charset="-122"/>
              </a:rPr>
              <a:t>和</a:t>
            </a:r>
            <a:r>
              <a:rPr lang="en-US" altLang="zh-CN" sz="1400" b="1">
                <a:solidFill>
                  <a:schemeClr val="accent1">
                    <a:lumMod val="75000"/>
                  </a:schemeClr>
                </a:solidFill>
                <a:latin typeface="宋体" panose="02010600030101010101" pitchFamily="2" charset="-122"/>
                <a:ea typeface="宋体" panose="02010600030101010101" pitchFamily="2" charset="-122"/>
              </a:rPr>
              <a:t>app</a:t>
            </a:r>
            <a:r>
              <a:rPr lang="zh-CN" altLang="en-US" sz="1400" b="1">
                <a:solidFill>
                  <a:schemeClr val="accent1">
                    <a:lumMod val="75000"/>
                  </a:schemeClr>
                </a:solidFill>
                <a:latin typeface="宋体" panose="02010600030101010101" pitchFamily="2" charset="-122"/>
                <a:ea typeface="宋体" panose="02010600030101010101" pitchFamily="2" charset="-122"/>
              </a:rPr>
              <a:t>的解耦</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flask/Django</a:t>
            </a:r>
            <a:r>
              <a:rPr lang="zh-CN" altLang="en-US" sz="1400">
                <a:latin typeface="宋体" panose="02010600030101010101" pitchFamily="2" charset="-122"/>
                <a:ea typeface="宋体" panose="02010600030101010101" pitchFamily="2" charset="-122"/>
              </a:rPr>
              <a:t>框架中都有用于开发的简单</a:t>
            </a:r>
            <a:r>
              <a:rPr lang="en-US" altLang="zh-CN" sz="1400">
                <a:latin typeface="宋体" panose="02010600030101010101" pitchFamily="2" charset="-122"/>
                <a:ea typeface="宋体" panose="02010600030101010101" pitchFamily="2" charset="-122"/>
              </a:rPr>
              <a:t>WSGI server</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uWSGI/uwsgi</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uWSGI</a:t>
            </a:r>
            <a:r>
              <a:rPr lang="zh-CN" altLang="en-US" sz="1400">
                <a:latin typeface="宋体" panose="02010600030101010101" pitchFamily="2" charset="-122"/>
                <a:ea typeface="宋体" panose="02010600030101010101" pitchFamily="2" charset="-122"/>
              </a:rPr>
              <a:t>是一个标准的</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服务器，其高性能、强扩展性，并支持多种协议和多种语言</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其与</a:t>
            </a:r>
            <a:r>
              <a:rPr lang="en-US" altLang="zh-CN" sz="1400">
                <a:latin typeface="宋体" panose="02010600030101010101" pitchFamily="2" charset="-122"/>
                <a:ea typeface="宋体" panose="02010600030101010101" pitchFamily="2" charset="-122"/>
              </a:rPr>
              <a:t>WSGI</a:t>
            </a:r>
            <a:r>
              <a:rPr lang="zh-CN" altLang="en-US" sz="1400">
                <a:latin typeface="宋体" panose="02010600030101010101" pitchFamily="2" charset="-122"/>
                <a:ea typeface="宋体" panose="02010600030101010101" pitchFamily="2" charset="-122"/>
              </a:rPr>
              <a:t>并无直接联系，名称类似是为了致敬</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uwsgi</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uWSGI</a:t>
            </a:r>
            <a:r>
              <a:rPr lang="zh-CN" altLang="en-US" sz="1400">
                <a:latin typeface="宋体" panose="02010600030101010101" pitchFamily="2" charset="-122"/>
                <a:ea typeface="宋体" panose="02010600030101010101" pitchFamily="2" charset="-122"/>
              </a:rPr>
              <a:t>专用的一种协议，多用于</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服务器与</a:t>
            </a:r>
            <a:r>
              <a:rPr lang="en-US" altLang="zh-CN" sz="1400">
                <a:latin typeface="宋体" panose="02010600030101010101" pitchFamily="2" charset="-122"/>
                <a:ea typeface="宋体" panose="02010600030101010101" pitchFamily="2" charset="-122"/>
              </a:rPr>
              <a:t>uWSGI</a:t>
            </a:r>
            <a:r>
              <a:rPr lang="zh-CN" altLang="en-US" sz="1400">
                <a:latin typeface="宋体" panose="02010600030101010101" pitchFamily="2" charset="-122"/>
                <a:ea typeface="宋体" panose="02010600030101010101" pitchFamily="2" charset="-122"/>
              </a:rPr>
              <a:t>服务器的数据通信。</a:t>
            </a:r>
            <a:endParaRPr lang="en-US" altLang="zh-CN" sz="1400">
              <a:latin typeface="宋体" panose="02010600030101010101" pitchFamily="2" charset="-122"/>
              <a:ea typeface="宋体" panose="02010600030101010101" pitchFamily="2" charset="-122"/>
            </a:endParaRPr>
          </a:p>
        </p:txBody>
      </p:sp>
      <p:pic>
        <p:nvPicPr>
          <p:cNvPr id="1026" name="Picture 2" descr="https://img2018.cnblogs.com/blog/1454579/201812/1454579-20181209002415550-68432975.png">
            <a:extLst>
              <a:ext uri="{FF2B5EF4-FFF2-40B4-BE49-F238E27FC236}">
                <a16:creationId xmlns:a16="http://schemas.microsoft.com/office/drawing/2014/main" id="{7572887F-2A64-4A5B-B3B4-03665062F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 y="2520587"/>
            <a:ext cx="104679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46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1D6BB8-AE39-42A6-8210-AB8E8AC9CBE5}"/>
              </a:ext>
            </a:extLst>
          </p:cNvPr>
          <p:cNvSpPr txBox="1"/>
          <p:nvPr/>
        </p:nvSpPr>
        <p:spPr>
          <a:xfrm>
            <a:off x="0" y="0"/>
            <a:ext cx="12192000" cy="307777"/>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数据库基础</a:t>
            </a:r>
            <a:endParaRPr lang="en-US" altLang="zh-CN" sz="1400" b="1">
              <a:latin typeface="宋体" panose="02010600030101010101" pitchFamily="2" charset="-122"/>
              <a:ea typeface="宋体" panose="02010600030101010101" pitchFamily="2" charset="-122"/>
            </a:endParaRPr>
          </a:p>
        </p:txBody>
      </p:sp>
      <p:graphicFrame>
        <p:nvGraphicFramePr>
          <p:cNvPr id="3" name="表格 2">
            <a:extLst>
              <a:ext uri="{FF2B5EF4-FFF2-40B4-BE49-F238E27FC236}">
                <a16:creationId xmlns:a16="http://schemas.microsoft.com/office/drawing/2014/main" id="{D52497E6-EB54-4BCB-A97F-6469C640CAAF}"/>
              </a:ext>
            </a:extLst>
          </p:cNvPr>
          <p:cNvGraphicFramePr>
            <a:graphicFrameLocks noGrp="1"/>
          </p:cNvGraphicFramePr>
          <p:nvPr>
            <p:extLst>
              <p:ext uri="{D42A27DB-BD31-4B8C-83A1-F6EECF244321}">
                <p14:modId xmlns:p14="http://schemas.microsoft.com/office/powerpoint/2010/main" val="2814855999"/>
              </p:ext>
            </p:extLst>
          </p:nvPr>
        </p:nvGraphicFramePr>
        <p:xfrm>
          <a:off x="0" y="307778"/>
          <a:ext cx="12192000" cy="2980590"/>
        </p:xfrm>
        <a:graphic>
          <a:graphicData uri="http://schemas.openxmlformats.org/drawingml/2006/table">
            <a:tbl>
              <a:tblPr/>
              <a:tblGrid>
                <a:gridCol w="1343770">
                  <a:extLst>
                    <a:ext uri="{9D8B030D-6E8A-4147-A177-3AD203B41FA5}">
                      <a16:colId xmlns:a16="http://schemas.microsoft.com/office/drawing/2014/main" val="440451635"/>
                    </a:ext>
                  </a:extLst>
                </a:gridCol>
                <a:gridCol w="3498574">
                  <a:extLst>
                    <a:ext uri="{9D8B030D-6E8A-4147-A177-3AD203B41FA5}">
                      <a16:colId xmlns:a16="http://schemas.microsoft.com/office/drawing/2014/main" val="1124422187"/>
                    </a:ext>
                  </a:extLst>
                </a:gridCol>
                <a:gridCol w="4603806">
                  <a:extLst>
                    <a:ext uri="{9D8B030D-6E8A-4147-A177-3AD203B41FA5}">
                      <a16:colId xmlns:a16="http://schemas.microsoft.com/office/drawing/2014/main" val="4257166939"/>
                    </a:ext>
                  </a:extLst>
                </a:gridCol>
                <a:gridCol w="2745850">
                  <a:extLst>
                    <a:ext uri="{9D8B030D-6E8A-4147-A177-3AD203B41FA5}">
                      <a16:colId xmlns:a16="http://schemas.microsoft.com/office/drawing/2014/main" val="1060299165"/>
                    </a:ext>
                  </a:extLst>
                </a:gridCol>
              </a:tblGrid>
              <a:tr h="240387">
                <a:tc>
                  <a:txBody>
                    <a:bodyPr/>
                    <a:lstStyle/>
                    <a:p>
                      <a:r>
                        <a:rPr lang="zh-CN" altLang="en-US" sz="1400">
                          <a:latin typeface="宋体" panose="02010600030101010101" pitchFamily="2" charset="-122"/>
                          <a:ea typeface="宋体" panose="02010600030101010101" pitchFamily="2" charset="-122"/>
                        </a:rPr>
                        <a:t>数据库类型</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1400">
                          <a:latin typeface="宋体" panose="02010600030101010101" pitchFamily="2" charset="-122"/>
                          <a:ea typeface="宋体" panose="02010600030101010101" pitchFamily="2" charset="-122"/>
                        </a:rPr>
                        <a:t>特性</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1400">
                          <a:latin typeface="宋体" panose="02010600030101010101" pitchFamily="2" charset="-122"/>
                          <a:ea typeface="宋体" panose="02010600030101010101" pitchFamily="2" charset="-122"/>
                        </a:rPr>
                        <a:t>优点</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zh-CN" altLang="en-US" sz="1400">
                          <a:latin typeface="宋体" panose="02010600030101010101" pitchFamily="2" charset="-122"/>
                          <a:ea typeface="宋体" panose="02010600030101010101" pitchFamily="2" charset="-122"/>
                        </a:rPr>
                        <a:t>缺点</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687519114"/>
                  </a:ext>
                </a:extLst>
              </a:tr>
              <a:tr h="1558762">
                <a:tc>
                  <a:txBody>
                    <a:bodyPr/>
                    <a:lstStyle/>
                    <a:p>
                      <a:r>
                        <a:rPr lang="zh-CN" altLang="en-US" sz="1400">
                          <a:latin typeface="宋体" panose="02010600030101010101" pitchFamily="2" charset="-122"/>
                          <a:ea typeface="宋体" panose="02010600030101010101" pitchFamily="2" charset="-122"/>
                        </a:rPr>
                        <a:t>关系型数据库</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SQLite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Oracle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mysql</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、关系型数据库，是指采用了关系模型来组织数据的数据库，其最大特点就是</a:t>
                      </a:r>
                      <a:r>
                        <a:rPr lang="zh-CN" altLang="en-US" sz="1400" b="1">
                          <a:solidFill>
                            <a:schemeClr val="accent1">
                              <a:lumMod val="75000"/>
                            </a:schemeClr>
                          </a:solidFill>
                          <a:latin typeface="宋体" panose="02010600030101010101" pitchFamily="2" charset="-122"/>
                          <a:ea typeface="宋体" panose="02010600030101010101" pitchFamily="2" charset="-122"/>
                        </a:rPr>
                        <a:t>事务的一致性</a:t>
                      </a:r>
                      <a:r>
                        <a:rPr lang="zh-CN" altLang="en-US" sz="1400">
                          <a:latin typeface="宋体" panose="02010600030101010101" pitchFamily="2" charset="-122"/>
                          <a:ea typeface="宋体" panose="02010600030101010101" pitchFamily="2" charset="-122"/>
                        </a:rPr>
                        <a:t>；</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、简单来说，关系模型指的就是二维表格模型，而一个关系型数据库就是由二维表及其之间的联系组成的一个数据组织。</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容易理解</a:t>
                      </a:r>
                      <a:r>
                        <a:rPr lang="zh-CN" altLang="en-US" sz="1400">
                          <a:latin typeface="宋体" panose="02010600030101010101" pitchFamily="2" charset="-122"/>
                          <a:ea typeface="宋体" panose="02010600030101010101" pitchFamily="2" charset="-122"/>
                        </a:rPr>
                        <a:t>：二维表结构是非常贴近逻辑世界一个概念，关系模型相对网状、层次等其他模型来说更容易理解；</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使用方便</a:t>
                      </a:r>
                      <a:r>
                        <a:rPr lang="zh-CN" altLang="en-US" sz="1400">
                          <a:latin typeface="宋体" panose="02010600030101010101" pitchFamily="2" charset="-122"/>
                          <a:ea typeface="宋体" panose="02010600030101010101" pitchFamily="2" charset="-122"/>
                        </a:rPr>
                        <a:t>：支持</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，通用的</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语言使得操作关系型数据库非常方便，并且可以实现复杂的查询；</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易于维护</a:t>
                      </a:r>
                      <a:r>
                        <a:rPr lang="zh-CN" altLang="en-US" sz="1400">
                          <a:latin typeface="宋体" panose="02010600030101010101" pitchFamily="2" charset="-122"/>
                          <a:ea typeface="宋体" panose="02010600030101010101" pitchFamily="2" charset="-122"/>
                        </a:rPr>
                        <a:t>：丰富的完整性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实体完整性、参照完整性和用户定义的完整性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大大减小了数据冗余和不一致的概率；</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、海量数据的持久存储必须。</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、为了维护一致性所付出的巨大代价就是其读写性能比较差，硬盘的</a:t>
                      </a:r>
                      <a:r>
                        <a:rPr lang="en-US" altLang="zh-CN" sz="1400">
                          <a:latin typeface="宋体" panose="02010600030101010101" pitchFamily="2" charset="-122"/>
                          <a:ea typeface="宋体" panose="02010600030101010101" pitchFamily="2" charset="-122"/>
                        </a:rPr>
                        <a:t>I/O</a:t>
                      </a:r>
                      <a:r>
                        <a:rPr lang="zh-CN" altLang="en-US" sz="1400">
                          <a:latin typeface="宋体" panose="02010600030101010101" pitchFamily="2" charset="-122"/>
                          <a:ea typeface="宋体" panose="02010600030101010101" pitchFamily="2" charset="-122"/>
                        </a:rPr>
                        <a:t>性能是瓶颈；</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、固定的表结构，扩展性差；</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、高并发和海量数据的读写效率低，多表的关联查询与大表的复杂查询效率很低；</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3859800728"/>
                  </a:ext>
                </a:extLst>
              </a:tr>
              <a:tr h="1153108">
                <a:tc>
                  <a:txBody>
                    <a:bodyPr/>
                    <a:lstStyle/>
                    <a:p>
                      <a:r>
                        <a:rPr lang="zh-CN" altLang="en-US" sz="1400">
                          <a:latin typeface="宋体" panose="02010600030101010101" pitchFamily="2" charset="-122"/>
                          <a:ea typeface="宋体" panose="02010600030101010101" pitchFamily="2" charset="-122"/>
                        </a:rPr>
                        <a:t>非关系型数据库</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NoSQL</a:t>
                      </a:r>
                      <a:br>
                        <a:rPr lang="zh-CN" altLang="en-US" sz="1400">
                          <a:latin typeface="宋体" panose="02010600030101010101" pitchFamily="2" charset="-122"/>
                          <a:ea typeface="宋体" panose="02010600030101010101" pitchFamily="2" charset="-122"/>
                        </a:rPr>
                      </a:br>
                      <a:r>
                        <a:rPr lang="en-US" sz="1400">
                          <a:latin typeface="宋体" panose="02010600030101010101" pitchFamily="2" charset="-122"/>
                          <a:ea typeface="宋体" panose="02010600030101010101" pitchFamily="2" charset="-122"/>
                        </a:rPr>
                        <a:t>MongoDb、</a:t>
                      </a:r>
                    </a:p>
                    <a:p>
                      <a:r>
                        <a:rPr lang="en-US" sz="1400">
                          <a:latin typeface="宋体" panose="02010600030101010101" pitchFamily="2" charset="-122"/>
                          <a:ea typeface="宋体" panose="02010600030101010101" pitchFamily="2" charset="-122"/>
                        </a:rPr>
                        <a:t>redis、</a:t>
                      </a:r>
                    </a:p>
                    <a:p>
                      <a:r>
                        <a:rPr lang="en-US" sz="1400">
                          <a:latin typeface="宋体" panose="02010600030101010101" pitchFamily="2" charset="-122"/>
                          <a:ea typeface="宋体" panose="02010600030101010101" pitchFamily="2" charset="-122"/>
                        </a:rPr>
                        <a:t>HBase</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、使用键值对存储数据；</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、分布式；</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、一般不支持</a:t>
                      </a:r>
                      <a:r>
                        <a:rPr lang="en-US" altLang="zh-CN" sz="1400">
                          <a:latin typeface="宋体" panose="02010600030101010101" pitchFamily="2" charset="-122"/>
                          <a:ea typeface="宋体" panose="02010600030101010101" pitchFamily="2" charset="-122"/>
                        </a:rPr>
                        <a:t>ACID</a:t>
                      </a:r>
                      <a:r>
                        <a:rPr lang="zh-CN" altLang="en-US" sz="1400">
                          <a:latin typeface="宋体" panose="02010600030101010101" pitchFamily="2" charset="-122"/>
                          <a:ea typeface="宋体" panose="02010600030101010101" pitchFamily="2" charset="-122"/>
                        </a:rPr>
                        <a:t>特性；</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、非关系型数据库严格上不是一种数据库，应该是一种数据结构化存储方法的集合。</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、无需经过</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层的解析，读写性能很高；</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、基于键值对，数据没有耦合性，容易扩展；</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、存储数据的格式：</a:t>
                      </a:r>
                      <a:r>
                        <a:rPr lang="en-US" altLang="zh-CN" sz="1400">
                          <a:latin typeface="宋体" panose="02010600030101010101" pitchFamily="2" charset="-122"/>
                          <a:ea typeface="宋体" panose="02010600030101010101" pitchFamily="2" charset="-122"/>
                        </a:rPr>
                        <a:t>nosql</a:t>
                      </a:r>
                      <a:r>
                        <a:rPr lang="zh-CN" altLang="en-US" sz="1400">
                          <a:latin typeface="宋体" panose="02010600030101010101" pitchFamily="2" charset="-122"/>
                          <a:ea typeface="宋体" panose="02010600030101010101" pitchFamily="2" charset="-122"/>
                        </a:rPr>
                        <a:t>的存储格式是</a:t>
                      </a:r>
                      <a:r>
                        <a:rPr lang="en-US" altLang="zh-CN" sz="1400">
                          <a:latin typeface="宋体" panose="02010600030101010101" pitchFamily="2" charset="-122"/>
                          <a:ea typeface="宋体" panose="02010600030101010101" pitchFamily="2" charset="-122"/>
                        </a:rPr>
                        <a:t>key/value</a:t>
                      </a:r>
                      <a:r>
                        <a:rPr lang="zh-CN" altLang="en-US" sz="1400">
                          <a:latin typeface="宋体" panose="02010600030101010101" pitchFamily="2" charset="-122"/>
                          <a:ea typeface="宋体" panose="02010600030101010101" pitchFamily="2" charset="-122"/>
                        </a:rPr>
                        <a:t>、文档、图片形式等等，而关系型数据库则只支持基础类型。</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、不支持</a:t>
                      </a:r>
                      <a:r>
                        <a:rPr lang="en-US" altLang="zh-CN" sz="1400">
                          <a:latin typeface="宋体" panose="02010600030101010101" pitchFamily="2" charset="-122"/>
                          <a:ea typeface="宋体" panose="02010600030101010101" pitchFamily="2" charset="-122"/>
                        </a:rPr>
                        <a:t>SQL</a:t>
                      </a:r>
                      <a:r>
                        <a:rPr lang="zh-CN" altLang="en-US" sz="1400">
                          <a:latin typeface="宋体" panose="02010600030101010101" pitchFamily="2" charset="-122"/>
                          <a:ea typeface="宋体" panose="02010600030101010101" pitchFamily="2" charset="-122"/>
                        </a:rPr>
                        <a:t>，各数据库的方法不一致，学习和使用成本较高；</a:t>
                      </a:r>
                      <a:br>
                        <a:rPr lang="zh-CN" altLang="en-US" sz="1400">
                          <a:latin typeface="宋体" panose="02010600030101010101" pitchFamily="2" charset="-122"/>
                          <a:ea typeface="宋体" panose="02010600030101010101" pitchFamily="2" charset="-122"/>
                        </a:rPr>
                      </a:b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、只适合存储简单少量数据，不适合持久存储复杂海量数据；</a:t>
                      </a:r>
                    </a:p>
                  </a:txBody>
                  <a:tcPr marL="48440" marR="48440" marT="27680" marB="2768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554863456"/>
                  </a:ext>
                </a:extLst>
              </a:tr>
            </a:tbl>
          </a:graphicData>
        </a:graphic>
      </p:graphicFrame>
      <p:pic>
        <p:nvPicPr>
          <p:cNvPr id="9" name="图片 8">
            <a:extLst>
              <a:ext uri="{FF2B5EF4-FFF2-40B4-BE49-F238E27FC236}">
                <a16:creationId xmlns:a16="http://schemas.microsoft.com/office/drawing/2014/main" id="{AB1F8666-0F41-4617-9011-7403238193AE}"/>
              </a:ext>
            </a:extLst>
          </p:cNvPr>
          <p:cNvPicPr>
            <a:picLocks noChangeAspect="1"/>
          </p:cNvPicPr>
          <p:nvPr/>
        </p:nvPicPr>
        <p:blipFill rotWithShape="1">
          <a:blip r:embed="rId2"/>
          <a:srcRect l="13842"/>
          <a:stretch/>
        </p:blipFill>
        <p:spPr>
          <a:xfrm>
            <a:off x="47002" y="4011935"/>
            <a:ext cx="6116297" cy="1911785"/>
          </a:xfrm>
          <a:prstGeom prst="rect">
            <a:avLst/>
          </a:prstGeom>
        </p:spPr>
      </p:pic>
      <p:sp>
        <p:nvSpPr>
          <p:cNvPr id="8" name="文本框 7">
            <a:extLst>
              <a:ext uri="{FF2B5EF4-FFF2-40B4-BE49-F238E27FC236}">
                <a16:creationId xmlns:a16="http://schemas.microsoft.com/office/drawing/2014/main" id="{20863575-61B5-4269-9960-CF62D844A9C3}"/>
              </a:ext>
            </a:extLst>
          </p:cNvPr>
          <p:cNvSpPr txBox="1"/>
          <p:nvPr/>
        </p:nvSpPr>
        <p:spPr>
          <a:xfrm>
            <a:off x="1756062" y="5923720"/>
            <a:ext cx="2698175"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一些常见的关系型数据库的对比</a:t>
            </a:r>
          </a:p>
        </p:txBody>
      </p:sp>
      <p:sp>
        <p:nvSpPr>
          <p:cNvPr id="11" name="文本框 10">
            <a:extLst>
              <a:ext uri="{FF2B5EF4-FFF2-40B4-BE49-F238E27FC236}">
                <a16:creationId xmlns:a16="http://schemas.microsoft.com/office/drawing/2014/main" id="{294FBBE5-09AD-4616-B01F-1A4F6CC9369A}"/>
              </a:ext>
            </a:extLst>
          </p:cNvPr>
          <p:cNvSpPr txBox="1"/>
          <p:nvPr/>
        </p:nvSpPr>
        <p:spPr>
          <a:xfrm>
            <a:off x="7702215" y="6535518"/>
            <a:ext cx="3236784"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不同存储类型的非关系型数据库的对比</a:t>
            </a:r>
          </a:p>
        </p:txBody>
      </p:sp>
      <p:pic>
        <p:nvPicPr>
          <p:cNvPr id="1034" name="Picture 10" descr="https://ask.qcloudimg.com/http-save/developer-news/fwl812z0nm.jpeg?imageView2/2/w/1620">
            <a:extLst>
              <a:ext uri="{FF2B5EF4-FFF2-40B4-BE49-F238E27FC236}">
                <a16:creationId xmlns:a16="http://schemas.microsoft.com/office/drawing/2014/main" id="{FAD1EC7C-B86A-4E9B-8C83-5044FE2B0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216" y="3288368"/>
            <a:ext cx="5648782" cy="324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729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BBAE4-3E18-4DB7-9230-5D1265397AB7}"/>
              </a:ext>
            </a:extLst>
          </p:cNvPr>
          <p:cNvPicPr>
            <a:picLocks noChangeAspect="1"/>
          </p:cNvPicPr>
          <p:nvPr/>
        </p:nvPicPr>
        <p:blipFill rotWithShape="1">
          <a:blip r:embed="rId2"/>
          <a:srcRect l="13802"/>
          <a:stretch/>
        </p:blipFill>
        <p:spPr>
          <a:xfrm>
            <a:off x="5015739" y="2991264"/>
            <a:ext cx="7088794" cy="3180522"/>
          </a:xfrm>
          <a:prstGeom prst="rect">
            <a:avLst/>
          </a:prstGeom>
        </p:spPr>
      </p:pic>
      <p:grpSp>
        <p:nvGrpSpPr>
          <p:cNvPr id="7" name="组合 6">
            <a:extLst>
              <a:ext uri="{FF2B5EF4-FFF2-40B4-BE49-F238E27FC236}">
                <a16:creationId xmlns:a16="http://schemas.microsoft.com/office/drawing/2014/main" id="{121EDBF8-5AFB-467E-A63A-0E9C581CB233}"/>
              </a:ext>
            </a:extLst>
          </p:cNvPr>
          <p:cNvGrpSpPr/>
          <p:nvPr/>
        </p:nvGrpSpPr>
        <p:grpSpPr>
          <a:xfrm>
            <a:off x="296452" y="-1626"/>
            <a:ext cx="2899564" cy="2694185"/>
            <a:chOff x="238105" y="763325"/>
            <a:chExt cx="3425667" cy="3183024"/>
          </a:xfrm>
        </p:grpSpPr>
        <p:pic>
          <p:nvPicPr>
            <p:cNvPr id="2050" name="Picture 2" descr="https://ask.qcloudimg.com/http-save/developer-news/tttdtg0uar.jpeg?imageView2/2/w/1620">
              <a:extLst>
                <a:ext uri="{FF2B5EF4-FFF2-40B4-BE49-F238E27FC236}">
                  <a16:creationId xmlns:a16="http://schemas.microsoft.com/office/drawing/2014/main" id="{4D7C6C17-7534-407D-8346-FDADA52EB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05" y="763325"/>
              <a:ext cx="3425667" cy="29310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89EDEBD-7F3C-4DEC-A8CC-AF015C2B058A}"/>
                </a:ext>
              </a:extLst>
            </p:cNvPr>
            <p:cNvSpPr txBox="1"/>
            <p:nvPr/>
          </p:nvSpPr>
          <p:spPr>
            <a:xfrm>
              <a:off x="1240468" y="3638572"/>
              <a:ext cx="1261884"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关系型数据库</a:t>
              </a:r>
            </a:p>
          </p:txBody>
        </p:sp>
      </p:grpSp>
      <p:pic>
        <p:nvPicPr>
          <p:cNvPr id="2052" name="Picture 4" descr="https://ask.qcloudimg.com/http-save/developer-news/zdeq9q88lo.jpeg?imageView2/2/w/1620">
            <a:extLst>
              <a:ext uri="{FF2B5EF4-FFF2-40B4-BE49-F238E27FC236}">
                <a16:creationId xmlns:a16="http://schemas.microsoft.com/office/drawing/2014/main" id="{4C13FF69-8173-452C-84D9-DE459D6A7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67" y="2716192"/>
            <a:ext cx="3248794" cy="16827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sk.qcloudimg.com/http-save/developer-news/mq1u8ohizv.jpeg?imageView2/2/w/1620">
            <a:extLst>
              <a:ext uri="{FF2B5EF4-FFF2-40B4-BE49-F238E27FC236}">
                <a16:creationId xmlns:a16="http://schemas.microsoft.com/office/drawing/2014/main" id="{B1313C89-3B78-40B2-9D4C-FE50E4209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3084" y="-1626"/>
            <a:ext cx="4062953" cy="246034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7CE00D1-C3CD-4216-9692-CF3EA1FEF73D}"/>
              </a:ext>
            </a:extLst>
          </p:cNvPr>
          <p:cNvSpPr txBox="1"/>
          <p:nvPr/>
        </p:nvSpPr>
        <p:spPr>
          <a:xfrm>
            <a:off x="5367806" y="2408415"/>
            <a:ext cx="633507"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Hbase</a:t>
            </a:r>
            <a:endParaRPr lang="zh-CN" altLang="en-US" sz="1400">
              <a:latin typeface="宋体" panose="02010600030101010101" pitchFamily="2" charset="-122"/>
              <a:ea typeface="宋体" panose="02010600030101010101" pitchFamily="2" charset="-122"/>
            </a:endParaRPr>
          </a:p>
        </p:txBody>
      </p:sp>
      <p:pic>
        <p:nvPicPr>
          <p:cNvPr id="2056" name="Picture 8" descr="https://ask.qcloudimg.com/http-save/developer-news/4re3v4nnbf.jpeg?imageView2/2/w/1620">
            <a:extLst>
              <a:ext uri="{FF2B5EF4-FFF2-40B4-BE49-F238E27FC236}">
                <a16:creationId xmlns:a16="http://schemas.microsoft.com/office/drawing/2014/main" id="{9A6CE4A1-414A-45F0-B70D-7B3AB3AA6A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9346" y="11177"/>
            <a:ext cx="3766202" cy="232472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0B0DE79-09F3-4414-B82D-542B34CADF81}"/>
              </a:ext>
            </a:extLst>
          </p:cNvPr>
          <p:cNvSpPr txBox="1"/>
          <p:nvPr/>
        </p:nvSpPr>
        <p:spPr>
          <a:xfrm>
            <a:off x="9605925" y="2408415"/>
            <a:ext cx="813043"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Mongodb</a:t>
            </a:r>
            <a:endParaRPr lang="zh-CN" altLang="en-US" sz="1400">
              <a:latin typeface="宋体" panose="02010600030101010101" pitchFamily="2" charset="-122"/>
              <a:ea typeface="宋体" panose="02010600030101010101" pitchFamily="2" charset="-122"/>
            </a:endParaRPr>
          </a:p>
        </p:txBody>
      </p:sp>
      <p:pic>
        <p:nvPicPr>
          <p:cNvPr id="2058" name="Picture 10" descr="https://ask.qcloudimg.com/http-save/developer-news/hitc0bxq98.jpeg?imageView2/2/w/1620">
            <a:extLst>
              <a:ext uri="{FF2B5EF4-FFF2-40B4-BE49-F238E27FC236}">
                <a16:creationId xmlns:a16="http://schemas.microsoft.com/office/drawing/2014/main" id="{76BB204B-7413-44F9-AB93-2745E447C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81525"/>
            <a:ext cx="4953000" cy="22764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6917C16-E961-4033-A740-532881E6C4B5}"/>
              </a:ext>
            </a:extLst>
          </p:cNvPr>
          <p:cNvSpPr txBox="1"/>
          <p:nvPr/>
        </p:nvSpPr>
        <p:spPr>
          <a:xfrm>
            <a:off x="3474719" y="3429000"/>
            <a:ext cx="633507"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Neo4j</a:t>
            </a:r>
            <a:endParaRPr lang="zh-CN" altLang="en-US" sz="140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E5DFAAED-EF72-45EA-A0C5-C02F19A90838}"/>
              </a:ext>
            </a:extLst>
          </p:cNvPr>
          <p:cNvSpPr txBox="1"/>
          <p:nvPr/>
        </p:nvSpPr>
        <p:spPr>
          <a:xfrm>
            <a:off x="4953000" y="6396555"/>
            <a:ext cx="633507" cy="30777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Redis</a:t>
            </a:r>
            <a:endParaRPr lang="zh-CN" altLang="en-US" sz="140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9126C6E9-9794-4949-A44F-2390B665C536}"/>
              </a:ext>
            </a:extLst>
          </p:cNvPr>
          <p:cNvSpPr txBox="1"/>
          <p:nvPr/>
        </p:nvSpPr>
        <p:spPr>
          <a:xfrm>
            <a:off x="7390585" y="6242666"/>
            <a:ext cx="2339102"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主流非关系型数据库的对比</a:t>
            </a:r>
          </a:p>
        </p:txBody>
      </p:sp>
    </p:spTree>
    <p:extLst>
      <p:ext uri="{BB962C8B-B14F-4D97-AF65-F5344CB8AC3E}">
        <p14:creationId xmlns:p14="http://schemas.microsoft.com/office/powerpoint/2010/main" val="3996270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E2BAFC-B1E9-40DB-9A45-575BF853FBA9}"/>
              </a:ext>
            </a:extLst>
          </p:cNvPr>
          <p:cNvSpPr txBox="1"/>
          <p:nvPr/>
        </p:nvSpPr>
        <p:spPr>
          <a:xfrm>
            <a:off x="0" y="0"/>
            <a:ext cx="12192000" cy="3108543"/>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数据库的特性</a:t>
            </a:r>
            <a:endParaRPr lang="en-US" altLang="zh-CN" sz="1400" b="1">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支持数据的持久化，可以将内存中的数据保存在磁盘中，重启的时候可以再次加载进行使用。</a:t>
            </a: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不仅仅支持简单的</a:t>
            </a:r>
            <a:r>
              <a:rPr lang="en-US" altLang="zh-CN" sz="1400">
                <a:latin typeface="宋体" panose="02010600030101010101" pitchFamily="2" charset="-122"/>
                <a:ea typeface="宋体" panose="02010600030101010101" pitchFamily="2" charset="-122"/>
              </a:rPr>
              <a:t>key-value</a:t>
            </a:r>
            <a:r>
              <a:rPr lang="zh-CN" altLang="en-US" sz="1400">
                <a:latin typeface="宋体" panose="02010600030101010101" pitchFamily="2" charset="-122"/>
                <a:ea typeface="宋体" panose="02010600030101010101" pitchFamily="2" charset="-122"/>
              </a:rPr>
              <a:t>类型的数据，同时还提供</a:t>
            </a:r>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set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zset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等数据结构的存储。</a:t>
            </a: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支持数据的备份，即</a:t>
            </a:r>
            <a:r>
              <a:rPr lang="en-US" altLang="zh-CN" sz="1400">
                <a:latin typeface="宋体" panose="02010600030101010101" pitchFamily="2" charset="-122"/>
                <a:ea typeface="宋体" panose="02010600030101010101" pitchFamily="2" charset="-122"/>
              </a:rPr>
              <a:t>master-slave</a:t>
            </a:r>
            <a:r>
              <a:rPr lang="zh-CN" altLang="en-US" sz="1400">
                <a:latin typeface="宋体" panose="02010600030101010101" pitchFamily="2" charset="-122"/>
                <a:ea typeface="宋体" panose="02010600030101010101" pitchFamily="2" charset="-122"/>
              </a:rPr>
              <a:t>模式的数据备份。</a:t>
            </a:r>
            <a:endParaRPr lang="en-US" altLang="zh-CN" sz="1400">
              <a:latin typeface="宋体" panose="02010600030101010101" pitchFamily="2" charset="-122"/>
              <a:ea typeface="宋体" panose="02010600030101010101" pitchFamily="2" charset="-122"/>
            </a:endParaRPr>
          </a:p>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数据库的优势</a:t>
            </a:r>
            <a:endParaRPr lang="en-US" altLang="zh-CN" sz="1400" b="1">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性能极高 </a:t>
            </a:r>
            <a:r>
              <a:rPr lang="en-US" altLang="zh-CN" sz="1400">
                <a:latin typeface="宋体" panose="02010600030101010101" pitchFamily="2" charset="-122"/>
                <a:ea typeface="宋体" panose="02010600030101010101" pitchFamily="2" charset="-122"/>
              </a:rPr>
              <a:t>– Redis</a:t>
            </a:r>
            <a:r>
              <a:rPr lang="zh-CN" altLang="en-US" sz="1400">
                <a:latin typeface="宋体" panose="02010600030101010101" pitchFamily="2" charset="-122"/>
                <a:ea typeface="宋体" panose="02010600030101010101" pitchFamily="2" charset="-122"/>
              </a:rPr>
              <a:t>能读的速度是</a:t>
            </a:r>
            <a:r>
              <a:rPr lang="en-US" altLang="zh-CN" sz="1400">
                <a:latin typeface="宋体" panose="02010600030101010101" pitchFamily="2" charset="-122"/>
                <a:ea typeface="宋体" panose="02010600030101010101" pitchFamily="2" charset="-122"/>
              </a:rPr>
              <a:t>110000</a:t>
            </a:r>
            <a:r>
              <a:rPr lang="zh-CN" altLang="en-US" sz="1400">
                <a:latin typeface="宋体" panose="02010600030101010101" pitchFamily="2" charset="-122"/>
                <a:ea typeface="宋体" panose="02010600030101010101" pitchFamily="2" charset="-122"/>
              </a:rPr>
              <a:t>次</a:t>
            </a:r>
            <a:r>
              <a:rPr lang="en-US" altLang="zh-CN" sz="1400">
                <a:latin typeface="宋体" panose="02010600030101010101" pitchFamily="2" charset="-122"/>
                <a:ea typeface="宋体" panose="02010600030101010101" pitchFamily="2" charset="-122"/>
              </a:rPr>
              <a:t>/s,</a:t>
            </a:r>
            <a:r>
              <a:rPr lang="zh-CN" altLang="en-US" sz="1400">
                <a:latin typeface="宋体" panose="02010600030101010101" pitchFamily="2" charset="-122"/>
                <a:ea typeface="宋体" panose="02010600030101010101" pitchFamily="2" charset="-122"/>
              </a:rPr>
              <a:t>写的速度是</a:t>
            </a:r>
            <a:r>
              <a:rPr lang="en-US" altLang="zh-CN" sz="1400">
                <a:latin typeface="宋体" panose="02010600030101010101" pitchFamily="2" charset="-122"/>
                <a:ea typeface="宋体" panose="02010600030101010101" pitchFamily="2" charset="-122"/>
              </a:rPr>
              <a:t>81000</a:t>
            </a:r>
            <a:r>
              <a:rPr lang="zh-CN" altLang="en-US" sz="1400">
                <a:latin typeface="宋体" panose="02010600030101010101" pitchFamily="2" charset="-122"/>
                <a:ea typeface="宋体" panose="02010600030101010101" pitchFamily="2" charset="-122"/>
              </a:rPr>
              <a:t>次</a:t>
            </a:r>
            <a:r>
              <a:rPr lang="en-US" altLang="zh-CN" sz="1400">
                <a:latin typeface="宋体" panose="02010600030101010101" pitchFamily="2" charset="-122"/>
                <a:ea typeface="宋体" panose="02010600030101010101" pitchFamily="2" charset="-122"/>
              </a:rPr>
              <a:t>/s</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丰富的数据类型 </a:t>
            </a:r>
            <a:r>
              <a:rPr lang="en-US" altLang="zh-CN" sz="1400">
                <a:latin typeface="宋体" panose="02010600030101010101" pitchFamily="2" charset="-122"/>
                <a:ea typeface="宋体" panose="02010600030101010101" pitchFamily="2" charset="-122"/>
              </a:rPr>
              <a:t>– Redis</a:t>
            </a:r>
            <a:r>
              <a:rPr lang="zh-CN" altLang="en-US" sz="1400">
                <a:latin typeface="宋体" panose="02010600030101010101" pitchFamily="2" charset="-122"/>
                <a:ea typeface="宋体" panose="02010600030101010101" pitchFamily="2" charset="-122"/>
              </a:rPr>
              <a:t>支持二进制案例的 </a:t>
            </a:r>
            <a:r>
              <a:rPr lang="en-US" altLang="zh-CN" sz="1400">
                <a:latin typeface="宋体" panose="02010600030101010101" pitchFamily="2" charset="-122"/>
                <a:ea typeface="宋体" panose="02010600030101010101" pitchFamily="2" charset="-122"/>
              </a:rPr>
              <a:t>Strings, Lists, Hashes, Sets </a:t>
            </a:r>
            <a:r>
              <a:rPr lang="zh-CN" altLang="en-US" sz="1400">
                <a:latin typeface="宋体" panose="02010600030101010101" pitchFamily="2" charset="-122"/>
                <a:ea typeface="宋体" panose="02010600030101010101" pitchFamily="2" charset="-122"/>
              </a:rPr>
              <a:t>及 </a:t>
            </a:r>
            <a:r>
              <a:rPr lang="en-US" altLang="zh-CN" sz="1400">
                <a:latin typeface="宋体" panose="02010600030101010101" pitchFamily="2" charset="-122"/>
                <a:ea typeface="宋体" panose="02010600030101010101" pitchFamily="2" charset="-122"/>
              </a:rPr>
              <a:t>Ordered Sets </a:t>
            </a:r>
            <a:r>
              <a:rPr lang="zh-CN" altLang="en-US" sz="1400">
                <a:latin typeface="宋体" panose="02010600030101010101" pitchFamily="2" charset="-122"/>
                <a:ea typeface="宋体" panose="02010600030101010101" pitchFamily="2" charset="-122"/>
              </a:rPr>
              <a:t>数据类型操作。</a:t>
            </a:r>
          </a:p>
          <a:p>
            <a:r>
              <a:rPr lang="zh-CN" altLang="en-US" sz="1400">
                <a:latin typeface="宋体" panose="02010600030101010101" pitchFamily="2" charset="-122"/>
                <a:ea typeface="宋体" panose="02010600030101010101" pitchFamily="2" charset="-122"/>
              </a:rPr>
              <a:t>原子性 </a:t>
            </a:r>
            <a:r>
              <a:rPr lang="en-US" altLang="zh-CN" sz="1400">
                <a:latin typeface="宋体" panose="02010600030101010101" pitchFamily="2" charset="-122"/>
                <a:ea typeface="宋体" panose="02010600030101010101" pitchFamily="2" charset="-122"/>
              </a:rPr>
              <a:t>– Redis</a:t>
            </a:r>
            <a:r>
              <a:rPr lang="zh-CN" altLang="en-US" sz="1400">
                <a:latin typeface="宋体" panose="02010600030101010101" pitchFamily="2" charset="-122"/>
                <a:ea typeface="宋体" panose="02010600030101010101" pitchFamily="2" charset="-122"/>
              </a:rPr>
              <a:t>的所有操作都是原子性的，同时</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还支持对几个操作全并后的原子性执行。</a:t>
            </a:r>
          </a:p>
          <a:p>
            <a:r>
              <a:rPr lang="zh-CN" altLang="en-US" sz="1400">
                <a:latin typeface="宋体" panose="02010600030101010101" pitchFamily="2" charset="-122"/>
                <a:ea typeface="宋体" panose="02010600030101010101" pitchFamily="2" charset="-122"/>
              </a:rPr>
              <a:t>丰富的特性 </a:t>
            </a:r>
            <a:r>
              <a:rPr lang="en-US" altLang="zh-CN" sz="1400">
                <a:latin typeface="宋体" panose="02010600030101010101" pitchFamily="2" charset="-122"/>
                <a:ea typeface="宋体" panose="02010600030101010101" pitchFamily="2" charset="-122"/>
              </a:rPr>
              <a:t>– Redis</a:t>
            </a:r>
            <a:r>
              <a:rPr lang="zh-CN" altLang="en-US" sz="1400">
                <a:latin typeface="宋体" panose="02010600030101010101" pitchFamily="2" charset="-122"/>
                <a:ea typeface="宋体" panose="02010600030101010101" pitchFamily="2" charset="-122"/>
              </a:rPr>
              <a:t>还支持 </a:t>
            </a:r>
            <a:r>
              <a:rPr lang="en-US" altLang="zh-CN" sz="1400">
                <a:latin typeface="宋体" panose="02010600030101010101" pitchFamily="2" charset="-122"/>
                <a:ea typeface="宋体" panose="02010600030101010101" pitchFamily="2" charset="-122"/>
              </a:rPr>
              <a:t>publish/subscribe, </a:t>
            </a:r>
            <a:r>
              <a:rPr lang="zh-CN" altLang="en-US" sz="1400">
                <a:latin typeface="宋体" panose="02010600030101010101" pitchFamily="2" charset="-122"/>
                <a:ea typeface="宋体" panose="02010600030101010101" pitchFamily="2" charset="-122"/>
              </a:rPr>
              <a:t>通知</a:t>
            </a:r>
            <a:r>
              <a:rPr lang="en-US" altLang="zh-CN" sz="1400">
                <a:latin typeface="宋体" panose="02010600030101010101" pitchFamily="2" charset="-122"/>
                <a:ea typeface="宋体" panose="02010600030101010101" pitchFamily="2" charset="-122"/>
              </a:rPr>
              <a:t>, key </a:t>
            </a:r>
            <a:r>
              <a:rPr lang="zh-CN" altLang="en-US" sz="1400">
                <a:latin typeface="宋体" panose="02010600030101010101" pitchFamily="2" charset="-122"/>
                <a:ea typeface="宋体" panose="02010600030101010101" pitchFamily="2" charset="-122"/>
              </a:rPr>
              <a:t>过期等等特性。</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数据库适合用于做缓存，即所有数据存放在内存中，同时由于其极高的性能，也适合短时大量访问数据的应用程序。</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数据库的操作</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服务器端</a:t>
            </a:r>
            <a:r>
              <a:rPr lang="zh-CN" altLang="en-US" sz="1400">
                <a:latin typeface="宋体" panose="02010600030101010101" pitchFamily="2" charset="-122"/>
                <a:ea typeface="宋体" panose="02010600030101010101" pitchFamily="2" charset="-122"/>
              </a:rPr>
              <a:t>：使用</a:t>
            </a:r>
            <a:r>
              <a:rPr lang="en-US" altLang="zh-CN" sz="1400">
                <a:solidFill>
                  <a:schemeClr val="accent2">
                    <a:lumMod val="75000"/>
                  </a:schemeClr>
                </a:solidFill>
                <a:latin typeface="宋体" panose="02010600030101010101" pitchFamily="2" charset="-122"/>
                <a:ea typeface="宋体" panose="02010600030101010101" pitchFamily="2" charset="-122"/>
              </a:rPr>
              <a:t>sudo service redis start</a:t>
            </a:r>
            <a:r>
              <a:rPr lang="zh-CN" altLang="en-US" sz="1400">
                <a:latin typeface="宋体" panose="02010600030101010101" pitchFamily="2" charset="-122"/>
                <a:ea typeface="宋体" panose="02010600030101010101" pitchFamily="2" charset="-122"/>
              </a:rPr>
              <a:t>启动服务，</a:t>
            </a:r>
            <a:r>
              <a:rPr lang="en-US" altLang="zh-CN" sz="1400">
                <a:solidFill>
                  <a:schemeClr val="accent2">
                    <a:lumMod val="75000"/>
                  </a:schemeClr>
                </a:solidFill>
                <a:latin typeface="宋体" panose="02010600030101010101" pitchFamily="2" charset="-122"/>
                <a:ea typeface="宋体" panose="02010600030101010101" pitchFamily="2" charset="-122"/>
              </a:rPr>
              <a:t>sudo service redis stop</a:t>
            </a:r>
            <a:r>
              <a:rPr lang="zh-CN" altLang="en-US" sz="1400">
                <a:latin typeface="宋体" panose="02010600030101010101" pitchFamily="2" charset="-122"/>
                <a:ea typeface="宋体" panose="02010600030101010101" pitchFamily="2" charset="-122"/>
              </a:rPr>
              <a:t>停止服务。</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客户端</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数据库为</a:t>
            </a:r>
            <a:r>
              <a:rPr lang="en-US" altLang="zh-CN" sz="1400">
                <a:latin typeface="宋体" panose="02010600030101010101" pitchFamily="2" charset="-122"/>
                <a:ea typeface="宋体" panose="02010600030101010101" pitchFamily="2" charset="-122"/>
              </a:rPr>
              <a:t>key-value</a:t>
            </a:r>
            <a:r>
              <a:rPr lang="zh-CN" altLang="en-US" sz="1400">
                <a:latin typeface="宋体" panose="02010600030101010101" pitchFamily="2" charset="-122"/>
                <a:ea typeface="宋体" panose="02010600030101010101" pitchFamily="2" charset="-122"/>
              </a:rPr>
              <a:t>型的数据库，其</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可以有多种形式，字符串</a:t>
            </a:r>
            <a:r>
              <a:rPr lang="en-US" altLang="zh-CN" sz="1400">
                <a:latin typeface="宋体" panose="02010600030101010101" pitchFamily="2" charset="-122"/>
                <a:ea typeface="宋体" panose="02010600030101010101" pitchFamily="2" charset="-122"/>
              </a:rPr>
              <a:t>string(</a:t>
            </a:r>
            <a:r>
              <a:rPr lang="zh-CN" altLang="en-US" sz="1400">
                <a:latin typeface="宋体" panose="02010600030101010101" pitchFamily="2" charset="-122"/>
                <a:ea typeface="宋体" panose="02010600030101010101" pitchFamily="2" charset="-122"/>
              </a:rPr>
              <a:t>可以使用</a:t>
            </a:r>
            <a:r>
              <a:rPr lang="en-US" altLang="zh-CN" sz="1400">
                <a:latin typeface="宋体" panose="02010600030101010101" pitchFamily="2" charset="-122"/>
                <a:ea typeface="宋体" panose="02010600030101010101" pitchFamily="2" charset="-122"/>
              </a:rPr>
              <a:t>'xx'</a:t>
            </a:r>
            <a:r>
              <a:rPr lang="zh-CN" altLang="en-US" sz="1400">
                <a:latin typeface="宋体" panose="02010600030101010101" pitchFamily="2" charset="-122"/>
                <a:ea typeface="宋体" panose="02010600030101010101" pitchFamily="2" charset="-122"/>
              </a:rPr>
              <a:t>表示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哈希</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是一种数据格式，其形式为</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即一个</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下又拥有多个对应关系，嵌套字典</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列表</a:t>
            </a:r>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无序集合</a:t>
            </a:r>
            <a:r>
              <a:rPr lang="en-US" altLang="zh-CN" sz="1400">
                <a:latin typeface="宋体" panose="02010600030101010101" pitchFamily="2" charset="-122"/>
                <a:ea typeface="宋体" panose="02010600030101010101" pitchFamily="2" charset="-122"/>
              </a:rPr>
              <a:t>set/</a:t>
            </a:r>
            <a:r>
              <a:rPr lang="zh-CN" altLang="en-US" sz="1400">
                <a:latin typeface="宋体" panose="02010600030101010101" pitchFamily="2" charset="-122"/>
                <a:ea typeface="宋体" panose="02010600030101010101" pitchFamily="2" charset="-122"/>
              </a:rPr>
              <a:t>有序集合</a:t>
            </a:r>
            <a:r>
              <a:rPr lang="en-US" altLang="zh-CN" sz="1400">
                <a:latin typeface="宋体" panose="02010600030101010101" pitchFamily="2" charset="-122"/>
                <a:ea typeface="宋体" panose="02010600030101010101" pitchFamily="2" charset="-122"/>
              </a:rPr>
              <a:t>zset</a:t>
            </a:r>
            <a:r>
              <a:rPr lang="zh-CN" altLang="en-US" sz="1400">
                <a:latin typeface="宋体" panose="02010600030101010101" pitchFamily="2" charset="-122"/>
                <a:ea typeface="宋体" panose="02010600030101010101" pitchFamily="2" charset="-122"/>
              </a:rPr>
              <a:t>，对于不同的数据形式其命令不同；</a:t>
            </a:r>
          </a:p>
        </p:txBody>
      </p:sp>
      <p:graphicFrame>
        <p:nvGraphicFramePr>
          <p:cNvPr id="3" name="表格 2">
            <a:extLst>
              <a:ext uri="{FF2B5EF4-FFF2-40B4-BE49-F238E27FC236}">
                <a16:creationId xmlns:a16="http://schemas.microsoft.com/office/drawing/2014/main" id="{55EEB89E-D08A-44A5-96DD-0D328E610B7E}"/>
              </a:ext>
            </a:extLst>
          </p:cNvPr>
          <p:cNvGraphicFramePr>
            <a:graphicFrameLocks noGrp="1"/>
          </p:cNvGraphicFramePr>
          <p:nvPr>
            <p:extLst>
              <p:ext uri="{D42A27DB-BD31-4B8C-83A1-F6EECF244321}">
                <p14:modId xmlns:p14="http://schemas.microsoft.com/office/powerpoint/2010/main" val="1436253524"/>
              </p:ext>
            </p:extLst>
          </p:nvPr>
        </p:nvGraphicFramePr>
        <p:xfrm>
          <a:off x="1" y="3087012"/>
          <a:ext cx="12192000" cy="3780666"/>
        </p:xfrm>
        <a:graphic>
          <a:graphicData uri="http://schemas.openxmlformats.org/drawingml/2006/table">
            <a:tbl>
              <a:tblPr firstRow="1" bandRow="1">
                <a:tableStyleId>{F5AB1C69-6EDB-4FF4-983F-18BD219EF322}</a:tableStyleId>
              </a:tblPr>
              <a:tblGrid>
                <a:gridCol w="2831691">
                  <a:extLst>
                    <a:ext uri="{9D8B030D-6E8A-4147-A177-3AD203B41FA5}">
                      <a16:colId xmlns:a16="http://schemas.microsoft.com/office/drawing/2014/main" val="3273617368"/>
                    </a:ext>
                  </a:extLst>
                </a:gridCol>
                <a:gridCol w="3592050">
                  <a:extLst>
                    <a:ext uri="{9D8B030D-6E8A-4147-A177-3AD203B41FA5}">
                      <a16:colId xmlns:a16="http://schemas.microsoft.com/office/drawing/2014/main" val="3179151716"/>
                    </a:ext>
                  </a:extLst>
                </a:gridCol>
                <a:gridCol w="2281084">
                  <a:extLst>
                    <a:ext uri="{9D8B030D-6E8A-4147-A177-3AD203B41FA5}">
                      <a16:colId xmlns:a16="http://schemas.microsoft.com/office/drawing/2014/main" val="1846943648"/>
                    </a:ext>
                  </a:extLst>
                </a:gridCol>
                <a:gridCol w="3487175">
                  <a:extLst>
                    <a:ext uri="{9D8B030D-6E8A-4147-A177-3AD203B41FA5}">
                      <a16:colId xmlns:a16="http://schemas.microsoft.com/office/drawing/2014/main" val="512120511"/>
                    </a:ext>
                  </a:extLst>
                </a:gridCol>
              </a:tblGrid>
              <a:tr h="338794">
                <a:tc>
                  <a:txBody>
                    <a:bodyPr/>
                    <a:lstStyle/>
                    <a:p>
                      <a:r>
                        <a:rPr lang="zh-CN" altLang="en-US" sz="1400">
                          <a:latin typeface="宋体" panose="02010600030101010101" pitchFamily="2" charset="-122"/>
                          <a:ea typeface="宋体" panose="02010600030101010101" pitchFamily="2" charset="-122"/>
                        </a:rPr>
                        <a:t>命令</a:t>
                      </a:r>
                    </a:p>
                  </a:txBody>
                  <a:tcPr/>
                </a:tc>
                <a:tc>
                  <a:txBody>
                    <a:bodyPr/>
                    <a:lstStyle/>
                    <a:p>
                      <a:r>
                        <a:rPr lang="zh-CN" altLang="en-US" sz="1400">
                          <a:latin typeface="宋体" panose="02010600030101010101" pitchFamily="2" charset="-122"/>
                          <a:ea typeface="宋体" panose="02010600030101010101" pitchFamily="2" charset="-122"/>
                        </a:rPr>
                        <a:t>解释</a:t>
                      </a:r>
                    </a:p>
                  </a:txBody>
                  <a:tcPr/>
                </a:tc>
                <a:tc>
                  <a:txBody>
                    <a:bodyPr/>
                    <a:lstStyle/>
                    <a:p>
                      <a:r>
                        <a:rPr lang="zh-CN" altLang="en-US" sz="1400">
                          <a:latin typeface="宋体" panose="02010600030101010101" pitchFamily="2" charset="-122"/>
                          <a:ea typeface="宋体" panose="02010600030101010101" pitchFamily="2" charset="-122"/>
                        </a:rPr>
                        <a:t>命令</a:t>
                      </a:r>
                    </a:p>
                  </a:txBody>
                  <a:tcPr/>
                </a:tc>
                <a:tc>
                  <a:txBody>
                    <a:bodyPr/>
                    <a:lstStyle/>
                    <a:p>
                      <a:r>
                        <a:rPr lang="zh-CN" altLang="en-US" sz="1400">
                          <a:latin typeface="宋体" panose="02010600030101010101" pitchFamily="2" charset="-122"/>
                          <a:ea typeface="宋体" panose="02010600030101010101" pitchFamily="2" charset="-122"/>
                        </a:rPr>
                        <a:t>解释</a:t>
                      </a:r>
                    </a:p>
                  </a:txBody>
                  <a:tcPr/>
                </a:tc>
                <a:extLst>
                  <a:ext uri="{0D108BD9-81ED-4DB2-BD59-A6C34878D82A}">
                    <a16:rowId xmlns:a16="http://schemas.microsoft.com/office/drawing/2014/main" val="285004204"/>
                  </a:ext>
                </a:extLst>
              </a:tr>
              <a:tr h="338794">
                <a:tc>
                  <a:txBody>
                    <a:bodyPr/>
                    <a:lstStyle/>
                    <a:p>
                      <a:r>
                        <a:rPr lang="en-US" altLang="zh-CN" sz="1400">
                          <a:latin typeface="宋体" panose="02010600030101010101" pitchFamily="2" charset="-122"/>
                          <a:ea typeface="宋体" panose="02010600030101010101" pitchFamily="2" charset="-122"/>
                        </a:rPr>
                        <a:t>set </a:t>
                      </a:r>
                      <a:r>
                        <a:rPr lang="zh-CN" altLang="en-US" sz="1400">
                          <a:latin typeface="宋体" panose="02010600030101010101" pitchFamily="2" charset="-122"/>
                          <a:ea typeface="宋体" panose="02010600030101010101" pitchFamily="2" charset="-122"/>
                        </a:rPr>
                        <a:t>键 值</a:t>
                      </a:r>
                    </a:p>
                  </a:txBody>
                  <a:tcPr/>
                </a:tc>
                <a:tc>
                  <a:txBody>
                    <a:bodyPr/>
                    <a:lstStyle/>
                    <a:p>
                      <a:r>
                        <a:rPr lang="zh-CN" altLang="en-US" sz="1400">
                          <a:latin typeface="宋体" panose="02010600030101010101" pitchFamily="2" charset="-122"/>
                          <a:ea typeface="宋体" panose="02010600030101010101" pitchFamily="2" charset="-122"/>
                        </a:rPr>
                        <a:t>设置</a:t>
                      </a:r>
                      <a:r>
                        <a:rPr lang="en-US" altLang="zh-CN" sz="1400">
                          <a:latin typeface="宋体" panose="02010600030101010101" pitchFamily="2" charset="-122"/>
                          <a:ea typeface="宋体" panose="02010600030101010101" pitchFamily="2" charset="-122"/>
                        </a:rPr>
                        <a:t>key-value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type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返回</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的类型</a:t>
                      </a:r>
                    </a:p>
                  </a:txBody>
                  <a:tcPr/>
                </a:tc>
                <a:extLst>
                  <a:ext uri="{0D108BD9-81ED-4DB2-BD59-A6C34878D82A}">
                    <a16:rowId xmlns:a16="http://schemas.microsoft.com/office/drawing/2014/main" val="4088174849"/>
                  </a:ext>
                </a:extLst>
              </a:tr>
              <a:tr h="338794">
                <a:tc>
                  <a:txBody>
                    <a:bodyPr/>
                    <a:lstStyle/>
                    <a:p>
                      <a:r>
                        <a:rPr lang="en-US" altLang="zh-CN" sz="1400">
                          <a:latin typeface="宋体" panose="02010600030101010101" pitchFamily="2" charset="-122"/>
                          <a:ea typeface="宋体" panose="02010600030101010101" pitchFamily="2" charset="-122"/>
                        </a:rPr>
                        <a:t>setex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时间</a:t>
                      </a:r>
                      <a:r>
                        <a:rPr lang="en-US" altLang="zh-CN" sz="1400">
                          <a:latin typeface="宋体" panose="02010600030101010101" pitchFamily="2" charset="-122"/>
                          <a:ea typeface="宋体" panose="02010600030101010101" pitchFamily="2" charset="-122"/>
                        </a:rPr>
                        <a:t>(s)</a:t>
                      </a:r>
                      <a:r>
                        <a:rPr lang="zh-CN" altLang="en-US" sz="1400">
                          <a:latin typeface="宋体" panose="02010600030101010101" pitchFamily="2" charset="-122"/>
                          <a:ea typeface="宋体" panose="02010600030101010101" pitchFamily="2" charset="-122"/>
                        </a:rPr>
                        <a:t> 值</a:t>
                      </a:r>
                    </a:p>
                  </a:txBody>
                  <a:tcPr/>
                </a:tc>
                <a:tc>
                  <a:txBody>
                    <a:bodyPr/>
                    <a:lstStyle/>
                    <a:p>
                      <a:r>
                        <a:rPr lang="zh-CN" altLang="en-US" sz="1400">
                          <a:latin typeface="宋体" panose="02010600030101010101" pitchFamily="2" charset="-122"/>
                          <a:ea typeface="宋体" panose="02010600030101010101" pitchFamily="2" charset="-122"/>
                        </a:rPr>
                        <a:t>设置有过期时间的</a:t>
                      </a:r>
                      <a:r>
                        <a:rPr lang="en-US" altLang="zh-CN" sz="1400">
                          <a:latin typeface="宋体" panose="02010600030101010101" pitchFamily="2" charset="-122"/>
                          <a:ea typeface="宋体" panose="02010600030101010101" pitchFamily="2" charset="-122"/>
                        </a:rPr>
                        <a:t>key-value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keys </a:t>
                      </a:r>
                      <a:r>
                        <a:rPr lang="zh-CN" altLang="en-US" sz="1400">
                          <a:latin typeface="宋体" panose="02010600030101010101" pitchFamily="2" charset="-122"/>
                          <a:ea typeface="宋体" panose="02010600030101010101" pitchFamily="2" charset="-122"/>
                        </a:rPr>
                        <a:t>正则表达式</a:t>
                      </a:r>
                    </a:p>
                  </a:txBody>
                  <a:tcPr/>
                </a:tc>
                <a:tc>
                  <a:txBody>
                    <a:bodyPr/>
                    <a:lstStyle/>
                    <a:p>
                      <a:r>
                        <a:rPr lang="zh-CN" altLang="en-US" sz="1400">
                          <a:latin typeface="宋体" panose="02010600030101010101" pitchFamily="2" charset="-122"/>
                          <a:ea typeface="宋体" panose="02010600030101010101" pitchFamily="2" charset="-122"/>
                        </a:rPr>
                        <a:t>查找</a:t>
                      </a:r>
                      <a:r>
                        <a:rPr lang="en-US" altLang="zh-CN" sz="1400">
                          <a:latin typeface="宋体" panose="02010600030101010101" pitchFamily="2" charset="-122"/>
                          <a:ea typeface="宋体" panose="02010600030101010101" pitchFamily="2" charset="-122"/>
                        </a:rPr>
                        <a:t>key</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836682780"/>
                  </a:ext>
                </a:extLst>
              </a:tr>
              <a:tr h="338794">
                <a:tc>
                  <a:txBody>
                    <a:bodyPr/>
                    <a:lstStyle/>
                    <a:p>
                      <a:r>
                        <a:rPr lang="en-US" altLang="zh-CN" sz="1400">
                          <a:latin typeface="宋体" panose="02010600030101010101" pitchFamily="2" charset="-122"/>
                          <a:ea typeface="宋体" panose="02010600030101010101" pitchFamily="2" charset="-122"/>
                        </a:rPr>
                        <a:t>mset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同时设置多个</a:t>
                      </a:r>
                      <a:r>
                        <a:rPr lang="en-US" altLang="zh-CN" sz="1400">
                          <a:latin typeface="宋体" panose="02010600030101010101" pitchFamily="2" charset="-122"/>
                          <a:ea typeface="宋体" panose="02010600030101010101" pitchFamily="2" charset="-122"/>
                        </a:rPr>
                        <a:t>key-value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exists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判断</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是否存在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返回</a:t>
                      </a:r>
                      <a:r>
                        <a:rPr lang="en-US" altLang="zh-CN" sz="1400">
                          <a:latin typeface="宋体" panose="02010600030101010101" pitchFamily="2" charset="-122"/>
                          <a:ea typeface="宋体" panose="02010600030101010101" pitchFamily="2" charset="-122"/>
                        </a:rPr>
                        <a:t>1)</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561929918"/>
                  </a:ext>
                </a:extLst>
              </a:tr>
              <a:tr h="338794">
                <a:tc>
                  <a:txBody>
                    <a:bodyPr/>
                    <a:lstStyle/>
                    <a:p>
                      <a:r>
                        <a:rPr lang="en-US" altLang="zh-CN" sz="1400">
                          <a:latin typeface="宋体" panose="02010600030101010101" pitchFamily="2" charset="-122"/>
                          <a:ea typeface="宋体" panose="02010600030101010101" pitchFamily="2" charset="-122"/>
                        </a:rPr>
                        <a:t>append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向</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中追加</a:t>
                      </a:r>
                      <a:r>
                        <a:rPr lang="en-US" altLang="zh-CN" sz="1400">
                          <a:latin typeface="宋体" panose="02010600030101010101" pitchFamily="2" charset="-122"/>
                          <a:ea typeface="宋体" panose="02010600030101010101" pitchFamily="2" charset="-122"/>
                        </a:rPr>
                        <a:t>value2</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del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删除</a:t>
                      </a:r>
                      <a:r>
                        <a:rPr lang="en-US" altLang="zh-CN" sz="1400">
                          <a:latin typeface="宋体" panose="02010600030101010101" pitchFamily="2" charset="-122"/>
                          <a:ea typeface="宋体" panose="02010600030101010101" pitchFamily="2" charset="-122"/>
                        </a:rPr>
                        <a:t>key-value(</a:t>
                      </a:r>
                      <a:r>
                        <a:rPr lang="zh-CN" altLang="en-US" sz="1400">
                          <a:latin typeface="宋体" panose="02010600030101010101" pitchFamily="2" charset="-122"/>
                          <a:ea typeface="宋体" panose="02010600030101010101" pitchFamily="2" charset="-122"/>
                        </a:rPr>
                        <a:t>返回</a:t>
                      </a:r>
                      <a:r>
                        <a:rPr lang="en-US" altLang="zh-CN" sz="1400">
                          <a:latin typeface="宋体" panose="02010600030101010101" pitchFamily="2" charset="-122"/>
                          <a:ea typeface="宋体" panose="02010600030101010101" pitchFamily="2" charset="-122"/>
                        </a:rPr>
                        <a:t>del</a:t>
                      </a:r>
                      <a:r>
                        <a:rPr lang="zh-CN" altLang="en-US" sz="1400">
                          <a:latin typeface="宋体" panose="02010600030101010101" pitchFamily="2" charset="-122"/>
                          <a:ea typeface="宋体" panose="02010600030101010101" pitchFamily="2" charset="-122"/>
                        </a:rPr>
                        <a:t>数量</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719176260"/>
                  </a:ext>
                </a:extLst>
              </a:tr>
              <a:tr h="338794">
                <a:tc>
                  <a:txBody>
                    <a:bodyPr/>
                    <a:lstStyle/>
                    <a:p>
                      <a:r>
                        <a:rPr lang="en-US" altLang="zh-CN" sz="1400">
                          <a:latin typeface="宋体" panose="02010600030101010101" pitchFamily="2" charset="-122"/>
                          <a:ea typeface="宋体" panose="02010600030101010101" pitchFamily="2" charset="-122"/>
                        </a:rPr>
                        <a:t>get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获取</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对应</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expire </a:t>
                      </a:r>
                      <a:r>
                        <a:rPr lang="zh-CN" altLang="en-US" sz="1400">
                          <a:latin typeface="宋体" panose="02010600030101010101" pitchFamily="2" charset="-122"/>
                          <a:ea typeface="宋体" panose="02010600030101010101" pitchFamily="2" charset="-122"/>
                        </a:rPr>
                        <a:t>键 时间</a:t>
                      </a:r>
                      <a:r>
                        <a:rPr lang="en-US" altLang="zh-CN" sz="1400">
                          <a:latin typeface="宋体" panose="02010600030101010101" pitchFamily="2" charset="-122"/>
                          <a:ea typeface="宋体" panose="02010600030101010101" pitchFamily="2" charset="-122"/>
                        </a:rPr>
                        <a:t>(s)</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给</a:t>
                      </a:r>
                      <a:r>
                        <a:rPr lang="en-US" altLang="zh-CN" sz="1400">
                          <a:latin typeface="宋体" panose="02010600030101010101" pitchFamily="2" charset="-122"/>
                          <a:ea typeface="宋体" panose="02010600030101010101" pitchFamily="2" charset="-122"/>
                        </a:rPr>
                        <a:t>key-value</a:t>
                      </a:r>
                      <a:r>
                        <a:rPr lang="zh-CN" altLang="en-US" sz="1400">
                          <a:latin typeface="宋体" panose="02010600030101010101" pitchFamily="2" charset="-122"/>
                          <a:ea typeface="宋体" panose="02010600030101010101" pitchFamily="2" charset="-122"/>
                        </a:rPr>
                        <a:t>设置过期时间</a:t>
                      </a:r>
                    </a:p>
                  </a:txBody>
                  <a:tcPr/>
                </a:tc>
                <a:extLst>
                  <a:ext uri="{0D108BD9-81ED-4DB2-BD59-A6C34878D82A}">
                    <a16:rowId xmlns:a16="http://schemas.microsoft.com/office/drawing/2014/main" val="3848344112"/>
                  </a:ext>
                </a:extLst>
              </a:tr>
              <a:tr h="338794">
                <a:tc>
                  <a:txBody>
                    <a:bodyPr/>
                    <a:lstStyle/>
                    <a:p>
                      <a:r>
                        <a:rPr lang="en-US" altLang="zh-CN" sz="1400">
                          <a:latin typeface="宋体" panose="02010600030101010101" pitchFamily="2" charset="-122"/>
                          <a:ea typeface="宋体" panose="02010600030101010101" pitchFamily="2" charset="-122"/>
                        </a:rPr>
                        <a:t>mget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键</a:t>
                      </a:r>
                      <a:r>
                        <a:rPr lang="en-US" altLang="zh-CN" sz="1400">
                          <a:latin typeface="宋体" panose="02010600030101010101" pitchFamily="2" charset="-122"/>
                          <a:ea typeface="宋体" panose="02010600030101010101" pitchFamily="2" charset="-122"/>
                        </a:rPr>
                        <a:t>3</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同时获取多个</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对应</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ttl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查看剩余有效时间</a:t>
                      </a:r>
                    </a:p>
                  </a:txBody>
                  <a:tcPr/>
                </a:tc>
                <a:extLst>
                  <a:ext uri="{0D108BD9-81ED-4DB2-BD59-A6C34878D82A}">
                    <a16:rowId xmlns:a16="http://schemas.microsoft.com/office/drawing/2014/main" val="1964816163"/>
                  </a:ext>
                </a:extLst>
              </a:tr>
              <a:tr h="338794">
                <a:tc>
                  <a:txBody>
                    <a:bodyPr/>
                    <a:lstStyle/>
                    <a:p>
                      <a:r>
                        <a:rPr lang="en-US" altLang="zh-CN" sz="1400">
                          <a:latin typeface="宋体" panose="02010600030101010101" pitchFamily="2" charset="-122"/>
                          <a:ea typeface="宋体" panose="02010600030101010101" pitchFamily="2" charset="-122"/>
                        </a:rPr>
                        <a:t>hset </a:t>
                      </a:r>
                      <a:r>
                        <a:rPr lang="zh-CN" altLang="en-US" sz="1400">
                          <a:latin typeface="宋体" panose="02010600030101010101" pitchFamily="2" charset="-122"/>
                          <a:ea typeface="宋体" panose="02010600030101010101" pitchFamily="2" charset="-122"/>
                        </a:rPr>
                        <a:t>键 属性 值</a:t>
                      </a:r>
                    </a:p>
                  </a:txBody>
                  <a:tcPr/>
                </a:tc>
                <a:tc>
                  <a:txBody>
                    <a:bodyPr/>
                    <a:lstStyle/>
                    <a:p>
                      <a:r>
                        <a:rPr lang="zh-CN" altLang="en-US" sz="1400">
                          <a:latin typeface="宋体" panose="02010600030101010101" pitchFamily="2" charset="-122"/>
                          <a:ea typeface="宋体" panose="02010600030101010101" pitchFamily="2" charset="-122"/>
                        </a:rPr>
                        <a:t>设置</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形式的</a:t>
                      </a:r>
                      <a:r>
                        <a:rPr lang="en-US" altLang="zh-CN" sz="1400">
                          <a:latin typeface="宋体" panose="02010600030101010101" pitchFamily="2" charset="-122"/>
                          <a:ea typeface="宋体" panose="02010600030101010101" pitchFamily="2" charset="-122"/>
                        </a:rPr>
                        <a:t>key-value</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hget </a:t>
                      </a:r>
                      <a:r>
                        <a:rPr lang="zh-CN" altLang="en-US" sz="1400">
                          <a:latin typeface="宋体" panose="02010600030101010101" pitchFamily="2" charset="-122"/>
                          <a:ea typeface="宋体" panose="02010600030101010101" pitchFamily="2" charset="-122"/>
                        </a:rPr>
                        <a:t>键 属性</a:t>
                      </a:r>
                      <a:endParaRPr lang="en-US" altLang="zh-CN"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latin typeface="宋体" panose="02010600030101010101" pitchFamily="2" charset="-122"/>
                          <a:ea typeface="宋体" panose="02010600030101010101" pitchFamily="2" charset="-122"/>
                        </a:rPr>
                        <a:t>获取指定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指定</a:t>
                      </a:r>
                      <a:r>
                        <a:rPr lang="en-US" altLang="zh-CN" sz="1400">
                          <a:latin typeface="宋体" panose="02010600030101010101" pitchFamily="2" charset="-122"/>
                          <a:ea typeface="宋体" panose="02010600030101010101" pitchFamily="2" charset="-122"/>
                        </a:rPr>
                        <a:t>field</a:t>
                      </a:r>
                      <a:r>
                        <a:rPr lang="zh-CN" altLang="en-US" sz="1400">
                          <a:latin typeface="宋体" panose="02010600030101010101" pitchFamily="2" charset="-122"/>
                          <a:ea typeface="宋体" panose="02010600030101010101" pitchFamily="2" charset="-122"/>
                        </a:rPr>
                        <a:t>的值</a:t>
                      </a:r>
                    </a:p>
                  </a:txBody>
                  <a:tcPr/>
                </a:tc>
                <a:extLst>
                  <a:ext uri="{0D108BD9-81ED-4DB2-BD59-A6C34878D82A}">
                    <a16:rowId xmlns:a16="http://schemas.microsoft.com/office/drawing/2014/main" val="86411826"/>
                  </a:ext>
                </a:extLst>
              </a:tr>
              <a:tr h="3387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hmset </a:t>
                      </a:r>
                      <a:r>
                        <a:rPr lang="zh-CN" altLang="en-US" sz="1400">
                          <a:latin typeface="宋体" panose="02010600030101010101" pitchFamily="2" charset="-122"/>
                          <a:ea typeface="宋体" panose="02010600030101010101" pitchFamily="2" charset="-122"/>
                        </a:rPr>
                        <a:t>键 属</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属</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p>
                  </a:txBody>
                  <a:tcPr/>
                </a:tc>
                <a:tc>
                  <a:txBody>
                    <a:bodyPr/>
                    <a:lstStyle/>
                    <a:p>
                      <a:r>
                        <a:rPr lang="zh-CN" altLang="en-US" sz="1400">
                          <a:latin typeface="宋体" panose="02010600030101010101" pitchFamily="2" charset="-122"/>
                          <a:ea typeface="宋体" panose="02010600030101010101" pitchFamily="2" charset="-122"/>
                        </a:rPr>
                        <a:t>设置指定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多个</a:t>
                      </a:r>
                      <a:r>
                        <a:rPr lang="en-US" altLang="zh-CN" sz="1400">
                          <a:latin typeface="宋体" panose="02010600030101010101" pitchFamily="2" charset="-122"/>
                          <a:ea typeface="宋体" panose="02010600030101010101" pitchFamily="2" charset="-122"/>
                        </a:rPr>
                        <a:t>field</a:t>
                      </a:r>
                      <a:r>
                        <a:rPr lang="zh-CN" altLang="en-US" sz="1400">
                          <a:latin typeface="宋体" panose="02010600030101010101" pitchFamily="2" charset="-122"/>
                          <a:ea typeface="宋体" panose="02010600030101010101" pitchFamily="2" charset="-122"/>
                        </a:rPr>
                        <a:t>的值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hvals </a:t>
                      </a:r>
                      <a:r>
                        <a:rPr lang="zh-CN" altLang="en-US" sz="1400">
                          <a:latin typeface="宋体" panose="02010600030101010101" pitchFamily="2" charset="-122"/>
                          <a:ea typeface="宋体" panose="02010600030101010101" pitchFamily="2" charset="-122"/>
                        </a:rPr>
                        <a:t>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latin typeface="宋体" panose="02010600030101010101" pitchFamily="2" charset="-122"/>
                          <a:ea typeface="宋体" panose="02010600030101010101" pitchFamily="2" charset="-122"/>
                        </a:rPr>
                        <a:t>获取指定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所有</a:t>
                      </a:r>
                      <a:r>
                        <a:rPr lang="en-US" altLang="zh-CN" sz="1400">
                          <a:latin typeface="宋体" panose="02010600030101010101" pitchFamily="2" charset="-122"/>
                          <a:ea typeface="宋体" panose="02010600030101010101" pitchFamily="2" charset="-122"/>
                        </a:rPr>
                        <a:t>field</a:t>
                      </a:r>
                      <a:r>
                        <a:rPr lang="zh-CN" altLang="en-US" sz="1400">
                          <a:latin typeface="宋体" panose="02010600030101010101" pitchFamily="2" charset="-122"/>
                          <a:ea typeface="宋体" panose="02010600030101010101" pitchFamily="2" charset="-122"/>
                        </a:rPr>
                        <a:t>的</a:t>
                      </a:r>
                      <a:r>
                        <a:rPr lang="zh-CN" altLang="en-US" sz="1400" b="1">
                          <a:solidFill>
                            <a:srgbClr val="FF0000"/>
                          </a:solidFill>
                          <a:latin typeface="宋体" panose="02010600030101010101" pitchFamily="2" charset="-122"/>
                          <a:ea typeface="宋体" panose="02010600030101010101" pitchFamily="2" charset="-122"/>
                        </a:rPr>
                        <a:t>值</a:t>
                      </a:r>
                    </a:p>
                  </a:txBody>
                  <a:tcPr/>
                </a:tc>
                <a:extLst>
                  <a:ext uri="{0D108BD9-81ED-4DB2-BD59-A6C34878D82A}">
                    <a16:rowId xmlns:a16="http://schemas.microsoft.com/office/drawing/2014/main" val="2503569365"/>
                  </a:ext>
                </a:extLst>
              </a:tr>
              <a:tr h="3387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hkeys </a:t>
                      </a:r>
                      <a:r>
                        <a:rPr lang="zh-CN" altLang="en-US" sz="1400">
                          <a:latin typeface="宋体" panose="02010600030101010101" pitchFamily="2" charset="-122"/>
                          <a:ea typeface="宋体" panose="02010600030101010101" pitchFamily="2" charset="-122"/>
                        </a:rPr>
                        <a:t>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latin typeface="宋体" panose="02010600030101010101" pitchFamily="2" charset="-122"/>
                          <a:ea typeface="宋体" panose="02010600030101010101" pitchFamily="2" charset="-122"/>
                        </a:rPr>
                        <a:t>获取指定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的所有</a:t>
                      </a:r>
                      <a:r>
                        <a:rPr lang="en-US" altLang="zh-CN" sz="1400">
                          <a:latin typeface="宋体" panose="02010600030101010101" pitchFamily="2" charset="-122"/>
                          <a:ea typeface="宋体" panose="02010600030101010101" pitchFamily="2" charset="-122"/>
                        </a:rPr>
                        <a:t>field</a:t>
                      </a:r>
                      <a:endParaRPr lang="zh-CN" altLang="en-US" sz="1400">
                        <a:latin typeface="宋体" panose="02010600030101010101" pitchFamily="2" charset="-122"/>
                        <a:ea typeface="宋体" panose="02010600030101010101" pitchFamily="2" charset="-122"/>
                      </a:endParaRPr>
                    </a:p>
                  </a:txBody>
                  <a:tcPr/>
                </a:tc>
                <a:tc rowSpan="2">
                  <a:txBody>
                    <a:bodyPr/>
                    <a:lstStyle/>
                    <a:p>
                      <a:r>
                        <a:rPr lang="en-US" altLang="zh-CN" sz="1400">
                          <a:latin typeface="宋体" panose="02010600030101010101" pitchFamily="2" charset="-122"/>
                          <a:ea typeface="宋体" panose="02010600030101010101" pitchFamily="2" charset="-122"/>
                        </a:rPr>
                        <a:t>hdel </a:t>
                      </a:r>
                      <a:r>
                        <a:rPr lang="zh-CN" altLang="en-US" sz="1400">
                          <a:latin typeface="宋体" panose="02010600030101010101" pitchFamily="2" charset="-122"/>
                          <a:ea typeface="宋体" panose="02010600030101010101" pitchFamily="2" charset="-122"/>
                        </a:rPr>
                        <a:t>键 属</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属</a:t>
                      </a:r>
                      <a:r>
                        <a:rPr lang="en-US" altLang="zh-CN" sz="1400">
                          <a:latin typeface="宋体" panose="02010600030101010101" pitchFamily="2" charset="-122"/>
                          <a:ea typeface="宋体" panose="02010600030101010101" pitchFamily="2" charset="-122"/>
                        </a:rPr>
                        <a:t>2</a:t>
                      </a:r>
                    </a:p>
                    <a:p>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hgetall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删除指定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指定</a:t>
                      </a:r>
                      <a:r>
                        <a:rPr lang="en-US" altLang="zh-CN" sz="1400">
                          <a:latin typeface="宋体" panose="02010600030101010101" pitchFamily="2" charset="-122"/>
                          <a:ea typeface="宋体" panose="02010600030101010101" pitchFamily="2" charset="-122"/>
                        </a:rPr>
                        <a:t>field</a:t>
                      </a:r>
                      <a:r>
                        <a:rPr lang="zh-CN" altLang="en-US" sz="1400">
                          <a:latin typeface="宋体" panose="02010600030101010101" pitchFamily="2" charset="-122"/>
                          <a:ea typeface="宋体" panose="02010600030101010101" pitchFamily="2" charset="-122"/>
                        </a:rPr>
                        <a:t>的值</a:t>
                      </a:r>
                    </a:p>
                  </a:txBody>
                  <a:tcPr/>
                </a:tc>
                <a:extLst>
                  <a:ext uri="{0D108BD9-81ED-4DB2-BD59-A6C34878D82A}">
                    <a16:rowId xmlns:a16="http://schemas.microsoft.com/office/drawing/2014/main" val="366873642"/>
                  </a:ext>
                </a:extLst>
              </a:tr>
              <a:tr h="0">
                <a:tc>
                  <a:txBody>
                    <a:bodyPr/>
                    <a:lstStyle/>
                    <a:p>
                      <a:r>
                        <a:rPr lang="en-US" altLang="zh-CN" sz="1400">
                          <a:latin typeface="宋体" panose="02010600030101010101" pitchFamily="2" charset="-122"/>
                          <a:ea typeface="宋体" panose="02010600030101010101" pitchFamily="2" charset="-122"/>
                        </a:rPr>
                        <a:t>hmget </a:t>
                      </a:r>
                      <a:r>
                        <a:rPr lang="zh-CN" altLang="en-US" sz="1400">
                          <a:latin typeface="宋体" panose="02010600030101010101" pitchFamily="2" charset="-122"/>
                          <a:ea typeface="宋体" panose="02010600030101010101" pitchFamily="2" charset="-122"/>
                        </a:rPr>
                        <a:t>键 属性</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属性</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获取指定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多个</a:t>
                      </a:r>
                      <a:r>
                        <a:rPr lang="en-US" altLang="zh-CN" sz="1400">
                          <a:latin typeface="宋体" panose="02010600030101010101" pitchFamily="2" charset="-122"/>
                          <a:ea typeface="宋体" panose="02010600030101010101" pitchFamily="2" charset="-122"/>
                        </a:rPr>
                        <a:t>field</a:t>
                      </a:r>
                      <a:r>
                        <a:rPr lang="zh-CN" altLang="en-US" sz="1400">
                          <a:latin typeface="宋体" panose="02010600030101010101" pitchFamily="2" charset="-122"/>
                          <a:ea typeface="宋体" panose="02010600030101010101" pitchFamily="2" charset="-122"/>
                        </a:rPr>
                        <a:t>的值</a:t>
                      </a:r>
                    </a:p>
                  </a:txBody>
                  <a:tcPr/>
                </a:tc>
                <a:tc vMerge="1">
                  <a:txBody>
                    <a:bodyPr/>
                    <a:lstStyle/>
                    <a:p>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获取指定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的所有</a:t>
                      </a:r>
                      <a:r>
                        <a:rPr lang="en-US" altLang="zh-CN" sz="1400">
                          <a:latin typeface="宋体" panose="02010600030101010101" pitchFamily="2" charset="-122"/>
                          <a:ea typeface="宋体" panose="02010600030101010101" pitchFamily="2" charset="-122"/>
                        </a:rPr>
                        <a:t>field-value</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837501563"/>
                  </a:ext>
                </a:extLst>
              </a:tr>
            </a:tbl>
          </a:graphicData>
        </a:graphic>
      </p:graphicFrame>
    </p:spTree>
    <p:extLst>
      <p:ext uri="{BB962C8B-B14F-4D97-AF65-F5344CB8AC3E}">
        <p14:creationId xmlns:p14="http://schemas.microsoft.com/office/powerpoint/2010/main" val="4092803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BB04E44-654B-4BCB-BD37-45999077C7E5}"/>
              </a:ext>
            </a:extLst>
          </p:cNvPr>
          <p:cNvSpPr txBox="1"/>
          <p:nvPr/>
        </p:nvSpPr>
        <p:spPr>
          <a:xfrm>
            <a:off x="0" y="0"/>
            <a:ext cx="12192000" cy="738664"/>
          </a:xfrm>
          <a:prstGeom prst="rect">
            <a:avLst/>
          </a:prstGeom>
          <a:noFill/>
        </p:spPr>
        <p:txBody>
          <a:bodyPr wrap="square" rtlCol="0">
            <a:spAutoFit/>
          </a:bodyPr>
          <a:lstStyle/>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中的位置下标从</a:t>
            </a:r>
            <a:r>
              <a:rPr lang="en-US" altLang="zh-CN" sz="1400">
                <a:latin typeface="宋体" panose="02010600030101010101" pitchFamily="2" charset="-122"/>
                <a:ea typeface="宋体" panose="02010600030101010101" pitchFamily="2" charset="-122"/>
              </a:rPr>
              <a:t>0</a:t>
            </a:r>
            <a:r>
              <a:rPr lang="zh-CN" altLang="en-US" sz="1400">
                <a:latin typeface="宋体" panose="02010600030101010101" pitchFamily="2" charset="-122"/>
                <a:ea typeface="宋体" panose="02010600030101010101" pitchFamily="2" charset="-122"/>
              </a:rPr>
              <a:t>至</a:t>
            </a:r>
            <a:r>
              <a:rPr lang="en-US" altLang="zh-CN" sz="1400">
                <a:latin typeface="宋体" panose="02010600030101010101" pitchFamily="2" charset="-122"/>
                <a:ea typeface="宋体" panose="02010600030101010101" pitchFamily="2" charset="-122"/>
              </a:rPr>
              <a:t>n-1</a:t>
            </a:r>
            <a:r>
              <a:rPr lang="zh-CN" altLang="en-US"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且在使用下标范围时前后都包括在内，</a:t>
            </a:r>
            <a:r>
              <a:rPr lang="zh-CN" altLang="en-US" sz="1400">
                <a:latin typeface="宋体" panose="02010600030101010101" pitchFamily="2" charset="-122"/>
                <a:ea typeface="宋体" panose="02010600030101010101" pitchFamily="2" charset="-122"/>
              </a:rPr>
              <a:t>并支持负数表示下标；</a:t>
            </a:r>
            <a:r>
              <a:rPr lang="en-US" altLang="zh-CN" sz="1400">
                <a:latin typeface="宋体" panose="02010600030101010101" pitchFamily="2" charset="-122"/>
                <a:ea typeface="宋体" panose="02010600030101010101" pitchFamily="2" charset="-122"/>
              </a:rPr>
              <a:t>lrem</a:t>
            </a:r>
            <a:r>
              <a:rPr lang="zh-CN" altLang="en-US" sz="1400">
                <a:latin typeface="宋体" panose="02010600030101010101" pitchFamily="2" charset="-122"/>
                <a:ea typeface="宋体" panose="02010600030101010101" pitchFamily="2" charset="-122"/>
              </a:rPr>
              <a:t>中的次数，</a:t>
            </a:r>
            <a:r>
              <a:rPr lang="en-US" altLang="zh-CN" sz="1400">
                <a:latin typeface="宋体" panose="02010600030101010101" pitchFamily="2" charset="-122"/>
                <a:ea typeface="宋体" panose="02010600030101010101" pitchFamily="2" charset="-122"/>
              </a:rPr>
              <a:t>&gt;0</a:t>
            </a:r>
            <a:r>
              <a:rPr lang="zh-CN" altLang="en-US" sz="1400">
                <a:latin typeface="宋体" panose="02010600030101010101" pitchFamily="2" charset="-122"/>
                <a:ea typeface="宋体" panose="02010600030101010101" pitchFamily="2" charset="-122"/>
              </a:rPr>
              <a:t>时从左往右删除指定次数指定值，</a:t>
            </a:r>
            <a:r>
              <a:rPr lang="en-US" altLang="zh-CN" sz="1400">
                <a:latin typeface="宋体" panose="02010600030101010101" pitchFamily="2" charset="-122"/>
                <a:ea typeface="宋体" panose="02010600030101010101" pitchFamily="2" charset="-122"/>
              </a:rPr>
              <a:t>&lt;0</a:t>
            </a:r>
            <a:r>
              <a:rPr lang="zh-CN" altLang="en-US" sz="1400">
                <a:latin typeface="宋体" panose="02010600030101010101" pitchFamily="2" charset="-122"/>
                <a:ea typeface="宋体" panose="02010600030101010101" pitchFamily="2" charset="-122"/>
              </a:rPr>
              <a:t>时从右往左删除，</a:t>
            </a:r>
            <a:r>
              <a:rPr lang="en-US" altLang="zh-CN" sz="1400">
                <a:latin typeface="宋体" panose="02010600030101010101" pitchFamily="2" charset="-122"/>
                <a:ea typeface="宋体" panose="02010600030101010101" pitchFamily="2" charset="-122"/>
              </a:rPr>
              <a:t>=0</a:t>
            </a:r>
            <a:r>
              <a:rPr lang="zh-CN" altLang="en-US" sz="1400">
                <a:latin typeface="宋体" panose="02010600030101010101" pitchFamily="2" charset="-122"/>
                <a:ea typeface="宋体" panose="02010600030101010101" pitchFamily="2" charset="-122"/>
              </a:rPr>
              <a:t>时删除所有指定值的元素；③不同类型的值在数据库中无存储顺序，其显示时随机显示；④在处理除</a:t>
            </a:r>
            <a:r>
              <a:rPr lang="en-US" altLang="zh-CN" sz="1400">
                <a:latin typeface="宋体" panose="02010600030101010101" pitchFamily="2" charset="-122"/>
                <a:ea typeface="宋体" panose="02010600030101010101" pitchFamily="2" charset="-122"/>
              </a:rPr>
              <a:t>str</a:t>
            </a:r>
            <a:r>
              <a:rPr lang="zh-CN" altLang="en-US" sz="1400">
                <a:latin typeface="宋体" panose="02010600030101010101" pitchFamily="2" charset="-122"/>
                <a:ea typeface="宋体" panose="02010600030101010101" pitchFamily="2" charset="-122"/>
              </a:rPr>
              <a:t>以外的数据类型时可能会出现报错，其是因为强制关闭</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快照导致不能持久化，在</a:t>
            </a:r>
            <a:r>
              <a:rPr lang="en-US" altLang="zh-CN" sz="1400">
                <a:latin typeface="宋体" panose="02010600030101010101" pitchFamily="2" charset="-122"/>
                <a:ea typeface="宋体" panose="02010600030101010101" pitchFamily="2" charset="-122"/>
              </a:rPr>
              <a:t>redis-cli</a:t>
            </a:r>
            <a:r>
              <a:rPr lang="zh-CN" altLang="en-US" sz="1400">
                <a:latin typeface="宋体" panose="02010600030101010101" pitchFamily="2" charset="-122"/>
                <a:ea typeface="宋体" panose="02010600030101010101" pitchFamily="2" charset="-122"/>
              </a:rPr>
              <a:t>中运行</a:t>
            </a:r>
            <a:r>
              <a:rPr lang="en-US" altLang="zh-CN" sz="1400">
                <a:latin typeface="宋体" panose="02010600030101010101" pitchFamily="2" charset="-122"/>
                <a:ea typeface="宋体" panose="02010600030101010101" pitchFamily="2" charset="-122"/>
              </a:rPr>
              <a:t>config set stop-writes-on-bgsave-error no</a:t>
            </a:r>
            <a:r>
              <a:rPr lang="zh-CN" altLang="en-US" sz="1400">
                <a:latin typeface="宋体" panose="02010600030101010101" pitchFamily="2" charset="-122"/>
                <a:ea typeface="宋体" panose="02010600030101010101" pitchFamily="2" charset="-122"/>
              </a:rPr>
              <a:t>后，在配置文件中修改对应项为</a:t>
            </a:r>
            <a:r>
              <a:rPr lang="en-US" altLang="zh-CN" sz="1400">
                <a:latin typeface="宋体" panose="02010600030101010101" pitchFamily="2" charset="-122"/>
                <a:ea typeface="宋体" panose="02010600030101010101" pitchFamily="2" charset="-122"/>
              </a:rPr>
              <a:t>no</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p:txBody>
      </p:sp>
      <p:graphicFrame>
        <p:nvGraphicFramePr>
          <p:cNvPr id="4" name="表格 3">
            <a:extLst>
              <a:ext uri="{FF2B5EF4-FFF2-40B4-BE49-F238E27FC236}">
                <a16:creationId xmlns:a16="http://schemas.microsoft.com/office/drawing/2014/main" id="{DC60115E-D677-478F-AECF-45EEB8D037E2}"/>
              </a:ext>
            </a:extLst>
          </p:cNvPr>
          <p:cNvGraphicFramePr>
            <a:graphicFrameLocks noGrp="1"/>
          </p:cNvGraphicFramePr>
          <p:nvPr>
            <p:extLst>
              <p:ext uri="{D42A27DB-BD31-4B8C-83A1-F6EECF244321}">
                <p14:modId xmlns:p14="http://schemas.microsoft.com/office/powerpoint/2010/main" val="1225573412"/>
              </p:ext>
            </p:extLst>
          </p:nvPr>
        </p:nvGraphicFramePr>
        <p:xfrm>
          <a:off x="0" y="736315"/>
          <a:ext cx="12192000" cy="3870960"/>
        </p:xfrm>
        <a:graphic>
          <a:graphicData uri="http://schemas.openxmlformats.org/drawingml/2006/table">
            <a:tbl>
              <a:tblPr firstRow="1" bandRow="1">
                <a:tableStyleId>{F5AB1C69-6EDB-4FF4-983F-18BD219EF322}</a:tableStyleId>
              </a:tblPr>
              <a:tblGrid>
                <a:gridCol w="3077155">
                  <a:extLst>
                    <a:ext uri="{9D8B030D-6E8A-4147-A177-3AD203B41FA5}">
                      <a16:colId xmlns:a16="http://schemas.microsoft.com/office/drawing/2014/main" val="3034766632"/>
                    </a:ext>
                  </a:extLst>
                </a:gridCol>
                <a:gridCol w="3450866">
                  <a:extLst>
                    <a:ext uri="{9D8B030D-6E8A-4147-A177-3AD203B41FA5}">
                      <a16:colId xmlns:a16="http://schemas.microsoft.com/office/drawing/2014/main" val="3886675894"/>
                    </a:ext>
                  </a:extLst>
                </a:gridCol>
                <a:gridCol w="2653904">
                  <a:extLst>
                    <a:ext uri="{9D8B030D-6E8A-4147-A177-3AD203B41FA5}">
                      <a16:colId xmlns:a16="http://schemas.microsoft.com/office/drawing/2014/main" val="686443046"/>
                    </a:ext>
                  </a:extLst>
                </a:gridCol>
                <a:gridCol w="3010075">
                  <a:extLst>
                    <a:ext uri="{9D8B030D-6E8A-4147-A177-3AD203B41FA5}">
                      <a16:colId xmlns:a16="http://schemas.microsoft.com/office/drawing/2014/main" val="2763863435"/>
                    </a:ext>
                  </a:extLst>
                </a:gridCol>
              </a:tblGrid>
              <a:tr h="284218">
                <a:tc>
                  <a:txBody>
                    <a:bodyPr/>
                    <a:lstStyle/>
                    <a:p>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命令</a:t>
                      </a:r>
                    </a:p>
                  </a:txBody>
                  <a:tcPr/>
                </a:tc>
                <a:tc>
                  <a:txBody>
                    <a:bodyPr/>
                    <a:lstStyle/>
                    <a:p>
                      <a:r>
                        <a:rPr lang="zh-CN" altLang="en-US" sz="1400">
                          <a:latin typeface="宋体" panose="02010600030101010101" pitchFamily="2" charset="-122"/>
                          <a:ea typeface="宋体" panose="02010600030101010101" pitchFamily="2" charset="-122"/>
                        </a:rPr>
                        <a:t>解释</a:t>
                      </a:r>
                    </a:p>
                  </a:txBody>
                  <a:tcPr/>
                </a:tc>
                <a:tc>
                  <a:txBody>
                    <a:bodyPr/>
                    <a:lstStyle/>
                    <a:p>
                      <a:r>
                        <a:rPr lang="en-US" altLang="zh-CN" sz="1400">
                          <a:latin typeface="宋体" panose="02010600030101010101" pitchFamily="2" charset="-122"/>
                          <a:ea typeface="宋体" panose="02010600030101010101" pitchFamily="2" charset="-122"/>
                        </a:rPr>
                        <a:t>set/zset</a:t>
                      </a:r>
                      <a:r>
                        <a:rPr lang="zh-CN" altLang="en-US" sz="1400">
                          <a:latin typeface="宋体" panose="02010600030101010101" pitchFamily="2" charset="-122"/>
                          <a:ea typeface="宋体" panose="02010600030101010101" pitchFamily="2" charset="-122"/>
                        </a:rPr>
                        <a:t>命令</a:t>
                      </a:r>
                    </a:p>
                  </a:txBody>
                  <a:tcPr/>
                </a:tc>
                <a:tc>
                  <a:txBody>
                    <a:bodyPr/>
                    <a:lstStyle/>
                    <a:p>
                      <a:r>
                        <a:rPr lang="zh-CN" altLang="en-US" sz="1400">
                          <a:latin typeface="宋体" panose="02010600030101010101" pitchFamily="2" charset="-122"/>
                          <a:ea typeface="宋体" panose="02010600030101010101" pitchFamily="2" charset="-122"/>
                        </a:rPr>
                        <a:t>解释</a:t>
                      </a:r>
                    </a:p>
                  </a:txBody>
                  <a:tcPr/>
                </a:tc>
                <a:extLst>
                  <a:ext uri="{0D108BD9-81ED-4DB2-BD59-A6C34878D82A}">
                    <a16:rowId xmlns:a16="http://schemas.microsoft.com/office/drawing/2014/main" val="3408456112"/>
                  </a:ext>
                </a:extLst>
              </a:tr>
              <a:tr h="451530">
                <a:tc gridSpan="2">
                  <a:txBody>
                    <a:bodyPr/>
                    <a:lstStyle/>
                    <a:p>
                      <a:r>
                        <a:rPr lang="zh-CN" altLang="en-US" sz="1400">
                          <a:latin typeface="宋体" panose="02010600030101010101" pitchFamily="2" charset="-122"/>
                          <a:ea typeface="宋体" panose="02010600030101010101" pitchFamily="2" charset="-122"/>
                        </a:rPr>
                        <a:t>①列表的元素均为</a:t>
                      </a:r>
                      <a:r>
                        <a:rPr lang="en-US" altLang="zh-CN" sz="1400">
                          <a:latin typeface="宋体" panose="02010600030101010101" pitchFamily="2" charset="-122"/>
                          <a:ea typeface="宋体" panose="02010600030101010101" pitchFamily="2" charset="-122"/>
                        </a:rPr>
                        <a:t>string</a:t>
                      </a:r>
                      <a:r>
                        <a:rPr lang="zh-CN" altLang="en-US" sz="1400">
                          <a:latin typeface="宋体" panose="02010600030101010101" pitchFamily="2" charset="-122"/>
                          <a:ea typeface="宋体" panose="02010600030101010101" pitchFamily="2" charset="-122"/>
                        </a:rPr>
                        <a:t>②按照插入顺序排序</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③插入同时生成</a:t>
                      </a:r>
                      <a:r>
                        <a:rPr lang="en-US" altLang="zh-CN" sz="1400">
                          <a:latin typeface="宋体" panose="02010600030101010101" pitchFamily="2" charset="-122"/>
                          <a:ea typeface="宋体" panose="02010600030101010101" pitchFamily="2" charset="-122"/>
                        </a:rPr>
                        <a:t>key-list</a:t>
                      </a:r>
                      <a:r>
                        <a:rPr lang="zh-CN" altLang="en-US" sz="1400">
                          <a:latin typeface="宋体" panose="02010600030101010101" pitchFamily="2" charset="-122"/>
                          <a:ea typeface="宋体" panose="02010600030101010101" pitchFamily="2" charset="-122"/>
                        </a:rPr>
                        <a:t>元素④</a:t>
                      </a:r>
                      <a:r>
                        <a:rPr lang="en-US" altLang="zh-CN" sz="1400">
                          <a:latin typeface="宋体" panose="02010600030101010101" pitchFamily="2" charset="-122"/>
                          <a:ea typeface="宋体" panose="02010600030101010101" pitchFamily="2" charset="-122"/>
                        </a:rPr>
                        <a:t>linsert</a:t>
                      </a:r>
                      <a:endParaRPr lang="zh-CN" altLang="en-US" sz="1400">
                        <a:latin typeface="宋体" panose="02010600030101010101" pitchFamily="2" charset="-122"/>
                        <a:ea typeface="宋体" panose="02010600030101010101" pitchFamily="2" charset="-122"/>
                      </a:endParaRPr>
                    </a:p>
                  </a:txBody>
                  <a:tcPr/>
                </a:tc>
                <a:tc hMerge="1">
                  <a:txBody>
                    <a:bodyPr/>
                    <a:lstStyle/>
                    <a:p>
                      <a:endParaRPr lang="zh-CN" altLang="en-US"/>
                    </a:p>
                  </a:txBody>
                  <a:tcPr/>
                </a:tc>
                <a:tc gridSpan="2">
                  <a:txBody>
                    <a:bodyPr/>
                    <a:lstStyle/>
                    <a:p>
                      <a:r>
                        <a:rPr lang="zh-CN" altLang="en-US" sz="1400">
                          <a:latin typeface="宋体" panose="02010600030101010101" pitchFamily="2" charset="-122"/>
                          <a:ea typeface="宋体" panose="02010600030101010101" pitchFamily="2" charset="-122"/>
                        </a:rPr>
                        <a:t>①无序集合②元素为</a:t>
                      </a:r>
                      <a:r>
                        <a:rPr lang="en-US" altLang="zh-CN" sz="1400">
                          <a:latin typeface="宋体" panose="02010600030101010101" pitchFamily="2" charset="-122"/>
                          <a:ea typeface="宋体" panose="02010600030101010101" pitchFamily="2" charset="-122"/>
                        </a:rPr>
                        <a:t>string</a:t>
                      </a:r>
                      <a:r>
                        <a:rPr lang="zh-CN" altLang="en-US" sz="1400">
                          <a:latin typeface="宋体" panose="02010600030101010101" pitchFamily="2" charset="-122"/>
                          <a:ea typeface="宋体" panose="02010600030101010101" pitchFamily="2" charset="-122"/>
                        </a:rPr>
                        <a:t>③元素具有唯一性</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④集合没有修改操作，只有添加与删除</a:t>
                      </a:r>
                    </a:p>
                  </a:txBody>
                  <a:tcPr/>
                </a:tc>
                <a:tc hMerge="1">
                  <a:txBody>
                    <a:bodyPr/>
                    <a:lstStyle/>
                    <a:p>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850942447"/>
                  </a:ext>
                </a:extLst>
              </a:tr>
              <a:tr h="284218">
                <a:tc>
                  <a:txBody>
                    <a:bodyPr/>
                    <a:lstStyle/>
                    <a:p>
                      <a:r>
                        <a:rPr lang="en-US" altLang="zh-CN" sz="1400">
                          <a:latin typeface="宋体" panose="02010600030101010101" pitchFamily="2" charset="-122"/>
                          <a:ea typeface="宋体" panose="02010600030101010101" pitchFamily="2" charset="-122"/>
                        </a:rPr>
                        <a:t>lpush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3</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从左侧插入，</a:t>
                      </a:r>
                      <a:r>
                        <a:rPr lang="en-US" altLang="zh-CN" sz="1400">
                          <a:latin typeface="宋体" panose="02010600030101010101" pitchFamily="2" charset="-122"/>
                          <a:ea typeface="宋体" panose="02010600030101010101" pitchFamily="2" charset="-122"/>
                        </a:rPr>
                        <a:t>[3,2,1]</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sadd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3</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创建并添加</a:t>
                      </a:r>
                      <a:r>
                        <a:rPr lang="en-US" altLang="zh-CN" sz="1400">
                          <a:latin typeface="宋体" panose="02010600030101010101" pitchFamily="2" charset="-122"/>
                          <a:ea typeface="宋体" panose="02010600030101010101" pitchFamily="2" charset="-122"/>
                        </a:rPr>
                        <a:t>key-set</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661154305"/>
                  </a:ext>
                </a:extLst>
              </a:tr>
              <a:tr h="284218">
                <a:tc>
                  <a:txBody>
                    <a:bodyPr/>
                    <a:lstStyle/>
                    <a:p>
                      <a:r>
                        <a:rPr lang="en-US" altLang="zh-CN" sz="1400">
                          <a:latin typeface="宋体" panose="02010600030101010101" pitchFamily="2" charset="-122"/>
                          <a:ea typeface="宋体" panose="02010600030101010101" pitchFamily="2" charset="-122"/>
                        </a:rPr>
                        <a:t>rpush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3</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从右侧插入，</a:t>
                      </a:r>
                      <a:r>
                        <a:rPr lang="en-US" altLang="zh-CN" sz="1400">
                          <a:latin typeface="宋体" panose="02010600030101010101" pitchFamily="2" charset="-122"/>
                          <a:ea typeface="宋体" panose="02010600030101010101" pitchFamily="2" charset="-122"/>
                        </a:rPr>
                        <a:t>[1,2,3]</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smembers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返回键集合中所有元素</a:t>
                      </a:r>
                    </a:p>
                  </a:txBody>
                  <a:tcPr/>
                </a:tc>
                <a:extLst>
                  <a:ext uri="{0D108BD9-81ED-4DB2-BD59-A6C34878D82A}">
                    <a16:rowId xmlns:a16="http://schemas.microsoft.com/office/drawing/2014/main" val="2827111265"/>
                  </a:ext>
                </a:extLst>
              </a:tr>
              <a:tr h="284218">
                <a:tc>
                  <a:txBody>
                    <a:bodyPr/>
                    <a:lstStyle/>
                    <a:p>
                      <a:r>
                        <a:rPr lang="en-US" altLang="zh-CN" sz="1400">
                          <a:latin typeface="宋体" panose="02010600030101010101" pitchFamily="2" charset="-122"/>
                          <a:ea typeface="宋体" panose="02010600030101010101" pitchFamily="2" charset="-122"/>
                        </a:rPr>
                        <a:t>linsert </a:t>
                      </a:r>
                      <a:r>
                        <a:rPr lang="zh-CN" altLang="en-US" sz="1400">
                          <a:latin typeface="宋体" panose="02010600030101010101" pitchFamily="2" charset="-122"/>
                          <a:ea typeface="宋体" panose="02010600030101010101" pitchFamily="2" charset="-122"/>
                        </a:rPr>
                        <a:t>键 </a:t>
                      </a:r>
                      <a:r>
                        <a:rPr lang="en-US" altLang="zh-CN" sz="1400">
                          <a:latin typeface="宋体" panose="02010600030101010101" pitchFamily="2" charset="-122"/>
                          <a:ea typeface="宋体" panose="02010600030101010101" pitchFamily="2" charset="-122"/>
                        </a:rPr>
                        <a:t>before/after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新值</a:t>
                      </a:r>
                      <a:r>
                        <a:rPr lang="en-US" altLang="zh-CN" sz="1400">
                          <a:latin typeface="宋体" panose="02010600030101010101" pitchFamily="2" charset="-122"/>
                          <a:ea typeface="宋体" panose="02010600030101010101" pitchFamily="2" charset="-122"/>
                        </a:rPr>
                        <a:t>   </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从左侧数至</a:t>
                      </a:r>
                      <a:r>
                        <a:rPr lang="en-US" altLang="zh-CN" sz="1400">
                          <a:latin typeface="宋体" panose="02010600030101010101" pitchFamily="2" charset="-122"/>
                          <a:ea typeface="宋体" panose="02010600030101010101" pitchFamily="2" charset="-122"/>
                        </a:rPr>
                        <a:t>value1</a:t>
                      </a:r>
                      <a:r>
                        <a:rPr lang="zh-CN" altLang="en-US" sz="1400">
                          <a:latin typeface="宋体" panose="02010600030101010101" pitchFamily="2" charset="-122"/>
                          <a:ea typeface="宋体" panose="02010600030101010101" pitchFamily="2" charset="-122"/>
                        </a:rPr>
                        <a:t>时在其前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后插入</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srem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删除指定键集合中指定元素</a:t>
                      </a:r>
                    </a:p>
                  </a:txBody>
                  <a:tcPr/>
                </a:tc>
                <a:extLst>
                  <a:ext uri="{0D108BD9-81ED-4DB2-BD59-A6C34878D82A}">
                    <a16:rowId xmlns:a16="http://schemas.microsoft.com/office/drawing/2014/main" val="1472572481"/>
                  </a:ext>
                </a:extLst>
              </a:tr>
              <a:tr h="284218">
                <a:tc>
                  <a:txBody>
                    <a:bodyPr/>
                    <a:lstStyle/>
                    <a:p>
                      <a:r>
                        <a:rPr lang="en-US" altLang="zh-CN" sz="1400">
                          <a:latin typeface="宋体" panose="02010600030101010101" pitchFamily="2" charset="-122"/>
                          <a:ea typeface="宋体" panose="02010600030101010101" pitchFamily="2" charset="-122"/>
                        </a:rPr>
                        <a:t>lset </a:t>
                      </a:r>
                      <a:r>
                        <a:rPr lang="zh-CN" altLang="en-US" sz="1400">
                          <a:latin typeface="宋体" panose="02010600030101010101" pitchFamily="2" charset="-122"/>
                          <a:ea typeface="宋体" panose="02010600030101010101" pitchFamily="2" charset="-122"/>
                        </a:rPr>
                        <a:t>键 位置下标 值</a:t>
                      </a:r>
                    </a:p>
                  </a:txBody>
                  <a:tcPr/>
                </a:tc>
                <a:tc>
                  <a:txBody>
                    <a:bodyPr/>
                    <a:lstStyle/>
                    <a:p>
                      <a:r>
                        <a:rPr lang="zh-CN" altLang="en-US" sz="1400">
                          <a:latin typeface="宋体" panose="02010600030101010101" pitchFamily="2" charset="-122"/>
                          <a:ea typeface="宋体" panose="02010600030101010101" pitchFamily="2" charset="-122"/>
                        </a:rPr>
                        <a:t>重设指定位置的</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rowSpan="2" gridSpan="2">
                  <a:txBody>
                    <a:bodyPr/>
                    <a:lstStyle/>
                    <a:p>
                      <a:r>
                        <a:rPr lang="zh-CN" altLang="en-US" sz="1400">
                          <a:latin typeface="宋体" panose="02010600030101010101" pitchFamily="2" charset="-122"/>
                          <a:ea typeface="宋体" panose="02010600030101010101" pitchFamily="2" charset="-122"/>
                        </a:rPr>
                        <a:t>①有序集合②元素为</a:t>
                      </a:r>
                      <a:r>
                        <a:rPr lang="en-US" altLang="zh-CN" sz="1400">
                          <a:latin typeface="宋体" panose="02010600030101010101" pitchFamily="2" charset="-122"/>
                          <a:ea typeface="宋体" panose="02010600030101010101" pitchFamily="2" charset="-122"/>
                        </a:rPr>
                        <a:t>string</a:t>
                      </a:r>
                      <a:r>
                        <a:rPr lang="zh-CN" altLang="en-US" sz="1400">
                          <a:latin typeface="宋体" panose="02010600030101010101" pitchFamily="2" charset="-122"/>
                          <a:ea typeface="宋体" panose="02010600030101010101" pitchFamily="2" charset="-122"/>
                        </a:rPr>
                        <a:t>③元素具有唯一性</a:t>
                      </a:r>
                      <a:endParaRPr lang="en-US" altLang="zh-CN" sz="140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latin typeface="宋体" panose="02010600030101010101" pitchFamily="2" charset="-122"/>
                          <a:ea typeface="宋体" panose="02010600030101010101" pitchFamily="2" charset="-122"/>
                        </a:rPr>
                        <a:t>④每个元素关联一个</a:t>
                      </a:r>
                      <a:r>
                        <a:rPr lang="en-US" altLang="zh-CN" sz="1400">
                          <a:latin typeface="宋体" panose="02010600030101010101" pitchFamily="2" charset="-122"/>
                          <a:ea typeface="宋体" panose="02010600030101010101" pitchFamily="2" charset="-122"/>
                        </a:rPr>
                        <a:t>score(</a:t>
                      </a:r>
                      <a:r>
                        <a:rPr lang="zh-CN" altLang="en-US" sz="1400">
                          <a:latin typeface="宋体" panose="02010600030101010101" pitchFamily="2" charset="-122"/>
                          <a:ea typeface="宋体" panose="02010600030101010101" pitchFamily="2" charset="-122"/>
                        </a:rPr>
                        <a:t>可重复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，按</a:t>
                      </a:r>
                      <a:r>
                        <a:rPr lang="en-US" altLang="zh-CN" sz="1400">
                          <a:latin typeface="宋体" panose="02010600030101010101" pitchFamily="2" charset="-122"/>
                          <a:ea typeface="宋体" panose="02010600030101010101" pitchFamily="2" charset="-122"/>
                        </a:rPr>
                        <a:t>score</a:t>
                      </a:r>
                      <a:r>
                        <a:rPr lang="zh-CN" altLang="en-US" sz="1400">
                          <a:latin typeface="宋体" panose="02010600030101010101" pitchFamily="2" charset="-122"/>
                          <a:ea typeface="宋体" panose="02010600030101010101" pitchFamily="2" charset="-122"/>
                        </a:rPr>
                        <a:t>从小到大排序</a:t>
                      </a:r>
                    </a:p>
                  </a:txBody>
                  <a:tcPr/>
                </a:tc>
                <a:tc rowSpan="2" hMerge="1">
                  <a:txBody>
                    <a:bodyPr/>
                    <a:lstStyle/>
                    <a:p>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887531616"/>
                  </a:ext>
                </a:extLst>
              </a:tr>
              <a:tr h="284218">
                <a:tc>
                  <a:txBody>
                    <a:bodyPr/>
                    <a:lstStyle/>
                    <a:p>
                      <a:r>
                        <a:rPr lang="en-US" altLang="zh-CN" sz="1400">
                          <a:latin typeface="宋体" panose="02010600030101010101" pitchFamily="2" charset="-122"/>
                          <a:ea typeface="宋体" panose="02010600030101010101" pitchFamily="2" charset="-122"/>
                        </a:rPr>
                        <a:t>lindex </a:t>
                      </a:r>
                      <a:r>
                        <a:rPr lang="zh-CN" altLang="en-US" sz="1400">
                          <a:latin typeface="宋体" panose="02010600030101010101" pitchFamily="2" charset="-122"/>
                          <a:ea typeface="宋体" panose="02010600030101010101" pitchFamily="2" charset="-122"/>
                        </a:rPr>
                        <a:t>键 位置下标</a:t>
                      </a:r>
                    </a:p>
                  </a:txBody>
                  <a:tcPr/>
                </a:tc>
                <a:tc>
                  <a:txBody>
                    <a:bodyPr/>
                    <a:lstStyle/>
                    <a:p>
                      <a:r>
                        <a:rPr lang="zh-CN" altLang="en-US" sz="1400">
                          <a:latin typeface="宋体" panose="02010600030101010101" pitchFamily="2" charset="-122"/>
                          <a:ea typeface="宋体" panose="02010600030101010101" pitchFamily="2" charset="-122"/>
                        </a:rPr>
                        <a:t>返回指定位置的</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gridSpan="2" vMerge="1">
                  <a:txBody>
                    <a:bodyPr/>
                    <a:lstStyle/>
                    <a:p>
                      <a:endParaRPr lang="zh-CN" altLang="en-US" sz="1400">
                        <a:latin typeface="宋体" panose="02010600030101010101" pitchFamily="2" charset="-122"/>
                        <a:ea typeface="宋体" panose="02010600030101010101" pitchFamily="2" charset="-122"/>
                      </a:endParaRPr>
                    </a:p>
                  </a:txBody>
                  <a:tcPr/>
                </a:tc>
                <a:tc hMerge="1" vMerge="1">
                  <a:txBody>
                    <a:bodyPr/>
                    <a:lstStyle/>
                    <a:p>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687414030"/>
                  </a:ext>
                </a:extLst>
              </a:tr>
              <a:tr h="284218">
                <a:tc>
                  <a:txBody>
                    <a:bodyPr/>
                    <a:lstStyle/>
                    <a:p>
                      <a:r>
                        <a:rPr lang="en-US" altLang="zh-CN" sz="1400">
                          <a:latin typeface="宋体" panose="02010600030101010101" pitchFamily="2" charset="-122"/>
                          <a:ea typeface="宋体" panose="02010600030101010101" pitchFamily="2" charset="-122"/>
                        </a:rPr>
                        <a:t>lrange </a:t>
                      </a:r>
                      <a:r>
                        <a:rPr lang="zh-CN" altLang="en-US" sz="1400">
                          <a:latin typeface="宋体" panose="02010600030101010101" pitchFamily="2" charset="-122"/>
                          <a:ea typeface="宋体" panose="02010600030101010101" pitchFamily="2" charset="-122"/>
                        </a:rPr>
                        <a:t>键 始 末</a:t>
                      </a:r>
                    </a:p>
                  </a:txBody>
                  <a:tcPr/>
                </a:tc>
                <a:tc>
                  <a:txBody>
                    <a:bodyPr/>
                    <a:lstStyle/>
                    <a:p>
                      <a:r>
                        <a:rPr lang="zh-CN" altLang="en-US" sz="1400">
                          <a:latin typeface="宋体" panose="02010600030101010101" pitchFamily="2" charset="-122"/>
                          <a:ea typeface="宋体" panose="02010600030101010101" pitchFamily="2" charset="-122"/>
                        </a:rPr>
                        <a:t>返回指定范围的</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zadd </a:t>
                      </a:r>
                      <a:r>
                        <a:rPr lang="zh-CN" altLang="en-US" sz="1400">
                          <a:latin typeface="宋体" panose="02010600030101010101" pitchFamily="2" charset="-122"/>
                          <a:ea typeface="宋体" panose="02010600030101010101" pitchFamily="2" charset="-122"/>
                        </a:rPr>
                        <a:t>键 权</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权</a:t>
                      </a:r>
                      <a:r>
                        <a:rPr lang="en-US" altLang="zh-CN" sz="1400">
                          <a:latin typeface="宋体" panose="02010600030101010101" pitchFamily="2" charset="-122"/>
                          <a:ea typeface="宋体" panose="02010600030101010101" pitchFamily="2" charset="-122"/>
                        </a:rPr>
                        <a:t>2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添加元素并设置权重</a:t>
                      </a:r>
                    </a:p>
                  </a:txBody>
                  <a:tcPr/>
                </a:tc>
                <a:extLst>
                  <a:ext uri="{0D108BD9-81ED-4DB2-BD59-A6C34878D82A}">
                    <a16:rowId xmlns:a16="http://schemas.microsoft.com/office/drawing/2014/main" val="4025516113"/>
                  </a:ext>
                </a:extLst>
              </a:tr>
              <a:tr h="284218">
                <a:tc>
                  <a:txBody>
                    <a:bodyPr/>
                    <a:lstStyle/>
                    <a:p>
                      <a:r>
                        <a:rPr lang="en-US" altLang="zh-CN" sz="1400">
                          <a:latin typeface="宋体" panose="02010600030101010101" pitchFamily="2" charset="-122"/>
                          <a:ea typeface="宋体" panose="02010600030101010101" pitchFamily="2" charset="-122"/>
                        </a:rPr>
                        <a:t>lpop/rpop </a:t>
                      </a:r>
                      <a:r>
                        <a:rPr lang="zh-CN" altLang="en-US" sz="1400">
                          <a:latin typeface="宋体" panose="02010600030101010101" pitchFamily="2" charset="-122"/>
                          <a:ea typeface="宋体" panose="02010600030101010101" pitchFamily="2" charset="-122"/>
                        </a:rPr>
                        <a:t>键</a:t>
                      </a:r>
                    </a:p>
                  </a:txBody>
                  <a:tcPr/>
                </a:tc>
                <a:tc>
                  <a:txBody>
                    <a:bodyPr/>
                    <a:lstStyle/>
                    <a:p>
                      <a:r>
                        <a:rPr lang="zh-CN" altLang="en-US" sz="1400">
                          <a:latin typeface="宋体" panose="02010600030101010101" pitchFamily="2" charset="-122"/>
                          <a:ea typeface="宋体" panose="02010600030101010101" pitchFamily="2" charset="-122"/>
                        </a:rPr>
                        <a:t>删除并返回左</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右首值</a:t>
                      </a:r>
                    </a:p>
                  </a:txBody>
                  <a:tcPr/>
                </a:tc>
                <a:tc>
                  <a:txBody>
                    <a:bodyPr/>
                    <a:lstStyle/>
                    <a:p>
                      <a:r>
                        <a:rPr lang="en-US" altLang="zh-CN" sz="1400">
                          <a:latin typeface="宋体" panose="02010600030101010101" pitchFamily="2" charset="-122"/>
                          <a:ea typeface="宋体" panose="02010600030101010101" pitchFamily="2" charset="-122"/>
                        </a:rPr>
                        <a:t>zrange </a:t>
                      </a:r>
                      <a:r>
                        <a:rPr lang="zh-CN" altLang="en-US" sz="1400">
                          <a:latin typeface="宋体" panose="02010600030101010101" pitchFamily="2" charset="-122"/>
                          <a:ea typeface="宋体" panose="02010600030101010101" pitchFamily="2" charset="-122"/>
                        </a:rPr>
                        <a:t>键 始 末 </a:t>
                      </a:r>
                      <a:r>
                        <a:rPr lang="en-US" altLang="zh-CN" sz="1400">
                          <a:latin typeface="宋体" panose="02010600030101010101" pitchFamily="2" charset="-122"/>
                          <a:ea typeface="宋体" panose="02010600030101010101" pitchFamily="2" charset="-122"/>
                        </a:rPr>
                        <a:t>withscores</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返回指定范围的元素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带权重</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869993737"/>
                  </a:ext>
                </a:extLst>
              </a:tr>
              <a:tr h="284218">
                <a:tc>
                  <a:txBody>
                    <a:bodyPr/>
                    <a:lstStyle/>
                    <a:p>
                      <a:r>
                        <a:rPr lang="en-US" altLang="zh-CN" sz="1400">
                          <a:latin typeface="宋体" panose="02010600030101010101" pitchFamily="2" charset="-122"/>
                          <a:ea typeface="宋体" panose="02010600030101010101" pitchFamily="2" charset="-122"/>
                        </a:rPr>
                        <a:t>lrem </a:t>
                      </a:r>
                      <a:r>
                        <a:rPr lang="zh-CN" altLang="en-US" sz="1400">
                          <a:latin typeface="宋体" panose="02010600030101010101" pitchFamily="2" charset="-122"/>
                          <a:ea typeface="宋体" panose="02010600030101010101" pitchFamily="2" charset="-122"/>
                        </a:rPr>
                        <a:t>键 次数</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值</a:t>
                      </a:r>
                    </a:p>
                  </a:txBody>
                  <a:tcPr/>
                </a:tc>
                <a:tc>
                  <a:txBody>
                    <a:bodyPr/>
                    <a:lstStyle/>
                    <a:p>
                      <a:r>
                        <a:rPr lang="zh-CN" altLang="en-US" sz="1400">
                          <a:latin typeface="宋体" panose="02010600030101010101" pitchFamily="2" charset="-122"/>
                          <a:ea typeface="宋体" panose="02010600030101010101" pitchFamily="2" charset="-122"/>
                        </a:rPr>
                        <a:t>删除指定值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次数见上</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zrank </a:t>
                      </a:r>
                      <a:r>
                        <a:rPr lang="zh-CN" altLang="en-US" sz="1400">
                          <a:latin typeface="宋体" panose="02010600030101010101" pitchFamily="2" charset="-122"/>
                          <a:ea typeface="宋体" panose="02010600030101010101" pitchFamily="2" charset="-122"/>
                        </a:rPr>
                        <a:t>键 值</a:t>
                      </a:r>
                    </a:p>
                  </a:txBody>
                  <a:tcPr/>
                </a:tc>
                <a:tc>
                  <a:txBody>
                    <a:bodyPr/>
                    <a:lstStyle/>
                    <a:p>
                      <a:r>
                        <a:rPr lang="zh-CN" altLang="en-US" sz="1400">
                          <a:latin typeface="宋体" panose="02010600030101010101" pitchFamily="2" charset="-122"/>
                          <a:ea typeface="宋体" panose="02010600030101010101" pitchFamily="2" charset="-122"/>
                        </a:rPr>
                        <a:t>返回指定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指定</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的下标</a:t>
                      </a:r>
                    </a:p>
                  </a:txBody>
                  <a:tcPr/>
                </a:tc>
                <a:extLst>
                  <a:ext uri="{0D108BD9-81ED-4DB2-BD59-A6C34878D82A}">
                    <a16:rowId xmlns:a16="http://schemas.microsoft.com/office/drawing/2014/main" val="2270627764"/>
                  </a:ext>
                </a:extLst>
              </a:tr>
              <a:tr h="284218">
                <a:tc>
                  <a:txBody>
                    <a:bodyPr/>
                    <a:lstStyle/>
                    <a:p>
                      <a:r>
                        <a:rPr lang="en-US" altLang="zh-CN" sz="1400">
                          <a:latin typeface="宋体" panose="02010600030101010101" pitchFamily="2" charset="-122"/>
                          <a:ea typeface="宋体" panose="02010600030101010101" pitchFamily="2" charset="-122"/>
                        </a:rPr>
                        <a:t>zscore </a:t>
                      </a:r>
                      <a:r>
                        <a:rPr lang="zh-CN" altLang="en-US" sz="1400">
                          <a:latin typeface="宋体" panose="02010600030101010101" pitchFamily="2" charset="-122"/>
                          <a:ea typeface="宋体" panose="02010600030101010101" pitchFamily="2" charset="-122"/>
                        </a:rPr>
                        <a:t>键 值</a:t>
                      </a:r>
                    </a:p>
                  </a:txBody>
                  <a:tcPr/>
                </a:tc>
                <a:tc>
                  <a:txBody>
                    <a:bodyPr/>
                    <a:lstStyle/>
                    <a:p>
                      <a:r>
                        <a:rPr lang="zh-CN" altLang="en-US" sz="1400">
                          <a:latin typeface="宋体" panose="02010600030101010101" pitchFamily="2" charset="-122"/>
                          <a:ea typeface="宋体" panose="02010600030101010101" pitchFamily="2" charset="-122"/>
                        </a:rPr>
                        <a:t>返回指定</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的权重</a:t>
                      </a:r>
                    </a:p>
                  </a:txBody>
                  <a:tcPr/>
                </a:tc>
                <a:tc>
                  <a:txBody>
                    <a:bodyPr/>
                    <a:lstStyle/>
                    <a:p>
                      <a:r>
                        <a:rPr lang="en-US" altLang="zh-CN" sz="1400">
                          <a:latin typeface="宋体" panose="02010600030101010101" pitchFamily="2" charset="-122"/>
                          <a:ea typeface="宋体" panose="02010600030101010101" pitchFamily="2" charset="-122"/>
                        </a:rPr>
                        <a:t>zrangebyscore </a:t>
                      </a:r>
                      <a:r>
                        <a:rPr lang="zh-CN" altLang="en-US" sz="1400">
                          <a:latin typeface="宋体" panose="02010600030101010101" pitchFamily="2" charset="-122"/>
                          <a:ea typeface="宋体" panose="02010600030101010101" pitchFamily="2" charset="-122"/>
                        </a:rPr>
                        <a:t>键 最小 最大</a:t>
                      </a:r>
                    </a:p>
                  </a:txBody>
                  <a:tcPr/>
                </a:tc>
                <a:tc>
                  <a:txBody>
                    <a:bodyPr/>
                    <a:lstStyle/>
                    <a:p>
                      <a:r>
                        <a:rPr lang="zh-CN" altLang="en-US" sz="1400">
                          <a:latin typeface="宋体" panose="02010600030101010101" pitchFamily="2" charset="-122"/>
                          <a:ea typeface="宋体" panose="02010600030101010101" pitchFamily="2" charset="-122"/>
                        </a:rPr>
                        <a:t>返回权重在</a:t>
                      </a:r>
                      <a:r>
                        <a:rPr lang="en-US" altLang="zh-CN" sz="1400">
                          <a:latin typeface="宋体" panose="02010600030101010101" pitchFamily="2" charset="-122"/>
                          <a:ea typeface="宋体" panose="02010600030101010101" pitchFamily="2" charset="-122"/>
                        </a:rPr>
                        <a:t>min-max</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4276594778"/>
                  </a:ext>
                </a:extLst>
              </a:tr>
              <a:tr h="284218">
                <a:tc>
                  <a:txBody>
                    <a:bodyPr/>
                    <a:lstStyle/>
                    <a:p>
                      <a:r>
                        <a:rPr lang="en-US" altLang="zh-CN" sz="1400">
                          <a:latin typeface="宋体" panose="02010600030101010101" pitchFamily="2" charset="-122"/>
                          <a:ea typeface="宋体" panose="02010600030101010101" pitchFamily="2" charset="-122"/>
                        </a:rPr>
                        <a:t>zrem </a:t>
                      </a:r>
                      <a:r>
                        <a:rPr lang="zh-CN" altLang="en-US" sz="1400">
                          <a:latin typeface="宋体" panose="02010600030101010101" pitchFamily="2" charset="-122"/>
                          <a:ea typeface="宋体" panose="02010600030101010101" pitchFamily="2" charset="-122"/>
                        </a:rPr>
                        <a:t>键 值</a:t>
                      </a:r>
                      <a:r>
                        <a:rPr lang="en-US" altLang="zh-CN" sz="1400">
                          <a:latin typeface="宋体" panose="02010600030101010101" pitchFamily="2" charset="-122"/>
                          <a:ea typeface="宋体" panose="02010600030101010101" pitchFamily="2" charset="-122"/>
                        </a:rPr>
                        <a:t>1 </a:t>
                      </a:r>
                      <a:r>
                        <a:rPr lang="zh-CN" altLang="en-US" sz="1400">
                          <a:latin typeface="宋体" panose="02010600030101010101" pitchFamily="2" charset="-122"/>
                          <a:ea typeface="宋体" panose="02010600030101010101" pitchFamily="2" charset="-122"/>
                        </a:rPr>
                        <a:t>值</a:t>
                      </a:r>
                      <a:r>
                        <a:rPr lang="en-US" altLang="zh-CN" sz="1400">
                          <a:latin typeface="宋体" panose="02010600030101010101" pitchFamily="2" charset="-122"/>
                          <a:ea typeface="宋体" panose="02010600030101010101" pitchFamily="2" charset="-122"/>
                        </a:rPr>
                        <a:t>2</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删除指定元素</a:t>
                      </a:r>
                    </a:p>
                  </a:txBody>
                  <a:tcPr/>
                </a:tc>
                <a:tc>
                  <a:txBody>
                    <a:bodyPr/>
                    <a:lstStyle/>
                    <a:p>
                      <a:r>
                        <a:rPr lang="en-US" altLang="zh-CN" sz="1400">
                          <a:latin typeface="宋体" panose="02010600030101010101" pitchFamily="2" charset="-122"/>
                          <a:ea typeface="宋体" panose="02010600030101010101" pitchFamily="2" charset="-122"/>
                        </a:rPr>
                        <a:t>zremrangebyscore </a:t>
                      </a:r>
                      <a:r>
                        <a:rPr lang="zh-CN" altLang="en-US" sz="1400">
                          <a:latin typeface="宋体" panose="02010600030101010101" pitchFamily="2" charset="-122"/>
                          <a:ea typeface="宋体" panose="02010600030101010101" pitchFamily="2" charset="-122"/>
                        </a:rPr>
                        <a:t>键 小 大</a:t>
                      </a:r>
                    </a:p>
                  </a:txBody>
                  <a:tcPr/>
                </a:tc>
                <a:tc>
                  <a:txBody>
                    <a:bodyPr/>
                    <a:lstStyle/>
                    <a:p>
                      <a:r>
                        <a:rPr lang="zh-CN" altLang="en-US" sz="1400">
                          <a:latin typeface="宋体" panose="02010600030101010101" pitchFamily="2" charset="-122"/>
                          <a:ea typeface="宋体" panose="02010600030101010101" pitchFamily="2" charset="-122"/>
                        </a:rPr>
                        <a:t>删除权重在</a:t>
                      </a:r>
                      <a:r>
                        <a:rPr lang="en-US" altLang="zh-CN" sz="1400">
                          <a:latin typeface="宋体" panose="02010600030101010101" pitchFamily="2" charset="-122"/>
                          <a:ea typeface="宋体" panose="02010600030101010101" pitchFamily="2" charset="-122"/>
                        </a:rPr>
                        <a:t>min-max</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value</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860849326"/>
                  </a:ext>
                </a:extLst>
              </a:tr>
            </a:tbl>
          </a:graphicData>
        </a:graphic>
      </p:graphicFrame>
      <p:sp>
        <p:nvSpPr>
          <p:cNvPr id="2" name="文本框 1">
            <a:extLst>
              <a:ext uri="{FF2B5EF4-FFF2-40B4-BE49-F238E27FC236}">
                <a16:creationId xmlns:a16="http://schemas.microsoft.com/office/drawing/2014/main" id="{6129CAB1-E606-4A19-8B25-E1171D0FF2A5}"/>
              </a:ext>
            </a:extLst>
          </p:cNvPr>
          <p:cNvSpPr txBox="1"/>
          <p:nvPr/>
        </p:nvSpPr>
        <p:spPr>
          <a:xfrm>
            <a:off x="-55659" y="4607275"/>
            <a:ext cx="12192000" cy="2246769"/>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数据库与</a:t>
            </a:r>
            <a:r>
              <a:rPr lang="en-US" altLang="zh-CN" sz="1400" b="1">
                <a:latin typeface="宋体" panose="02010600030101010101" pitchFamily="2" charset="-122"/>
                <a:ea typeface="宋体" panose="02010600030101010101" pitchFamily="2" charset="-122"/>
              </a:rPr>
              <a:t>python</a:t>
            </a:r>
            <a:r>
              <a:rPr lang="zh-CN" altLang="en-US" sz="1400" b="1">
                <a:latin typeface="宋体" panose="02010600030101010101" pitchFamily="2" charset="-122"/>
                <a:ea typeface="宋体" panose="02010600030101010101" pitchFamily="2" charset="-122"/>
              </a:rPr>
              <a:t>交互</a:t>
            </a:r>
            <a:r>
              <a:rPr lang="zh-CN" altLang="en-US" sz="1400">
                <a:latin typeface="宋体" panose="02010600030101010101" pitchFamily="2" charset="-122"/>
                <a:ea typeface="宋体" panose="02010600030101010101" pitchFamily="2" charset="-122"/>
              </a:rPr>
              <a:t>：①安装并导入</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模块，链接数据库</a:t>
            </a:r>
            <a:r>
              <a:rPr lang="en-US" altLang="zh-CN" sz="1400">
                <a:latin typeface="宋体" panose="02010600030101010101" pitchFamily="2" charset="-122"/>
                <a:ea typeface="宋体" panose="02010600030101010101" pitchFamily="2" charset="-122"/>
              </a:rPr>
              <a:t>sr = redis.StrictRedis(host='', port=6379, db=0)</a:t>
            </a:r>
            <a:r>
              <a:rPr lang="zh-CN" altLang="en-US" sz="1400">
                <a:latin typeface="宋体" panose="02010600030101010101" pitchFamily="2" charset="-122"/>
                <a:ea typeface="宋体" panose="02010600030101010101" pitchFamily="2" charset="-122"/>
              </a:rPr>
              <a:t>其可以自行设置，默认为此；</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sr</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若使用</a:t>
            </a:r>
            <a:r>
              <a:rPr lang="en-US" altLang="zh-CN" sz="1400">
                <a:latin typeface="宋体" panose="02010600030101010101" pitchFamily="2" charset="-122"/>
                <a:ea typeface="宋体" panose="02010600030101010101" pitchFamily="2" charset="-122"/>
              </a:rPr>
              <a:t>redis.Redis()</a:t>
            </a:r>
            <a:r>
              <a:rPr lang="zh-CN" altLang="en-US" sz="1400">
                <a:latin typeface="宋体" panose="02010600030101010101" pitchFamily="2" charset="-122"/>
                <a:ea typeface="宋体" panose="02010600030101010101" pitchFamily="2" charset="-122"/>
              </a:rPr>
              <a:t>对象则有一些方法不同</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支持所有的</a:t>
            </a:r>
            <a:r>
              <a:rPr lang="en-US" altLang="zh-CN" sz="1400">
                <a:latin typeface="宋体" panose="02010600030101010101" pitchFamily="2" charset="-122"/>
                <a:ea typeface="宋体" panose="02010600030101010101" pitchFamily="2" charset="-122"/>
              </a:rPr>
              <a:t>redis-cli</a:t>
            </a:r>
            <a:r>
              <a:rPr lang="zh-CN" altLang="en-US" sz="1400">
                <a:latin typeface="宋体" panose="02010600030101010101" pitchFamily="2" charset="-122"/>
                <a:ea typeface="宋体" panose="02010600030101010101" pitchFamily="2" charset="-122"/>
              </a:rPr>
              <a:t>方法，其返回值为布尔值，表示操作是否成功；③在对应多个参数输入时其输入方式与在</a:t>
            </a:r>
            <a:r>
              <a:rPr lang="en-US" altLang="zh-CN" sz="1400">
                <a:latin typeface="宋体" panose="02010600030101010101" pitchFamily="2" charset="-122"/>
                <a:ea typeface="宋体" panose="02010600030101010101" pitchFamily="2" charset="-122"/>
              </a:rPr>
              <a:t>redis-cli</a:t>
            </a:r>
            <a:r>
              <a:rPr lang="zh-CN" altLang="en-US" sz="1400">
                <a:latin typeface="宋体" panose="02010600030101010101" pitchFamily="2" charset="-122"/>
                <a:ea typeface="宋体" panose="02010600030101010101" pitchFamily="2" charset="-122"/>
              </a:rPr>
              <a:t>中不同，如</a:t>
            </a:r>
            <a:r>
              <a:rPr lang="en-US" altLang="zh-CN" sz="1400">
                <a:latin typeface="宋体" panose="02010600030101010101" pitchFamily="2" charset="-122"/>
                <a:ea typeface="宋体" panose="02010600030101010101" pitchFamily="2" charset="-122"/>
              </a:rPr>
              <a:t>hmset('key', {'field1':'value1', 'field2':'value2'})</a:t>
            </a:r>
            <a:r>
              <a:rPr lang="zh-CN" altLang="en-US" sz="1400">
                <a:latin typeface="宋体" panose="02010600030101010101" pitchFamily="2" charset="-122"/>
                <a:ea typeface="宋体" panose="02010600030101010101" pitchFamily="2" charset="-122"/>
              </a:rPr>
              <a:t>，其余详见网页；④在获取返回值时，输出的字符串全部为</a:t>
            </a:r>
            <a:r>
              <a:rPr lang="en-US" altLang="zh-CN" sz="1400">
                <a:latin typeface="宋体" panose="02010600030101010101" pitchFamily="2" charset="-122"/>
                <a:ea typeface="宋体" panose="02010600030101010101" pitchFamily="2" charset="-122"/>
              </a:rPr>
              <a:t>b'xxx'</a:t>
            </a:r>
            <a:r>
              <a:rPr lang="zh-CN" altLang="en-US" sz="1400">
                <a:latin typeface="宋体" panose="02010600030101010101" pitchFamily="2" charset="-122"/>
                <a:ea typeface="宋体" panose="02010600030101010101" pitchFamily="2" charset="-122"/>
              </a:rPr>
              <a:t>即字节流。</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数据库与</a:t>
            </a:r>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交互存储</a:t>
            </a:r>
            <a:r>
              <a:rPr lang="en-US" altLang="zh-CN" sz="1400" b="1">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：①安装</a:t>
            </a:r>
            <a:r>
              <a:rPr lang="en-US" altLang="zh-CN" sz="1400">
                <a:latin typeface="宋体" panose="02010600030101010101" pitchFamily="2" charset="-122"/>
                <a:ea typeface="宋体" panose="02010600030101010101" pitchFamily="2" charset="-122"/>
              </a:rPr>
              <a:t>pip install django-redis-sessions</a:t>
            </a:r>
            <a:r>
              <a:rPr lang="zh-CN" altLang="en-US" sz="1400">
                <a:latin typeface="宋体" panose="02010600030101010101" pitchFamily="2" charset="-122"/>
                <a:ea typeface="宋体" panose="02010600030101010101" pitchFamily="2" charset="-122"/>
              </a:rPr>
              <a:t>，配置</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存储</a:t>
            </a:r>
            <a:r>
              <a:rPr lang="en-US" altLang="zh-CN" sz="1400">
                <a:latin typeface="宋体" panose="02010600030101010101" pitchFamily="2" charset="-122"/>
                <a:ea typeface="宋体" panose="02010600030101010101" pitchFamily="2" charset="-122"/>
              </a:rPr>
              <a:t>session </a:t>
            </a:r>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以</a:t>
            </a:r>
            <a:r>
              <a:rPr lang="en-US" altLang="zh-CN" sz="1400">
                <a:latin typeface="宋体" panose="02010600030101010101" pitchFamily="2" charset="-122"/>
                <a:ea typeface="宋体" panose="02010600030101010101" pitchFamily="2" charset="-122"/>
              </a:rPr>
              <a:t>string</a:t>
            </a:r>
            <a:r>
              <a:rPr lang="zh-CN" altLang="en-US" sz="1400">
                <a:latin typeface="宋体" panose="02010600030101010101" pitchFamily="2" charset="-122"/>
                <a:ea typeface="宋体" panose="02010600030101010101" pitchFamily="2" charset="-122"/>
              </a:rPr>
              <a:t>模式存储编码后的字符串，以</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为</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为设置的键值对编码，出现问题描述如后。</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数据库的主从</a:t>
            </a:r>
            <a:r>
              <a:rPr lang="zh-CN" altLang="en-US" sz="1400">
                <a:latin typeface="宋体" panose="02010600030101010101" pitchFamily="2" charset="-122"/>
                <a:ea typeface="宋体" panose="02010600030101010101" pitchFamily="2" charset="-122"/>
              </a:rPr>
              <a:t>：指将一台</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服务器的数据，复制到其它的</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服务器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可以是一台电脑上的不同进程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，数据的复制是单向的，只能从主至从。</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目的</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作用</a:t>
            </a:r>
            <a:r>
              <a:rPr lang="zh-CN" altLang="en-US" sz="1400">
                <a:latin typeface="宋体" panose="02010600030101010101" pitchFamily="2" charset="-122"/>
                <a:ea typeface="宋体" panose="02010600030101010101" pitchFamily="2" charset="-122"/>
              </a:rPr>
              <a:t>：数据冗余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热备份</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，故障恢复，负载均衡，读写分离，高可用基石</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哨兵和集群机制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。且可以实现多级主从，即从服务器可以有其下层</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实现过程</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原理</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建立连接：①保存</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信息②建立</a:t>
            </a:r>
            <a:r>
              <a:rPr lang="en-US" altLang="zh-CN" sz="1400">
                <a:latin typeface="宋体" panose="02010600030101010101" pitchFamily="2" charset="-122"/>
                <a:ea typeface="宋体" panose="02010600030101010101" pitchFamily="2" charset="-122"/>
              </a:rPr>
              <a:t>socket</a:t>
            </a:r>
            <a:r>
              <a:rPr lang="zh-CN" altLang="en-US" sz="1400">
                <a:latin typeface="宋体" panose="02010600030101010101" pitchFamily="2" charset="-122"/>
                <a:ea typeface="宋体" panose="02010600030101010101" pitchFamily="2" charset="-122"/>
              </a:rPr>
              <a:t>链接③发送</a:t>
            </a:r>
            <a:r>
              <a:rPr lang="en-US" altLang="zh-CN" sz="1400">
                <a:latin typeface="宋体" panose="02010600030101010101" pitchFamily="2" charset="-122"/>
                <a:ea typeface="宋体" panose="02010600030101010101" pitchFamily="2" charset="-122"/>
              </a:rPr>
              <a:t>ping</a:t>
            </a:r>
            <a:r>
              <a:rPr lang="zh-CN" altLang="en-US" sz="1400">
                <a:latin typeface="宋体" panose="02010600030101010101" pitchFamily="2" charset="-122"/>
                <a:ea typeface="宋体" panose="02010600030101010101" pitchFamily="2" charset="-122"/>
              </a:rPr>
              <a:t>命令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检查链接是否可用及</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当前状态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④身份验证⑤发送</a:t>
            </a:r>
            <a:r>
              <a:rPr lang="en-US" altLang="zh-CN" sz="1400">
                <a:latin typeface="宋体" panose="02010600030101010101" pitchFamily="2" charset="-122"/>
                <a:ea typeface="宋体" panose="02010600030101010101" pitchFamily="2" charset="-122"/>
              </a:rPr>
              <a:t>slave</a:t>
            </a:r>
            <a:r>
              <a:rPr lang="zh-CN" altLang="en-US" sz="1400">
                <a:latin typeface="宋体" panose="02010600030101010101" pitchFamily="2" charset="-122"/>
                <a:ea typeface="宋体" panose="02010600030101010101" pitchFamily="2" charset="-122"/>
              </a:rPr>
              <a:t>端口；</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数据同步：分为全量同步和部分同步，</a:t>
            </a:r>
            <a:r>
              <a:rPr lang="en-US" altLang="zh-CN" sz="1400">
                <a:latin typeface="宋体" panose="02010600030101010101" pitchFamily="2" charset="-122"/>
                <a:ea typeface="宋体" panose="02010600030101010101" pitchFamily="2" charset="-122"/>
              </a:rPr>
              <a:t>psync/sync</a:t>
            </a:r>
            <a:r>
              <a:rPr lang="zh-CN" altLang="en-US" sz="1400">
                <a:latin typeface="宋体" panose="02010600030101010101" pitchFamily="2" charset="-122"/>
                <a:ea typeface="宋体" panose="02010600030101010101" pitchFamily="2" charset="-122"/>
              </a:rPr>
              <a:t>命令等，后详；</a:t>
            </a: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命令传播：</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将自己执行的命令传播给</a:t>
            </a:r>
            <a:r>
              <a:rPr lang="en-US" altLang="zh-CN" sz="1400">
                <a:latin typeface="宋体" panose="02010600030101010101" pitchFamily="2" charset="-122"/>
                <a:ea typeface="宋体" panose="02010600030101010101" pitchFamily="2" charset="-122"/>
              </a:rPr>
              <a:t>slave</a:t>
            </a:r>
            <a:r>
              <a:rPr lang="zh-CN" altLang="en-US" sz="1400">
                <a:latin typeface="宋体" panose="02010600030101010101" pitchFamily="2" charset="-122"/>
                <a:ea typeface="宋体" panose="02010600030101010101" pitchFamily="2" charset="-122"/>
              </a:rPr>
              <a:t>，维持心跳机制，是异步传输。</a:t>
            </a:r>
          </a:p>
        </p:txBody>
      </p:sp>
    </p:spTree>
    <p:extLst>
      <p:ext uri="{BB962C8B-B14F-4D97-AF65-F5344CB8AC3E}">
        <p14:creationId xmlns:p14="http://schemas.microsoft.com/office/powerpoint/2010/main" val="227553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scimg.oschina.net/oscnet/7d0acf55d5cb81d2ac93cbd26d6684feb6a.jpg">
            <a:extLst>
              <a:ext uri="{FF2B5EF4-FFF2-40B4-BE49-F238E27FC236}">
                <a16:creationId xmlns:a16="http://schemas.microsoft.com/office/drawing/2014/main" id="{9F911C84-636C-4644-9FDC-CE5DF107E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30" y="286599"/>
            <a:ext cx="11168339" cy="65714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0A6D769-E87C-4E10-AEE1-DDE281BFF32D}"/>
              </a:ext>
            </a:extLst>
          </p:cNvPr>
          <p:cNvSpPr txBox="1"/>
          <p:nvPr/>
        </p:nvSpPr>
        <p:spPr>
          <a:xfrm>
            <a:off x="4971332" y="-21178"/>
            <a:ext cx="2249334" cy="307777"/>
          </a:xfrm>
          <a:prstGeom prst="rect">
            <a:avLst/>
          </a:prstGeom>
          <a:noFill/>
        </p:spPr>
        <p:txBody>
          <a:bodyPr wrap="none" rtlCol="0">
            <a:spAutoFit/>
          </a:bodyPr>
          <a:lstStyle/>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主从复制的复制过程</a:t>
            </a:r>
          </a:p>
        </p:txBody>
      </p:sp>
      <p:sp>
        <p:nvSpPr>
          <p:cNvPr id="3" name="文本框 2">
            <a:extLst>
              <a:ext uri="{FF2B5EF4-FFF2-40B4-BE49-F238E27FC236}">
                <a16:creationId xmlns:a16="http://schemas.microsoft.com/office/drawing/2014/main" id="{80416001-7107-4FB7-B638-FE967A9DB72C}"/>
              </a:ext>
            </a:extLst>
          </p:cNvPr>
          <p:cNvSpPr txBox="1"/>
          <p:nvPr/>
        </p:nvSpPr>
        <p:spPr>
          <a:xfrm>
            <a:off x="1868557" y="4715124"/>
            <a:ext cx="1261884"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数据同步阶段</a:t>
            </a:r>
          </a:p>
        </p:txBody>
      </p:sp>
      <p:sp>
        <p:nvSpPr>
          <p:cNvPr id="5" name="文本框 4">
            <a:extLst>
              <a:ext uri="{FF2B5EF4-FFF2-40B4-BE49-F238E27FC236}">
                <a16:creationId xmlns:a16="http://schemas.microsoft.com/office/drawing/2014/main" id="{F6DEFEA8-D633-4D8F-9E08-B35B6FB1E642}"/>
              </a:ext>
            </a:extLst>
          </p:cNvPr>
          <p:cNvSpPr txBox="1"/>
          <p:nvPr/>
        </p:nvSpPr>
        <p:spPr>
          <a:xfrm>
            <a:off x="1868557" y="5565913"/>
            <a:ext cx="1261884"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命令传播阶段</a:t>
            </a:r>
          </a:p>
        </p:txBody>
      </p:sp>
      <p:sp>
        <p:nvSpPr>
          <p:cNvPr id="6" name="文本框 5">
            <a:extLst>
              <a:ext uri="{FF2B5EF4-FFF2-40B4-BE49-F238E27FC236}">
                <a16:creationId xmlns:a16="http://schemas.microsoft.com/office/drawing/2014/main" id="{00B6CCA2-F6EF-4144-9AF4-B7BDF7F61847}"/>
              </a:ext>
            </a:extLst>
          </p:cNvPr>
          <p:cNvSpPr txBox="1"/>
          <p:nvPr/>
        </p:nvSpPr>
        <p:spPr>
          <a:xfrm>
            <a:off x="1868557" y="1296063"/>
            <a:ext cx="1261884"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建立连接阶段</a:t>
            </a:r>
          </a:p>
        </p:txBody>
      </p:sp>
    </p:spTree>
    <p:extLst>
      <p:ext uri="{BB962C8B-B14F-4D97-AF65-F5344CB8AC3E}">
        <p14:creationId xmlns:p14="http://schemas.microsoft.com/office/powerpoint/2010/main" val="366507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scimg.oschina.net/oscnet/352d9b55a35814774e01d6b562d3706de1e.jpg">
            <a:extLst>
              <a:ext uri="{FF2B5EF4-FFF2-40B4-BE49-F238E27FC236}">
                <a16:creationId xmlns:a16="http://schemas.microsoft.com/office/drawing/2014/main" id="{47224591-011F-4795-B4B5-78EC3038B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188" y="0"/>
            <a:ext cx="7567073" cy="123909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C24AD73-0E4B-4B4A-9E9F-B4D216B2996A}"/>
              </a:ext>
            </a:extLst>
          </p:cNvPr>
          <p:cNvSpPr txBox="1"/>
          <p:nvPr/>
        </p:nvSpPr>
        <p:spPr>
          <a:xfrm>
            <a:off x="238539" y="465657"/>
            <a:ext cx="1800493" cy="307777"/>
          </a:xfrm>
          <a:prstGeom prst="rect">
            <a:avLst/>
          </a:prstGeom>
          <a:noFill/>
        </p:spPr>
        <p:txBody>
          <a:bodyPr wrap="none" rtlCol="0">
            <a:spAutoFit/>
          </a:bodyPr>
          <a:lstStyle/>
          <a:p>
            <a:pPr algn="l"/>
            <a:r>
              <a:rPr lang="zh-CN" altLang="en-US" sz="1400" b="1">
                <a:latin typeface="宋体" panose="02010600030101010101" pitchFamily="2" charset="-122"/>
                <a:ea typeface="宋体" panose="02010600030101010101" pitchFamily="2" charset="-122"/>
              </a:rPr>
              <a:t>数据同步的两种方式</a:t>
            </a:r>
          </a:p>
        </p:txBody>
      </p:sp>
      <p:pic>
        <p:nvPicPr>
          <p:cNvPr id="2054" name="Picture 6" descr="https://oscimg.oschina.net/oscnet/3cd0492826e7df197f560c76de17eab4b14.jpg">
            <a:extLst>
              <a:ext uri="{FF2B5EF4-FFF2-40B4-BE49-F238E27FC236}">
                <a16:creationId xmlns:a16="http://schemas.microsoft.com/office/drawing/2014/main" id="{DCE63E27-4526-43D5-9C26-4667496D72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0"/>
          <a:stretch/>
        </p:blipFill>
        <p:spPr bwMode="auto">
          <a:xfrm>
            <a:off x="5887901" y="3383847"/>
            <a:ext cx="6304099" cy="34741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scimg.oschina.net/oscnet/a5ef8057614a2b5f19ccdba354348228d40.jpg">
            <a:extLst>
              <a:ext uri="{FF2B5EF4-FFF2-40B4-BE49-F238E27FC236}">
                <a16:creationId xmlns:a16="http://schemas.microsoft.com/office/drawing/2014/main" id="{3D1F86E2-255D-4913-8D48-57EAEA24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9" y="3689465"/>
            <a:ext cx="5739827" cy="316853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1DEBBD0-8397-443B-BD00-6FF4CCFA0D4F}"/>
              </a:ext>
            </a:extLst>
          </p:cNvPr>
          <p:cNvSpPr txBox="1"/>
          <p:nvPr/>
        </p:nvSpPr>
        <p:spPr>
          <a:xfrm>
            <a:off x="4160080" y="2860758"/>
            <a:ext cx="3326552" cy="307777"/>
          </a:xfrm>
          <a:prstGeom prst="rect">
            <a:avLst/>
          </a:prstGeom>
          <a:noFill/>
        </p:spPr>
        <p:txBody>
          <a:bodyPr wrap="none" rtlCol="0">
            <a:spAutoFit/>
          </a:bodyPr>
          <a:lstStyle/>
          <a:p>
            <a:pPr algn="l"/>
            <a:r>
              <a:rPr lang="en-US" altLang="zh-CN" sz="1400" b="1">
                <a:latin typeface="宋体" panose="02010600030101010101" pitchFamily="2" charset="-122"/>
                <a:ea typeface="宋体" panose="02010600030101010101" pitchFamily="2" charset="-122"/>
              </a:rPr>
              <a:t>psync</a:t>
            </a:r>
            <a:r>
              <a:rPr lang="zh-CN" altLang="en-US" sz="1400" b="1">
                <a:latin typeface="宋体" panose="02010600030101010101" pitchFamily="2" charset="-122"/>
                <a:ea typeface="宋体" panose="02010600030101010101" pitchFamily="2" charset="-122"/>
              </a:rPr>
              <a:t>命令的运行流程及需要的组件支持</a:t>
            </a:r>
          </a:p>
        </p:txBody>
      </p:sp>
      <p:sp>
        <p:nvSpPr>
          <p:cNvPr id="5" name="文本框 4">
            <a:extLst>
              <a:ext uri="{FF2B5EF4-FFF2-40B4-BE49-F238E27FC236}">
                <a16:creationId xmlns:a16="http://schemas.microsoft.com/office/drawing/2014/main" id="{DE3C8B41-FDBD-46E4-A883-99BD742D90A2}"/>
              </a:ext>
            </a:extLst>
          </p:cNvPr>
          <p:cNvSpPr txBox="1"/>
          <p:nvPr/>
        </p:nvSpPr>
        <p:spPr>
          <a:xfrm>
            <a:off x="0" y="1645106"/>
            <a:ext cx="12192001" cy="738664"/>
          </a:xfrm>
          <a:prstGeom prst="rect">
            <a:avLst/>
          </a:prstGeom>
          <a:noFill/>
        </p:spPr>
        <p:txBody>
          <a:bodyPr wrap="square" rtlCol="0">
            <a:spAutoFit/>
          </a:bodyPr>
          <a:lstStyle/>
          <a:p>
            <a:r>
              <a:rPr lang="zh-CN" altLang="en-US" sz="1400" b="1">
                <a:latin typeface="宋体" panose="02010600030101010101" pitchFamily="2" charset="-122"/>
                <a:ea typeface="宋体" panose="02010600030101010101" pitchFamily="2" charset="-122"/>
              </a:rPr>
              <a:t>全量复制</a:t>
            </a:r>
            <a:r>
              <a:rPr lang="zh-CN" altLang="en-US" sz="1400">
                <a:latin typeface="宋体" panose="02010600030101010101" pitchFamily="2" charset="-122"/>
                <a:ea typeface="宋体" panose="02010600030101010101" pitchFamily="2" charset="-122"/>
              </a:rPr>
              <a:t>：用于初次复制或其它无法进行部分复制的情况，将主节点中的所有数据都发送给从节点，是一个非常重型的操作。</a:t>
            </a:r>
          </a:p>
          <a:p>
            <a:r>
              <a:rPr lang="zh-CN" altLang="en-US" sz="1400" b="1">
                <a:latin typeface="宋体" panose="02010600030101010101" pitchFamily="2" charset="-122"/>
                <a:ea typeface="宋体" panose="02010600030101010101" pitchFamily="2" charset="-122"/>
              </a:rPr>
              <a:t>部分复制</a:t>
            </a:r>
            <a:r>
              <a:rPr lang="zh-CN" altLang="en-US" sz="1400">
                <a:latin typeface="宋体" panose="02010600030101010101" pitchFamily="2" charset="-122"/>
                <a:ea typeface="宋体" panose="02010600030101010101" pitchFamily="2" charset="-122"/>
              </a:rPr>
              <a:t>：用于网络中断等情况后的复制，只将中断期间主节点执行的写命令发送给从节点，与全量复制相比更加高效。需要注意的是，如果网络中断时间过长，造成主节点没有能够完整地保存中断期间执行的写命令，则无法进行部分复制，仍使用全量复制。</a:t>
            </a:r>
          </a:p>
        </p:txBody>
      </p:sp>
    </p:spTree>
    <p:extLst>
      <p:ext uri="{BB962C8B-B14F-4D97-AF65-F5344CB8AC3E}">
        <p14:creationId xmlns:p14="http://schemas.microsoft.com/office/powerpoint/2010/main" val="150163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scimg.oschina.net/oscnet/0b5947158ad5caadd6d2b13d3531f9be2dc.jpg">
            <a:extLst>
              <a:ext uri="{FF2B5EF4-FFF2-40B4-BE49-F238E27FC236}">
                <a16:creationId xmlns:a16="http://schemas.microsoft.com/office/drawing/2014/main" id="{1553A110-1972-425C-8FC9-2F9D0C50B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91" y="518661"/>
            <a:ext cx="11078817" cy="633159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26E2A94-D344-45BB-86C2-CE3F8A619531}"/>
              </a:ext>
            </a:extLst>
          </p:cNvPr>
          <p:cNvSpPr txBox="1"/>
          <p:nvPr/>
        </p:nvSpPr>
        <p:spPr>
          <a:xfrm>
            <a:off x="4746911" y="0"/>
            <a:ext cx="2698175" cy="307777"/>
          </a:xfrm>
          <a:prstGeom prst="rect">
            <a:avLst/>
          </a:prstGeom>
          <a:noFill/>
        </p:spPr>
        <p:txBody>
          <a:bodyPr wrap="none" rtlCol="0">
            <a:spAutoFit/>
          </a:bodyPr>
          <a:lstStyle/>
          <a:p>
            <a:pPr algn="l"/>
            <a:r>
              <a:rPr lang="zh-CN" altLang="en-US" sz="1400" b="1">
                <a:latin typeface="宋体" panose="02010600030101010101" pitchFamily="2" charset="-122"/>
                <a:ea typeface="宋体" panose="02010600030101010101" pitchFamily="2" charset="-122"/>
              </a:rPr>
              <a:t>全量复制的具体流程及相关问题</a:t>
            </a:r>
          </a:p>
        </p:txBody>
      </p:sp>
    </p:spTree>
    <p:extLst>
      <p:ext uri="{BB962C8B-B14F-4D97-AF65-F5344CB8AC3E}">
        <p14:creationId xmlns:p14="http://schemas.microsoft.com/office/powerpoint/2010/main" val="24990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119814-48B8-4015-8518-CB2606F65373}"/>
              </a:ext>
            </a:extLst>
          </p:cNvPr>
          <p:cNvSpPr txBox="1"/>
          <p:nvPr/>
        </p:nvSpPr>
        <p:spPr>
          <a:xfrm>
            <a:off x="0" y="1"/>
            <a:ext cx="12192000" cy="7017306"/>
          </a:xfrm>
          <a:prstGeom prst="rect">
            <a:avLst/>
          </a:prstGeom>
          <a:noFill/>
        </p:spPr>
        <p:txBody>
          <a:bodyPr wrap="square" rtlCol="0">
            <a:spAutoFit/>
          </a:bodyPr>
          <a:lstStyle/>
          <a:p>
            <a:pPr algn="l"/>
            <a:r>
              <a:rPr lang="zh-CN" altLang="en-US" sz="1600" b="1">
                <a:latin typeface="宋体" panose="02010600030101010101" pitchFamily="2" charset="-122"/>
                <a:ea typeface="宋体" panose="02010600030101010101" pitchFamily="2" charset="-122"/>
              </a:rPr>
              <a:t>模型操作</a:t>
            </a:r>
            <a:endParaRPr lang="en-US" altLang="zh-CN" sz="1600" b="1">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更改使用的数据库</a:t>
            </a:r>
            <a:r>
              <a:rPr lang="zh-CN" altLang="en-US" sz="1400">
                <a:latin typeface="宋体" panose="02010600030101010101" pitchFamily="2" charset="-122"/>
                <a:ea typeface="宋体" panose="02010600030101010101" pitchFamily="2" charset="-122"/>
              </a:rPr>
              <a:t>：①配置</a:t>
            </a:r>
            <a:r>
              <a:rPr lang="en-US" altLang="zh-CN" sz="1400">
                <a:latin typeface="宋体" panose="02010600030101010101" pitchFamily="2" charset="-122"/>
                <a:ea typeface="宋体" panose="02010600030101010101" pitchFamily="2" charset="-122"/>
              </a:rPr>
              <a:t>setting.py</a:t>
            </a:r>
            <a:r>
              <a:rPr lang="zh-CN" altLang="en-US" sz="1400">
                <a:latin typeface="宋体" panose="02010600030101010101" pitchFamily="2" charset="-122"/>
                <a:ea typeface="宋体" panose="02010600030101010101" pitchFamily="2" charset="-122"/>
              </a:rPr>
              <a:t>下的</a:t>
            </a:r>
            <a:r>
              <a:rPr lang="en-US" altLang="zh-CN" sz="1400">
                <a:latin typeface="宋体" panose="02010600030101010101" pitchFamily="2" charset="-122"/>
                <a:ea typeface="宋体" panose="02010600030101010101" pitchFamily="2" charset="-122"/>
              </a:rPr>
              <a:t>DATABASE</a:t>
            </a:r>
            <a:r>
              <a:rPr lang="zh-CN" altLang="en-US" sz="1400">
                <a:latin typeface="宋体" panose="02010600030101010101" pitchFamily="2" charset="-122"/>
                <a:ea typeface="宋体" panose="02010600030101010101" pitchFamily="2" charset="-122"/>
              </a:rPr>
              <a:t>，其配置如图所示，注意</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为事先创建的</a:t>
            </a:r>
            <a:r>
              <a:rPr lang="en-US" altLang="zh-CN" sz="1400">
                <a:latin typeface="宋体" panose="02010600030101010101" pitchFamily="2" charset="-122"/>
                <a:ea typeface="宋体" panose="02010600030101010101" pitchFamily="2" charset="-122"/>
              </a:rPr>
              <a:t>mysql</a:t>
            </a:r>
            <a:r>
              <a:rPr lang="zh-CN" altLang="en-US" sz="1400">
                <a:latin typeface="宋体" panose="02010600030101010101" pitchFamily="2" charset="-122"/>
                <a:ea typeface="宋体" panose="02010600030101010101" pitchFamily="2" charset="-122"/>
              </a:rPr>
              <a:t>中的数据库；</a:t>
            </a:r>
            <a:endParaRPr lang="en-US" altLang="zh-CN" sz="1400">
              <a:latin typeface="宋体" panose="02010600030101010101" pitchFamily="2" charset="-122"/>
              <a:ea typeface="宋体" panose="02010600030101010101" pitchFamily="2" charset="-122"/>
            </a:endParaRPr>
          </a:p>
          <a:p>
            <a:pPr algn="l"/>
            <a:r>
              <a:rPr lang="zh-CN" altLang="en-US" sz="1400" b="1">
                <a:solidFill>
                  <a:srgbClr val="FF0000"/>
                </a:solidFill>
                <a:latin typeface="宋体" panose="02010600030101010101" pitchFamily="2" charset="-122"/>
                <a:ea typeface="宋体" panose="02010600030101010101" pitchFamily="2" charset="-122"/>
              </a:rPr>
              <a:t>注意这个数据库如果要使用中文则必须在创建的时候</a:t>
            </a:r>
            <a:r>
              <a:rPr lang="en-US" altLang="zh-CN" sz="1400" b="1">
                <a:solidFill>
                  <a:srgbClr val="FF0000"/>
                </a:solidFill>
                <a:latin typeface="宋体" panose="02010600030101010101" pitchFamily="2" charset="-122"/>
                <a:ea typeface="宋体" panose="02010600030101010101" pitchFamily="2" charset="-122"/>
              </a:rPr>
              <a:t>charset=utf8</a:t>
            </a:r>
            <a:r>
              <a:rPr lang="zh-CN" altLang="en-US" sz="1400" b="1">
                <a:solidFill>
                  <a:srgbClr val="FF0000"/>
                </a:solidFill>
                <a:latin typeface="宋体" panose="02010600030101010101" pitchFamily="2" charset="-122"/>
                <a:ea typeface="宋体" panose="02010600030101010101" pitchFamily="2" charset="-122"/>
              </a:rPr>
              <a:t>，否则录入数据报错；</a:t>
            </a:r>
            <a:endParaRPr lang="en-US" altLang="zh-CN" sz="1400" b="1">
              <a:solidFill>
                <a:srgbClr val="FF0000"/>
              </a:solidFill>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②配置</a:t>
            </a:r>
            <a:r>
              <a:rPr lang="zh-CN" altLang="en-US" sz="1400">
                <a:solidFill>
                  <a:schemeClr val="accent2">
                    <a:lumMod val="75000"/>
                  </a:schemeClr>
                </a:solidFill>
                <a:latin typeface="宋体" panose="02010600030101010101" pitchFamily="2" charset="-122"/>
                <a:ea typeface="宋体" panose="02010600030101010101" pitchFamily="2" charset="-122"/>
              </a:rPr>
              <a:t>项目名</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项目名</a:t>
            </a:r>
            <a:r>
              <a:rPr lang="en-US" altLang="zh-CN" sz="1400">
                <a:solidFill>
                  <a:schemeClr val="accent2">
                    <a:lumMod val="75000"/>
                  </a:schemeClr>
                </a:solidFill>
                <a:latin typeface="宋体" panose="02010600030101010101" pitchFamily="2" charset="-122"/>
                <a:ea typeface="宋体" panose="02010600030101010101" pitchFamily="2" charset="-122"/>
              </a:rPr>
              <a:t>/__init__.py</a:t>
            </a:r>
            <a:r>
              <a:rPr lang="zh-CN" altLang="en-US" sz="1400">
                <a:latin typeface="宋体" panose="02010600030101010101" pitchFamily="2" charset="-122"/>
                <a:ea typeface="宋体" panose="02010600030101010101" pitchFamily="2" charset="-122"/>
              </a:rPr>
              <a:t>，在其中</a:t>
            </a:r>
            <a:r>
              <a:rPr lang="en-US" altLang="zh-CN" sz="1400">
                <a:solidFill>
                  <a:schemeClr val="accent2">
                    <a:lumMod val="75000"/>
                  </a:schemeClr>
                </a:solidFill>
                <a:latin typeface="宋体" panose="02010600030101010101" pitchFamily="2" charset="-122"/>
                <a:ea typeface="宋体" panose="02010600030101010101" pitchFamily="2" charset="-122"/>
              </a:rPr>
              <a:t>import pymysql /n pymysql.install_as_MYSQLdb().</a:t>
            </a:r>
            <a:r>
              <a:rPr lang="zh-CN" altLang="en-US" sz="1400">
                <a:latin typeface="宋体" panose="02010600030101010101" pitchFamily="2" charset="-122"/>
                <a:ea typeface="宋体" panose="02010600030101010101" pitchFamily="2" charset="-122"/>
              </a:rPr>
              <a:t>配置完成。</a:t>
            </a:r>
            <a:endParaRPr lang="en-US" altLang="zh-CN" sz="1400">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模型类属性</a:t>
            </a:r>
            <a:r>
              <a:rPr lang="zh-CN" altLang="en-US" sz="1400">
                <a:latin typeface="宋体" panose="02010600030101010101" pitchFamily="2" charset="-122"/>
                <a:ea typeface="宋体" panose="02010600030101010101" pitchFamily="2" charset="-122"/>
              </a:rPr>
              <a:t>：即表的字段名，</a:t>
            </a:r>
            <a:r>
              <a:rPr lang="zh-CN" altLang="en-US" sz="1400">
                <a:solidFill>
                  <a:srgbClr val="FF0000"/>
                </a:solidFill>
                <a:latin typeface="宋体" panose="02010600030101010101" pitchFamily="2" charset="-122"/>
                <a:ea typeface="宋体" panose="02010600030101010101" pitchFamily="2" charset="-122"/>
              </a:rPr>
              <a:t>不能是</a:t>
            </a:r>
            <a:r>
              <a:rPr lang="en-US" altLang="zh-CN" sz="1400">
                <a:solidFill>
                  <a:srgbClr val="FF0000"/>
                </a:solidFill>
                <a:latin typeface="宋体" panose="02010600030101010101" pitchFamily="2" charset="-122"/>
                <a:ea typeface="宋体" panose="02010600030101010101" pitchFamily="2" charset="-122"/>
              </a:rPr>
              <a:t>python</a:t>
            </a:r>
            <a:r>
              <a:rPr lang="zh-CN" altLang="en-US" sz="1400">
                <a:solidFill>
                  <a:srgbClr val="FF0000"/>
                </a:solidFill>
                <a:latin typeface="宋体" panose="02010600030101010101" pitchFamily="2" charset="-122"/>
                <a:ea typeface="宋体" panose="02010600030101010101" pitchFamily="2" charset="-122"/>
              </a:rPr>
              <a:t>保留关键字，不允许使用连续的下划线</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a:t>
            </a:r>
            <a:r>
              <a:rPr lang="en-US" altLang="zh-CN" sz="1400">
                <a:latin typeface="宋体" panose="02010600030101010101" pitchFamily="2" charset="-122"/>
                <a:ea typeface="宋体" panose="02010600030101010101" pitchFamily="2" charset="-122"/>
              </a:rPr>
              <a:t>__xx)</a:t>
            </a:r>
            <a:r>
              <a:rPr lang="zh-CN" altLang="en-US" sz="1400">
                <a:latin typeface="宋体" panose="02010600030101010101" pitchFamily="2" charset="-122"/>
                <a:ea typeface="宋体" panose="02010600030101010101" pitchFamily="2" charset="-122"/>
              </a:rPr>
              <a:t>，类型如下：</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AutoField</a:t>
            </a:r>
            <a:r>
              <a:rPr lang="zh-CN" altLang="en-US" sz="1400">
                <a:latin typeface="宋体" panose="02010600030101010101" pitchFamily="2" charset="-122"/>
                <a:ea typeface="宋体" panose="02010600030101010101" pitchFamily="2" charset="-122"/>
              </a:rPr>
              <a:t>：自动增长的</a:t>
            </a:r>
            <a:r>
              <a:rPr lang="en-US" altLang="zh-CN" sz="1400">
                <a:latin typeface="宋体" panose="02010600030101010101" pitchFamily="2" charset="-122"/>
                <a:ea typeface="宋体" panose="02010600030101010101" pitchFamily="2" charset="-122"/>
              </a:rPr>
              <a:t>IntegerField</a:t>
            </a:r>
            <a:r>
              <a:rPr lang="zh-CN" altLang="en-US" sz="1400">
                <a:latin typeface="宋体" panose="02010600030101010101" pitchFamily="2" charset="-122"/>
                <a:ea typeface="宋体" panose="02010600030101010101" pitchFamily="2" charset="-122"/>
              </a:rPr>
              <a:t>，不指定时</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会自动创建属性名为</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的自动增长属性；</a:t>
            </a:r>
          </a:p>
          <a:p>
            <a:r>
              <a:rPr lang="en-US" altLang="zh-CN" sz="1400" b="1">
                <a:latin typeface="宋体" panose="02010600030101010101" pitchFamily="2" charset="-122"/>
                <a:ea typeface="宋体" panose="02010600030101010101" pitchFamily="2" charset="-122"/>
              </a:rPr>
              <a:t>BooleanField</a:t>
            </a:r>
            <a:r>
              <a:rPr lang="zh-CN" altLang="en-US" sz="1400">
                <a:latin typeface="宋体" panose="02010600030101010101" pitchFamily="2" charset="-122"/>
                <a:ea typeface="宋体" panose="02010600030101010101" pitchFamily="2" charset="-122"/>
              </a:rPr>
              <a:t>：布尔字段，值为</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或</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NullBooleanField</a:t>
            </a:r>
            <a:r>
              <a:rPr lang="zh-CN" altLang="en-US" sz="1400">
                <a:latin typeface="宋体" panose="02010600030101010101" pitchFamily="2" charset="-122"/>
                <a:ea typeface="宋体" panose="02010600030101010101" pitchFamily="2" charset="-122"/>
              </a:rPr>
              <a:t>：支持</a:t>
            </a:r>
            <a:r>
              <a:rPr lang="en-US" altLang="zh-CN" sz="1400">
                <a:latin typeface="宋体" panose="02010600030101010101" pitchFamily="2" charset="-122"/>
                <a:ea typeface="宋体" panose="02010600030101010101" pitchFamily="2" charset="-122"/>
              </a:rPr>
              <a:t>Null</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三种值；</a:t>
            </a:r>
          </a:p>
          <a:p>
            <a:r>
              <a:rPr lang="en-US" altLang="zh-CN" sz="1400" b="1">
                <a:latin typeface="宋体" panose="02010600030101010101" pitchFamily="2" charset="-122"/>
                <a:ea typeface="宋体" panose="02010600030101010101" pitchFamily="2" charset="-122"/>
              </a:rPr>
              <a:t>CharField(max_length=</a:t>
            </a:r>
            <a:r>
              <a:rPr lang="zh-CN" altLang="en-US" sz="1400" b="1">
                <a:latin typeface="宋体" panose="02010600030101010101" pitchFamily="2" charset="-122"/>
                <a:ea typeface="宋体" panose="02010600030101010101" pitchFamily="2" charset="-122"/>
              </a:rPr>
              <a:t>字符长度</a:t>
            </a:r>
            <a:r>
              <a:rPr lang="en-US" altLang="zh-CN" sz="1400" b="1">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：字符串，参数</a:t>
            </a:r>
            <a:r>
              <a:rPr lang="en-US" altLang="zh-CN" sz="1400">
                <a:latin typeface="宋体" panose="02010600030101010101" pitchFamily="2" charset="-122"/>
                <a:ea typeface="宋体" panose="02010600030101010101" pitchFamily="2" charset="-122"/>
              </a:rPr>
              <a:t>max_length</a:t>
            </a:r>
            <a:r>
              <a:rPr lang="zh-CN" altLang="en-US" sz="1400">
                <a:latin typeface="宋体" panose="02010600030101010101" pitchFamily="2" charset="-122"/>
                <a:ea typeface="宋体" panose="02010600030101010101" pitchFamily="2" charset="-122"/>
              </a:rPr>
              <a:t>表示最大字符个数；</a:t>
            </a:r>
          </a:p>
          <a:p>
            <a:r>
              <a:rPr lang="en-US" altLang="zh-CN" sz="1400" b="1">
                <a:latin typeface="宋体" panose="02010600030101010101" pitchFamily="2" charset="-122"/>
                <a:ea typeface="宋体" panose="02010600030101010101" pitchFamily="2" charset="-122"/>
              </a:rPr>
              <a:t>TextField</a:t>
            </a:r>
            <a:r>
              <a:rPr lang="zh-CN" altLang="en-US" sz="1400">
                <a:latin typeface="宋体" panose="02010600030101010101" pitchFamily="2" charset="-122"/>
                <a:ea typeface="宋体" panose="02010600030101010101" pitchFamily="2" charset="-122"/>
              </a:rPr>
              <a:t>：大文本字段，一般超过</a:t>
            </a:r>
            <a:r>
              <a:rPr lang="en-US" altLang="zh-CN" sz="1400">
                <a:latin typeface="宋体" panose="02010600030101010101" pitchFamily="2" charset="-122"/>
                <a:ea typeface="宋体" panose="02010600030101010101" pitchFamily="2" charset="-122"/>
              </a:rPr>
              <a:t>4000</a:t>
            </a:r>
            <a:r>
              <a:rPr lang="zh-CN" altLang="en-US" sz="1400">
                <a:latin typeface="宋体" panose="02010600030101010101" pitchFamily="2" charset="-122"/>
                <a:ea typeface="宋体" panose="02010600030101010101" pitchFamily="2" charset="-122"/>
              </a:rPr>
              <a:t>个字符时使用；</a:t>
            </a:r>
          </a:p>
          <a:p>
            <a:r>
              <a:rPr lang="en-US" altLang="zh-CN" sz="1400" b="1">
                <a:latin typeface="宋体" panose="02010600030101010101" pitchFamily="2" charset="-122"/>
                <a:ea typeface="宋体" panose="02010600030101010101" pitchFamily="2" charset="-122"/>
              </a:rPr>
              <a:t>IntegerField</a:t>
            </a:r>
            <a:r>
              <a:rPr lang="zh-CN" altLang="en-US" sz="1400">
                <a:latin typeface="宋体" panose="02010600030101010101" pitchFamily="2" charset="-122"/>
                <a:ea typeface="宋体" panose="02010600030101010101" pitchFamily="2" charset="-122"/>
              </a:rPr>
              <a:t>：整数；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其不做其他约束时，在</a:t>
            </a:r>
            <a:r>
              <a:rPr lang="en-US" altLang="zh-CN" sz="1400">
                <a:latin typeface="宋体" panose="02010600030101010101" pitchFamily="2" charset="-122"/>
                <a:ea typeface="宋体" panose="02010600030101010101" pitchFamily="2" charset="-122"/>
              </a:rPr>
              <a:t>mysql</a:t>
            </a:r>
            <a:r>
              <a:rPr lang="zh-CN" altLang="en-US" sz="1400">
                <a:latin typeface="宋体" panose="02010600030101010101" pitchFamily="2" charset="-122"/>
                <a:ea typeface="宋体" panose="02010600030101010101" pitchFamily="2" charset="-122"/>
              </a:rPr>
              <a:t>中创建的为</a:t>
            </a:r>
            <a:r>
              <a:rPr lang="en-US" altLang="zh-CN" sz="1400">
                <a:latin typeface="宋体" panose="02010600030101010101" pitchFamily="2" charset="-122"/>
                <a:ea typeface="宋体" panose="02010600030101010101" pitchFamily="2" charset="-122"/>
              </a:rPr>
              <a:t>int</a:t>
            </a:r>
            <a:r>
              <a:rPr lang="zh-CN" altLang="en-US" sz="1400">
                <a:latin typeface="宋体" panose="02010600030101010101" pitchFamily="2" charset="-122"/>
                <a:ea typeface="宋体" panose="02010600030101010101" pitchFamily="2" charset="-122"/>
              </a:rPr>
              <a:t>类型的整数，即</a:t>
            </a:r>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个字节</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DecimalField(max_digits=None, decimal_places=None)</a:t>
            </a:r>
            <a:r>
              <a:rPr lang="zh-CN" altLang="en-US" sz="1400">
                <a:latin typeface="宋体" panose="02010600030101010101" pitchFamily="2" charset="-122"/>
                <a:ea typeface="宋体" panose="02010600030101010101" pitchFamily="2" charset="-122"/>
              </a:rPr>
              <a:t>：十进制浮点数，参数</a:t>
            </a:r>
            <a:r>
              <a:rPr lang="en-US" altLang="zh-CN" sz="1400">
                <a:latin typeface="宋体" panose="02010600030101010101" pitchFamily="2" charset="-122"/>
                <a:ea typeface="宋体" panose="02010600030101010101" pitchFamily="2" charset="-122"/>
              </a:rPr>
              <a:t>max_digits</a:t>
            </a:r>
            <a:r>
              <a:rPr lang="zh-CN" altLang="en-US" sz="1400">
                <a:latin typeface="宋体" panose="02010600030101010101" pitchFamily="2" charset="-122"/>
                <a:ea typeface="宋体" panose="02010600030101010101" pitchFamily="2" charset="-122"/>
              </a:rPr>
              <a:t>表示总位数参数，</a:t>
            </a:r>
            <a:r>
              <a:rPr lang="en-US" altLang="zh-CN" sz="1400">
                <a:latin typeface="宋体" panose="02010600030101010101" pitchFamily="2" charset="-122"/>
                <a:ea typeface="宋体" panose="02010600030101010101" pitchFamily="2" charset="-122"/>
              </a:rPr>
              <a:t>decimal_places</a:t>
            </a:r>
            <a:r>
              <a:rPr lang="zh-CN" altLang="en-US" sz="1400">
                <a:latin typeface="宋体" panose="02010600030101010101" pitchFamily="2" charset="-122"/>
                <a:ea typeface="宋体" panose="02010600030101010101" pitchFamily="2" charset="-122"/>
              </a:rPr>
              <a:t>表示小数位数；</a:t>
            </a:r>
          </a:p>
          <a:p>
            <a:r>
              <a:rPr lang="en-US" altLang="zh-CN" sz="1400" b="1">
                <a:latin typeface="宋体" panose="02010600030101010101" pitchFamily="2" charset="-122"/>
                <a:ea typeface="宋体" panose="02010600030101010101" pitchFamily="2" charset="-122"/>
              </a:rPr>
              <a:t>FloatField</a:t>
            </a:r>
            <a:r>
              <a:rPr lang="zh-CN" altLang="en-US" sz="1400">
                <a:latin typeface="宋体" panose="02010600030101010101" pitchFamily="2" charset="-122"/>
                <a:ea typeface="宋体" panose="02010600030101010101" pitchFamily="2" charset="-122"/>
              </a:rPr>
              <a:t>：浮点数，参数同上，但其是计算机中存储浮点数的方法，不精确；</a:t>
            </a:r>
          </a:p>
          <a:p>
            <a:r>
              <a:rPr lang="en-US" altLang="zh-CN" sz="1400" b="1">
                <a:latin typeface="宋体" panose="02010600030101010101" pitchFamily="2" charset="-122"/>
                <a:ea typeface="宋体" panose="02010600030101010101" pitchFamily="2" charset="-122"/>
              </a:rPr>
              <a:t>DateField[auto_now=False, auto_now_add=False])</a:t>
            </a:r>
            <a:r>
              <a:rPr lang="zh-CN" altLang="en-US" sz="1400">
                <a:latin typeface="宋体" panose="02010600030101010101" pitchFamily="2" charset="-122"/>
                <a:ea typeface="宋体" panose="02010600030101010101" pitchFamily="2" charset="-122"/>
              </a:rPr>
              <a:t>：日期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auto_now</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auto_now_add</a:t>
            </a:r>
            <a:r>
              <a:rPr lang="zh-CN" altLang="en-US" sz="1400">
                <a:latin typeface="宋体" panose="02010600030101010101" pitchFamily="2" charset="-122"/>
                <a:ea typeface="宋体" panose="02010600030101010101" pitchFamily="2" charset="-122"/>
              </a:rPr>
              <a:t>参数排斥，不能同时使用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auto_now</a:t>
            </a:r>
            <a:r>
              <a:rPr lang="zh-CN" altLang="en-US" sz="1400">
                <a:latin typeface="宋体" panose="02010600030101010101" pitchFamily="2" charset="-122"/>
                <a:ea typeface="宋体" panose="02010600030101010101" pitchFamily="2" charset="-122"/>
              </a:rPr>
              <a:t>表示每次保存对象时，自动设置该字段为当前时间，用于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最后一次修改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的时间戳，它总是使用当前日期，默认为</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auto_now_add</a:t>
            </a:r>
            <a:r>
              <a:rPr lang="zh-CN" altLang="en-US" sz="1400">
                <a:latin typeface="宋体" panose="02010600030101010101" pitchFamily="2" charset="-122"/>
                <a:ea typeface="宋体" panose="02010600030101010101" pitchFamily="2" charset="-122"/>
              </a:rPr>
              <a:t>表示当对象第一次被创建时自动设置当前时间，用于创建的时间戳，它总是使用当前日期，默认为</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参数</a:t>
            </a:r>
            <a:r>
              <a:rPr lang="en-US" altLang="zh-CN" sz="1400">
                <a:latin typeface="宋体" panose="02010600030101010101" pitchFamily="2" charset="-122"/>
                <a:ea typeface="宋体" panose="02010600030101010101" pitchFamily="2" charset="-122"/>
              </a:rPr>
              <a:t>auto_now_add</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auto_now</a:t>
            </a:r>
            <a:r>
              <a:rPr lang="zh-CN" altLang="en-US" sz="1400">
                <a:latin typeface="宋体" panose="02010600030101010101" pitchFamily="2" charset="-122"/>
                <a:ea typeface="宋体" panose="02010600030101010101" pitchFamily="2" charset="-122"/>
              </a:rPr>
              <a:t>是相互排斥的，组合将会发生错误；</a:t>
            </a:r>
          </a:p>
          <a:p>
            <a:r>
              <a:rPr lang="en-US" altLang="zh-CN" sz="1400" b="1">
                <a:latin typeface="宋体" panose="02010600030101010101" pitchFamily="2" charset="-122"/>
                <a:ea typeface="宋体" panose="02010600030101010101" pitchFamily="2" charset="-122"/>
              </a:rPr>
              <a:t>TimeField</a:t>
            </a:r>
            <a:r>
              <a:rPr lang="zh-CN" altLang="en-US" sz="1400">
                <a:latin typeface="宋体" panose="02010600030101010101" pitchFamily="2" charset="-122"/>
                <a:ea typeface="宋体" panose="02010600030101010101" pitchFamily="2" charset="-122"/>
              </a:rPr>
              <a:t>：时间，参数同</a:t>
            </a:r>
            <a:r>
              <a:rPr lang="en-US" altLang="zh-CN" sz="1400">
                <a:latin typeface="宋体" panose="02010600030101010101" pitchFamily="2" charset="-122"/>
                <a:ea typeface="宋体" panose="02010600030101010101" pitchFamily="2" charset="-122"/>
              </a:rPr>
              <a:t>DateField</a:t>
            </a:r>
            <a:r>
              <a:rPr lang="zh-CN" altLang="en-US"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DateTimeField</a:t>
            </a:r>
            <a:r>
              <a:rPr lang="zh-CN" altLang="en-US" sz="1400">
                <a:latin typeface="宋体" panose="02010600030101010101" pitchFamily="2" charset="-122"/>
                <a:ea typeface="宋体" panose="02010600030101010101" pitchFamily="2" charset="-122"/>
              </a:rPr>
              <a:t>：日期时间，参数同</a:t>
            </a:r>
            <a:r>
              <a:rPr lang="en-US" altLang="zh-CN" sz="1400">
                <a:latin typeface="宋体" panose="02010600030101010101" pitchFamily="2" charset="-122"/>
                <a:ea typeface="宋体" panose="02010600030101010101" pitchFamily="2" charset="-122"/>
              </a:rPr>
              <a:t>DateField</a:t>
            </a:r>
            <a:r>
              <a:rPr lang="zh-CN" altLang="en-US"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FileField</a:t>
            </a:r>
            <a:r>
              <a:rPr lang="zh-CN" altLang="en-US" sz="1400">
                <a:latin typeface="宋体" panose="02010600030101010101" pitchFamily="2" charset="-122"/>
                <a:ea typeface="宋体" panose="02010600030101010101" pitchFamily="2" charset="-122"/>
              </a:rPr>
              <a:t>：上传文件字段；                   </a:t>
            </a:r>
            <a:r>
              <a:rPr lang="en-US" altLang="zh-CN" sz="1400" b="1">
                <a:latin typeface="宋体" panose="02010600030101010101" pitchFamily="2" charset="-122"/>
                <a:ea typeface="宋体" panose="02010600030101010101" pitchFamily="2" charset="-122"/>
              </a:rPr>
              <a:t>URLField</a:t>
            </a:r>
            <a:r>
              <a:rPr lang="zh-CN" altLang="en-US" sz="1400">
                <a:latin typeface="宋体" panose="02010600030101010101" pitchFamily="2" charset="-122"/>
                <a:ea typeface="宋体" panose="02010600030101010101" pitchFamily="2" charset="-122"/>
              </a:rPr>
              <a:t>：以字符串格式上传</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，会自动校验是否为一个有效的</a:t>
            </a:r>
            <a:r>
              <a:rPr lang="en-US" altLang="zh-CN" sz="1400">
                <a:latin typeface="宋体" panose="02010600030101010101" pitchFamily="2" charset="-122"/>
                <a:ea typeface="宋体" panose="02010600030101010101" pitchFamily="2" charset="-122"/>
              </a:rPr>
              <a:t>URL</a:t>
            </a:r>
            <a:endParaRPr lang="zh-CN" altLang="en-US"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ImageField</a:t>
            </a:r>
            <a:r>
              <a:rPr lang="zh-CN" altLang="en-US" sz="1400">
                <a:latin typeface="宋体" panose="02010600030101010101" pitchFamily="2" charset="-122"/>
                <a:ea typeface="宋体" panose="02010600030101010101" pitchFamily="2" charset="-122"/>
              </a:rPr>
              <a:t>：继承于</a:t>
            </a:r>
            <a:r>
              <a:rPr lang="en-US" altLang="zh-CN" sz="1400">
                <a:latin typeface="宋体" panose="02010600030101010101" pitchFamily="2" charset="-122"/>
                <a:ea typeface="宋体" panose="02010600030101010101" pitchFamily="2" charset="-122"/>
              </a:rPr>
              <a:t>FileField</a:t>
            </a:r>
            <a:r>
              <a:rPr lang="zh-CN" altLang="en-US" sz="1400">
                <a:latin typeface="宋体" panose="02010600030101010101" pitchFamily="2" charset="-122"/>
                <a:ea typeface="宋体" panose="02010600030101010101" pitchFamily="2" charset="-122"/>
              </a:rPr>
              <a:t>，对上传的内容进行校验，确保是有效的图片；</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ForeignKey('</a:t>
            </a:r>
            <a:r>
              <a:rPr lang="zh-CN" altLang="en-US" sz="1400" b="1">
                <a:latin typeface="宋体" panose="02010600030101010101" pitchFamily="2" charset="-122"/>
                <a:ea typeface="宋体" panose="02010600030101010101" pitchFamily="2" charset="-122"/>
              </a:rPr>
              <a:t>链接表名</a:t>
            </a:r>
            <a:r>
              <a:rPr lang="en-US" altLang="zh-CN" sz="1400" b="1">
                <a:latin typeface="宋体" panose="02010600030101010101" pitchFamily="2" charset="-122"/>
                <a:ea typeface="宋体" panose="02010600030101010101" pitchFamily="2" charset="-122"/>
              </a:rPr>
              <a:t>', on_delete=models.CASCADE)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on_delete</a:t>
            </a:r>
            <a:r>
              <a:rPr lang="zh-CN" altLang="en-US" sz="1400">
                <a:latin typeface="宋体" panose="02010600030101010101" pitchFamily="2" charset="-122"/>
                <a:ea typeface="宋体" panose="02010600030101010101" pitchFamily="2" charset="-122"/>
              </a:rPr>
              <a:t>参数意为当外键对应关联表主键数据被删除后的操作，</a:t>
            </a:r>
            <a:r>
              <a:rPr lang="en-US" altLang="zh-CN" sz="1400">
                <a:latin typeface="宋体" panose="02010600030101010101" pitchFamily="2" charset="-122"/>
                <a:ea typeface="宋体" panose="02010600030101010101" pitchFamily="2" charset="-122"/>
              </a:rPr>
              <a:t>CASCADE(</a:t>
            </a:r>
            <a:r>
              <a:rPr lang="zh-CN" altLang="en-US" sz="1400">
                <a:latin typeface="宋体" panose="02010600030101010101" pitchFamily="2" charset="-122"/>
                <a:ea typeface="宋体" panose="02010600030101010101" pitchFamily="2" charset="-122"/>
              </a:rPr>
              <a:t>级联删除</a:t>
            </a:r>
            <a:r>
              <a:rPr lang="en-US" altLang="zh-CN" sz="1400">
                <a:latin typeface="宋体" panose="02010600030101010101" pitchFamily="2" charset="-122"/>
                <a:ea typeface="宋体" panose="02010600030101010101" pitchFamily="2" charset="-122"/>
              </a:rPr>
              <a:t>)PROTECT(</a:t>
            </a:r>
            <a:r>
              <a:rPr lang="zh-CN" altLang="en-US" sz="1400">
                <a:latin typeface="宋体" panose="02010600030101010101" pitchFamily="2" charset="-122"/>
                <a:ea typeface="宋体" panose="02010600030101010101" pitchFamily="2" charset="-122"/>
              </a:rPr>
              <a:t>报错</a:t>
            </a:r>
            <a:r>
              <a:rPr lang="en-US" altLang="zh-CN" sz="1400">
                <a:latin typeface="宋体" panose="02010600030101010101" pitchFamily="2" charset="-122"/>
                <a:ea typeface="宋体" panose="02010600030101010101" pitchFamily="2" charset="-122"/>
              </a:rPr>
              <a:t>)SET_NULL(</a:t>
            </a:r>
            <a:r>
              <a:rPr lang="zh-CN" altLang="en-US" sz="1400">
                <a:latin typeface="宋体" panose="02010600030101010101" pitchFamily="2" charset="-122"/>
                <a:ea typeface="宋体" panose="02010600030101010101" pitchFamily="2" charset="-122"/>
              </a:rPr>
              <a:t>外键设为空</a:t>
            </a:r>
            <a:r>
              <a:rPr lang="en-US" altLang="zh-CN" sz="1400">
                <a:latin typeface="宋体" panose="02010600030101010101" pitchFamily="2" charset="-122"/>
                <a:ea typeface="宋体" panose="02010600030101010101" pitchFamily="2" charset="-122"/>
              </a:rPr>
              <a:t>)SET_DEFAULT(</a:t>
            </a:r>
            <a:r>
              <a:rPr lang="zh-CN" altLang="en-US" sz="1400">
                <a:latin typeface="宋体" panose="02010600030101010101" pitchFamily="2" charset="-122"/>
                <a:ea typeface="宋体" panose="02010600030101010101" pitchFamily="2" charset="-122"/>
              </a:rPr>
              <a:t>默认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，必选。</a:t>
            </a:r>
            <a:endParaRPr lang="en-US" altLang="zh-CN" sz="1400">
              <a:latin typeface="宋体" panose="02010600030101010101" pitchFamily="2" charset="-122"/>
              <a:ea typeface="宋体" panose="02010600030101010101" pitchFamily="2" charset="-122"/>
            </a:endParaRPr>
          </a:p>
          <a:p>
            <a:r>
              <a:rPr lang="en-US" altLang="zh-CN" sz="1400">
                <a:solidFill>
                  <a:srgbClr val="FF0000"/>
                </a:solidFill>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注意，在</a:t>
            </a:r>
            <a:r>
              <a:rPr lang="en-US" altLang="zh-CN" sz="1400">
                <a:solidFill>
                  <a:srgbClr val="FF0000"/>
                </a:solidFill>
                <a:latin typeface="宋体" panose="02010600030101010101" pitchFamily="2" charset="-122"/>
                <a:ea typeface="宋体" panose="02010600030101010101" pitchFamily="2" charset="-122"/>
              </a:rPr>
              <a:t>models</a:t>
            </a:r>
            <a:r>
              <a:rPr lang="zh-CN" altLang="en-US" sz="1400">
                <a:solidFill>
                  <a:srgbClr val="FF0000"/>
                </a:solidFill>
                <a:latin typeface="宋体" panose="02010600030101010101" pitchFamily="2" charset="-122"/>
                <a:ea typeface="宋体" panose="02010600030101010101" pitchFamily="2" charset="-122"/>
              </a:rPr>
              <a:t>文件中，只要字段名与表名对应，则无需重新迁移，就可以拿来操作对应的模型类表。</a:t>
            </a:r>
            <a:r>
              <a:rPr lang="en-US" altLang="zh-CN" sz="1400">
                <a:solidFill>
                  <a:srgbClr val="FF0000"/>
                </a:solidFill>
                <a:latin typeface="宋体" panose="02010600030101010101" pitchFamily="2" charset="-122"/>
                <a:ea typeface="宋体" panose="02010600030101010101" pitchFamily="2" charset="-122"/>
              </a:rPr>
              <a:t>)</a:t>
            </a:r>
          </a:p>
          <a:p>
            <a:r>
              <a:rPr lang="zh-CN" altLang="en-US" sz="1400" b="1">
                <a:latin typeface="宋体" panose="02010600030101010101" pitchFamily="2" charset="-122"/>
                <a:ea typeface="宋体" panose="02010600030101010101" pitchFamily="2" charset="-122"/>
              </a:rPr>
              <a:t>模型类属性的选项</a:t>
            </a:r>
            <a:r>
              <a:rPr lang="zh-CN" altLang="en-US" sz="1400">
                <a:latin typeface="宋体" panose="02010600030101010101" pitchFamily="2" charset="-122"/>
                <a:ea typeface="宋体" panose="02010600030101010101" pitchFamily="2" charset="-122"/>
              </a:rPr>
              <a:t>：</a:t>
            </a:r>
            <a:r>
              <a:rPr lang="en-US" altLang="zh-CN" sz="1400" b="1">
                <a:latin typeface="宋体" panose="02010600030101010101" pitchFamily="2" charset="-122"/>
                <a:ea typeface="宋体" panose="02010600030101010101" pitchFamily="2" charset="-122"/>
              </a:rPr>
              <a:t>null</a:t>
            </a:r>
            <a:r>
              <a:rPr lang="zh-CN" altLang="en-US" sz="1400">
                <a:latin typeface="宋体" panose="02010600030101010101" pitchFamily="2" charset="-122"/>
                <a:ea typeface="宋体" panose="02010600030101010101" pitchFamily="2" charset="-122"/>
              </a:rPr>
              <a:t>：如果为</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，表示允许为空，默认值是</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允许在</a:t>
            </a:r>
            <a:r>
              <a:rPr lang="en-US" altLang="zh-CN" sz="1400">
                <a:latin typeface="宋体" panose="02010600030101010101" pitchFamily="2" charset="-122"/>
                <a:ea typeface="宋体" panose="02010600030101010101" pitchFamily="2" charset="-122"/>
              </a:rPr>
              <a:t>models</a:t>
            </a:r>
            <a:r>
              <a:rPr lang="zh-CN" altLang="en-US" sz="1400">
                <a:latin typeface="宋体" panose="02010600030101010101" pitchFamily="2" charset="-122"/>
                <a:ea typeface="宋体" panose="02010600030101010101" pitchFamily="2" charset="-122"/>
              </a:rPr>
              <a:t>中建立的模型类表某个字段为空</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blank</a:t>
            </a:r>
            <a:r>
              <a:rPr lang="zh-CN" altLang="en-US" sz="1400">
                <a:latin typeface="宋体" panose="02010600030101010101" pitchFamily="2" charset="-122"/>
                <a:ea typeface="宋体" panose="02010600030101010101" pitchFamily="2" charset="-122"/>
              </a:rPr>
              <a:t>：如果为</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，则该字段允许为空白，默认值是</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允许在</a:t>
            </a:r>
            <a:r>
              <a:rPr lang="en-US" altLang="zh-CN" sz="1400">
                <a:latin typeface="宋体" panose="02010600030101010101" pitchFamily="2" charset="-122"/>
                <a:ea typeface="宋体" panose="02010600030101010101" pitchFamily="2" charset="-122"/>
              </a:rPr>
              <a:t>admin</a:t>
            </a:r>
            <a:r>
              <a:rPr lang="zh-CN" altLang="en-US" sz="1400">
                <a:latin typeface="宋体" panose="02010600030101010101" pitchFamily="2" charset="-122"/>
                <a:ea typeface="宋体" panose="02010600030101010101" pitchFamily="2" charset="-122"/>
              </a:rPr>
              <a:t>管理页面中某个输入框为空</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db_column</a:t>
            </a:r>
            <a:r>
              <a:rPr lang="zh-CN" altLang="en-US" sz="1400">
                <a:latin typeface="宋体" panose="02010600030101010101" pitchFamily="2" charset="-122"/>
                <a:ea typeface="宋体" panose="02010600030101010101" pitchFamily="2" charset="-122"/>
              </a:rPr>
              <a:t>：字段的名称，如果未指定，则使用属性的名称；</a:t>
            </a:r>
          </a:p>
          <a:p>
            <a:r>
              <a:rPr lang="en-US" altLang="zh-CN" sz="1400" b="1">
                <a:latin typeface="宋体" panose="02010600030101010101" pitchFamily="2" charset="-122"/>
                <a:ea typeface="宋体" panose="02010600030101010101" pitchFamily="2" charset="-122"/>
              </a:rPr>
              <a:t>db_index</a:t>
            </a:r>
            <a:r>
              <a:rPr lang="zh-CN" altLang="en-US" sz="1400">
                <a:latin typeface="宋体" panose="02010600030101010101" pitchFamily="2" charset="-122"/>
                <a:ea typeface="宋体" panose="02010600030101010101" pitchFamily="2" charset="-122"/>
              </a:rPr>
              <a:t>：若值为</a:t>
            </a:r>
            <a:r>
              <a:rPr lang="en-US" altLang="zh-CN" sz="1400">
                <a:latin typeface="宋体" panose="02010600030101010101" pitchFamily="2" charset="-122"/>
                <a:ea typeface="宋体" panose="02010600030101010101" pitchFamily="2" charset="-122"/>
              </a:rPr>
              <a:t>True, </a:t>
            </a:r>
            <a:r>
              <a:rPr lang="zh-CN" altLang="en-US" sz="1400">
                <a:latin typeface="宋体" panose="02010600030101010101" pitchFamily="2" charset="-122"/>
                <a:ea typeface="宋体" panose="02010600030101010101" pitchFamily="2" charset="-122"/>
              </a:rPr>
              <a:t>则在表中会为此字段创建索引，默认值是</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default</a:t>
            </a:r>
            <a:r>
              <a:rPr lang="zh-CN" altLang="en-US" sz="1400">
                <a:latin typeface="宋体" panose="02010600030101010101" pitchFamily="2" charset="-122"/>
                <a:ea typeface="宋体" panose="02010600030101010101" pitchFamily="2" charset="-122"/>
              </a:rPr>
              <a:t>：指定默认值；</a:t>
            </a:r>
          </a:p>
          <a:p>
            <a:r>
              <a:rPr lang="en-US" altLang="zh-CN" sz="1400" b="1">
                <a:latin typeface="宋体" panose="02010600030101010101" pitchFamily="2" charset="-122"/>
                <a:ea typeface="宋体" panose="02010600030101010101" pitchFamily="2" charset="-122"/>
              </a:rPr>
              <a:t>primary_key</a:t>
            </a:r>
            <a:r>
              <a:rPr lang="zh-CN" altLang="en-US" sz="1400">
                <a:latin typeface="宋体" panose="02010600030101010101" pitchFamily="2" charset="-122"/>
                <a:ea typeface="宋体" panose="02010600030101010101" pitchFamily="2" charset="-122"/>
              </a:rPr>
              <a:t>：若为</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，则该字段会成为模型的主键字段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且自动增长的</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字段消失</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，默认</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，一般作为</a:t>
            </a:r>
            <a:r>
              <a:rPr lang="en-US" altLang="zh-CN" sz="1400">
                <a:latin typeface="宋体" panose="02010600030101010101" pitchFamily="2" charset="-122"/>
                <a:ea typeface="宋体" panose="02010600030101010101" pitchFamily="2" charset="-122"/>
              </a:rPr>
              <a:t>AutoField</a:t>
            </a:r>
            <a:r>
              <a:rPr lang="zh-CN" altLang="en-US" sz="1400">
                <a:latin typeface="宋体" panose="02010600030101010101" pitchFamily="2" charset="-122"/>
                <a:ea typeface="宋体" panose="02010600030101010101" pitchFamily="2" charset="-122"/>
              </a:rPr>
              <a:t>的选项使用；</a:t>
            </a:r>
          </a:p>
          <a:p>
            <a:r>
              <a:rPr lang="en-US" altLang="zh-CN" sz="1400" b="1">
                <a:latin typeface="宋体" panose="02010600030101010101" pitchFamily="2" charset="-122"/>
                <a:ea typeface="宋体" panose="02010600030101010101" pitchFamily="2" charset="-122"/>
              </a:rPr>
              <a:t>unique</a:t>
            </a:r>
            <a:r>
              <a:rPr lang="zh-CN" altLang="en-US" sz="1400">
                <a:latin typeface="宋体" panose="02010600030101010101" pitchFamily="2" charset="-122"/>
                <a:ea typeface="宋体" panose="02010600030101010101" pitchFamily="2" charset="-122"/>
              </a:rPr>
              <a:t>：如果为</a:t>
            </a:r>
            <a:r>
              <a:rPr lang="en-US" altLang="zh-CN" sz="1400">
                <a:latin typeface="宋体" panose="02010600030101010101" pitchFamily="2" charset="-122"/>
                <a:ea typeface="宋体" panose="02010600030101010101" pitchFamily="2" charset="-122"/>
              </a:rPr>
              <a:t>True, </a:t>
            </a:r>
            <a:r>
              <a:rPr lang="zh-CN" altLang="en-US" sz="1400">
                <a:latin typeface="宋体" panose="02010600030101010101" pitchFamily="2" charset="-122"/>
                <a:ea typeface="宋体" panose="02010600030101010101" pitchFamily="2" charset="-122"/>
              </a:rPr>
              <a:t>这个字段在表中必须有唯一值，默认值是</a:t>
            </a:r>
            <a:r>
              <a:rPr lang="en-US" altLang="zh-CN" sz="1400">
                <a:latin typeface="宋体" panose="02010600030101010101" pitchFamily="2" charset="-122"/>
                <a:ea typeface="宋体" panose="02010600030101010101" pitchFamily="2" charset="-122"/>
              </a:rPr>
              <a:t>False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solidFill>
                  <a:schemeClr val="accent1">
                    <a:lumMod val="75000"/>
                  </a:schemeClr>
                </a:solidFill>
                <a:latin typeface="宋体" panose="02010600030101010101" pitchFamily="2" charset="-122"/>
                <a:ea typeface="宋体" panose="02010600030101010101" pitchFamily="2" charset="-122"/>
              </a:rPr>
              <a:t>只是常用的一部分，更多可参</a:t>
            </a:r>
            <a:r>
              <a:rPr lang="en-US" altLang="zh-CN" sz="1400">
                <a:solidFill>
                  <a:schemeClr val="accent1">
                    <a:lumMod val="75000"/>
                  </a:schemeClr>
                </a:solidFill>
                <a:latin typeface="宋体" panose="02010600030101010101" pitchFamily="2" charset="-122"/>
                <a:ea typeface="宋体" panose="02010600030101010101" pitchFamily="2" charset="-122"/>
              </a:rPr>
              <a:t>Django</a:t>
            </a:r>
            <a:r>
              <a:rPr lang="zh-CN" altLang="en-US" sz="1400">
                <a:solidFill>
                  <a:schemeClr val="accent1">
                    <a:lumMod val="75000"/>
                  </a:schemeClr>
                </a:solidFill>
                <a:latin typeface="宋体" panose="02010600030101010101" pitchFamily="2" charset="-122"/>
                <a:ea typeface="宋体" panose="02010600030101010101" pitchFamily="2" charset="-122"/>
              </a:rPr>
              <a:t>官方手册。</a:t>
            </a:r>
          </a:p>
        </p:txBody>
      </p:sp>
      <p:pic>
        <p:nvPicPr>
          <p:cNvPr id="5" name="图片 4">
            <a:extLst>
              <a:ext uri="{FF2B5EF4-FFF2-40B4-BE49-F238E27FC236}">
                <a16:creationId xmlns:a16="http://schemas.microsoft.com/office/drawing/2014/main" id="{031E7BD4-1A61-4415-BBCF-B02383446F46}"/>
              </a:ext>
            </a:extLst>
          </p:cNvPr>
          <p:cNvPicPr>
            <a:picLocks noChangeAspect="1"/>
          </p:cNvPicPr>
          <p:nvPr/>
        </p:nvPicPr>
        <p:blipFill>
          <a:blip r:embed="rId2"/>
          <a:stretch>
            <a:fillRect/>
          </a:stretch>
        </p:blipFill>
        <p:spPr>
          <a:xfrm>
            <a:off x="8933907" y="516836"/>
            <a:ext cx="3035456" cy="1206562"/>
          </a:xfrm>
          <a:prstGeom prst="rect">
            <a:avLst/>
          </a:prstGeom>
        </p:spPr>
      </p:pic>
      <p:pic>
        <p:nvPicPr>
          <p:cNvPr id="4" name="图片 3">
            <a:extLst>
              <a:ext uri="{FF2B5EF4-FFF2-40B4-BE49-F238E27FC236}">
                <a16:creationId xmlns:a16="http://schemas.microsoft.com/office/drawing/2014/main" id="{7E77A16C-7512-4BDC-BC68-92DE3BECDCA8}"/>
              </a:ext>
            </a:extLst>
          </p:cNvPr>
          <p:cNvPicPr>
            <a:picLocks noChangeAspect="1"/>
          </p:cNvPicPr>
          <p:nvPr/>
        </p:nvPicPr>
        <p:blipFill>
          <a:blip r:embed="rId3"/>
          <a:stretch>
            <a:fillRect/>
          </a:stretch>
        </p:blipFill>
        <p:spPr>
          <a:xfrm>
            <a:off x="9943984" y="4406773"/>
            <a:ext cx="2248016" cy="2451226"/>
          </a:xfrm>
          <a:prstGeom prst="rect">
            <a:avLst/>
          </a:prstGeom>
        </p:spPr>
      </p:pic>
    </p:spTree>
    <p:extLst>
      <p:ext uri="{BB962C8B-B14F-4D97-AF65-F5344CB8AC3E}">
        <p14:creationId xmlns:p14="http://schemas.microsoft.com/office/powerpoint/2010/main" val="3191867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scimg.oschina.net/oscnet/d8fe19c1129e2bc3cdcaae3f64970d4556b.jpg">
            <a:extLst>
              <a:ext uri="{FF2B5EF4-FFF2-40B4-BE49-F238E27FC236}">
                <a16:creationId xmlns:a16="http://schemas.microsoft.com/office/drawing/2014/main" id="{CE467EB8-23F7-40D6-90F1-6AC10843A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890" y="202683"/>
            <a:ext cx="6459110" cy="322631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E12BDC0-3A45-406C-95C6-0500146175AE}"/>
              </a:ext>
            </a:extLst>
          </p:cNvPr>
          <p:cNvSpPr txBox="1"/>
          <p:nvPr/>
        </p:nvSpPr>
        <p:spPr>
          <a:xfrm>
            <a:off x="8241735" y="0"/>
            <a:ext cx="1441420" cy="307777"/>
          </a:xfrm>
          <a:prstGeom prst="rect">
            <a:avLst/>
          </a:prstGeom>
          <a:noFill/>
        </p:spPr>
        <p:txBody>
          <a:bodyPr wrap="none" rtlCol="0">
            <a:spAutoFit/>
          </a:bodyPr>
          <a:lstStyle/>
          <a:p>
            <a:pPr algn="l"/>
            <a:r>
              <a:rPr lang="zh-CN" altLang="en-US" sz="1400" b="1">
                <a:latin typeface="宋体" panose="02010600030101010101" pitchFamily="2" charset="-122"/>
                <a:ea typeface="宋体" panose="02010600030101010101" pitchFamily="2" charset="-122"/>
              </a:rPr>
              <a:t>部分复制的流程</a:t>
            </a:r>
          </a:p>
        </p:txBody>
      </p:sp>
      <p:pic>
        <p:nvPicPr>
          <p:cNvPr id="5" name="Picture 4" descr="https://oscimg.oschina.net/oscnet/92a9a5d91c66831f7809def167ddc6c5e7a.jpg">
            <a:extLst>
              <a:ext uri="{FF2B5EF4-FFF2-40B4-BE49-F238E27FC236}">
                <a16:creationId xmlns:a16="http://schemas.microsoft.com/office/drawing/2014/main" id="{BDAB7687-683E-48AB-93DB-D44848FD9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794" y="3429001"/>
            <a:ext cx="670020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oscimg.oschina.net/oscnet/f185ace1194bf5ffc234d6f46b9269fbe7e.jpg">
            <a:extLst>
              <a:ext uri="{FF2B5EF4-FFF2-40B4-BE49-F238E27FC236}">
                <a16:creationId xmlns:a16="http://schemas.microsoft.com/office/drawing/2014/main" id="{2F15F3BD-A9BD-4E4F-A5DB-9B6B212F0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27" y="405517"/>
            <a:ext cx="5327115" cy="9323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oscimg.oschina.net/oscnet/71b6b7d4c1038d600e0a5715b824cb91ccd.jpg">
            <a:extLst>
              <a:ext uri="{FF2B5EF4-FFF2-40B4-BE49-F238E27FC236}">
                <a16:creationId xmlns:a16="http://schemas.microsoft.com/office/drawing/2014/main" id="{C5CDF5CA-6E71-45A0-B1F5-9337EFD3AD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2489" y="1258212"/>
            <a:ext cx="3559064" cy="24311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oscimg.oschina.net/oscnet/1e6cd7a4144a778a90e672ee6aa9dbd32e4.jpg">
            <a:extLst>
              <a:ext uri="{FF2B5EF4-FFF2-40B4-BE49-F238E27FC236}">
                <a16:creationId xmlns:a16="http://schemas.microsoft.com/office/drawing/2014/main" id="{0040BAFC-4480-4D4C-8BF2-6B56CE6E8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689405"/>
            <a:ext cx="5564846" cy="31685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48D56E0-58C0-4C4D-9830-ECEA747975C9}"/>
              </a:ext>
            </a:extLst>
          </p:cNvPr>
          <p:cNvSpPr txBox="1"/>
          <p:nvPr/>
        </p:nvSpPr>
        <p:spPr>
          <a:xfrm>
            <a:off x="1105972" y="48794"/>
            <a:ext cx="3685624" cy="307777"/>
          </a:xfrm>
          <a:prstGeom prst="rect">
            <a:avLst/>
          </a:prstGeom>
          <a:noFill/>
        </p:spPr>
        <p:txBody>
          <a:bodyPr wrap="none" rtlCol="0">
            <a:spAutoFit/>
          </a:bodyPr>
          <a:lstStyle/>
          <a:p>
            <a:pPr algn="l"/>
            <a:r>
              <a:rPr lang="zh-CN" altLang="en-US" sz="1400" b="1">
                <a:latin typeface="宋体" panose="02010600030101010101" pitchFamily="2" charset="-122"/>
                <a:ea typeface="宋体" panose="02010600030101010101" pitchFamily="2" charset="-122"/>
              </a:rPr>
              <a:t>读写分离架构及其异步复制机制和可能问题</a:t>
            </a:r>
          </a:p>
        </p:txBody>
      </p:sp>
    </p:spTree>
    <p:extLst>
      <p:ext uri="{BB962C8B-B14F-4D97-AF65-F5344CB8AC3E}">
        <p14:creationId xmlns:p14="http://schemas.microsoft.com/office/powerpoint/2010/main" val="816098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scimg.oschina.net/oscnet/3f7b8edad766088ee385b1bca8865c7935c.jpg">
            <a:extLst>
              <a:ext uri="{FF2B5EF4-FFF2-40B4-BE49-F238E27FC236}">
                <a16:creationId xmlns:a16="http://schemas.microsoft.com/office/drawing/2014/main" id="{8E47EDB5-6CC8-42E5-BE7C-37787E90D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137" y="55660"/>
            <a:ext cx="7032763" cy="225788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oscimg.oschina.net/oscnet/7f7d9af844ed6e0afc8e16972ee545f0fd0.jpg">
            <a:extLst>
              <a:ext uri="{FF2B5EF4-FFF2-40B4-BE49-F238E27FC236}">
                <a16:creationId xmlns:a16="http://schemas.microsoft.com/office/drawing/2014/main" id="{B0A9C014-B894-4706-B943-31824B76D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08" y="2636715"/>
            <a:ext cx="9154022" cy="422128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E4E2E62-31FD-4E55-A791-0A30F2AA11CF}"/>
              </a:ext>
            </a:extLst>
          </p:cNvPr>
          <p:cNvSpPr txBox="1"/>
          <p:nvPr/>
        </p:nvSpPr>
        <p:spPr>
          <a:xfrm>
            <a:off x="572494" y="803082"/>
            <a:ext cx="1261884" cy="307777"/>
          </a:xfrm>
          <a:prstGeom prst="rect">
            <a:avLst/>
          </a:prstGeom>
          <a:noFill/>
        </p:spPr>
        <p:txBody>
          <a:bodyPr wrap="none" rtlCol="0">
            <a:spAutoFit/>
          </a:bodyPr>
          <a:lstStyle/>
          <a:p>
            <a:pPr algn="l"/>
            <a:r>
              <a:rPr lang="zh-CN" altLang="en-US" sz="1400" b="1">
                <a:latin typeface="宋体" panose="02010600030101010101" pitchFamily="2" charset="-122"/>
                <a:ea typeface="宋体" panose="02010600030101010101" pitchFamily="2" charset="-122"/>
              </a:rPr>
              <a:t>需规避的问题</a:t>
            </a:r>
          </a:p>
        </p:txBody>
      </p:sp>
    </p:spTree>
    <p:extLst>
      <p:ext uri="{BB962C8B-B14F-4D97-AF65-F5344CB8AC3E}">
        <p14:creationId xmlns:p14="http://schemas.microsoft.com/office/powerpoint/2010/main" val="2589026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339E44-6876-42B9-8A82-4FDBA4CDB86E}"/>
              </a:ext>
            </a:extLst>
          </p:cNvPr>
          <p:cNvSpPr txBox="1"/>
          <p:nvPr/>
        </p:nvSpPr>
        <p:spPr>
          <a:xfrm>
            <a:off x="0" y="0"/>
            <a:ext cx="12192000" cy="5047536"/>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相关技术的作用与缺点：</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持久化</a:t>
            </a:r>
            <a:r>
              <a:rPr lang="zh-CN" altLang="en-US" sz="1400">
                <a:latin typeface="宋体" panose="02010600030101010101" pitchFamily="2" charset="-122"/>
                <a:ea typeface="宋体" panose="02010600030101010101" pitchFamily="2" charset="-122"/>
              </a:rPr>
              <a:t>：持久化是最简单的高可用方法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有时甚至不被归为高可用的手段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，主要作用是数据备份，即将数据存储在硬盘，保证数据不会因进程退出而丢失。</a:t>
            </a:r>
          </a:p>
          <a:p>
            <a:r>
              <a:rPr lang="zh-CN" altLang="en-US" sz="1400" b="1">
                <a:latin typeface="宋体" panose="02010600030101010101" pitchFamily="2" charset="-122"/>
                <a:ea typeface="宋体" panose="02010600030101010101" pitchFamily="2" charset="-122"/>
              </a:rPr>
              <a:t>主从复制</a:t>
            </a:r>
            <a:r>
              <a:rPr lang="zh-CN" altLang="en-US" sz="1400">
                <a:latin typeface="宋体" panose="02010600030101010101" pitchFamily="2" charset="-122"/>
                <a:ea typeface="宋体" panose="02010600030101010101" pitchFamily="2" charset="-122"/>
              </a:rPr>
              <a:t>：复制是高可用</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的基础，哨兵和集群都是在复制基础上实现高可用的。复制主要实现了数据的多机备份，以及对于读操作的负载均衡和简单的故障恢复。缺陷：故障恢复无法自动化；写操作无法负载均衡；存储能力受到单机的限制。</a:t>
            </a:r>
          </a:p>
          <a:p>
            <a:r>
              <a:rPr lang="zh-CN" altLang="en-US" sz="1400" b="1">
                <a:latin typeface="宋体" panose="02010600030101010101" pitchFamily="2" charset="-122"/>
                <a:ea typeface="宋体" panose="02010600030101010101" pitchFamily="2" charset="-122"/>
              </a:rPr>
              <a:t>哨兵</a:t>
            </a:r>
            <a:r>
              <a:rPr lang="zh-CN" altLang="en-US" sz="1400">
                <a:latin typeface="宋体" panose="02010600030101010101" pitchFamily="2" charset="-122"/>
                <a:ea typeface="宋体" panose="02010600030101010101" pitchFamily="2" charset="-122"/>
              </a:rPr>
              <a:t>：在复制的基础上，哨兵实现了自动化的故障恢复。缺陷：写操作无法负载均衡；存储能力受到单机的限制。</a:t>
            </a:r>
          </a:p>
          <a:p>
            <a:r>
              <a:rPr lang="zh-CN" altLang="en-US" sz="1400" b="1">
                <a:latin typeface="宋体" panose="02010600030101010101" pitchFamily="2" charset="-122"/>
                <a:ea typeface="宋体" panose="02010600030101010101" pitchFamily="2" charset="-122"/>
              </a:rPr>
              <a:t>集群</a:t>
            </a:r>
            <a:r>
              <a:rPr lang="zh-CN" altLang="en-US" sz="1400">
                <a:latin typeface="宋体" panose="02010600030101010101" pitchFamily="2" charset="-122"/>
                <a:ea typeface="宋体" panose="02010600030101010101" pitchFamily="2" charset="-122"/>
              </a:rPr>
              <a:t>：通过集群，</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解决了写操作无法负载均衡，以及存储能力受到单机限制的问题，实现了较为完善的高可用方案。</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哨兵</a:t>
            </a:r>
            <a:r>
              <a:rPr lang="en-US" altLang="zh-CN" sz="1400" b="1">
                <a:latin typeface="宋体" panose="02010600030101010101" pitchFamily="2" charset="-122"/>
                <a:ea typeface="宋体" panose="02010600030101010101" pitchFamily="2" charset="-122"/>
              </a:rPr>
              <a:t>(sentinel)</a:t>
            </a:r>
            <a:r>
              <a:rPr lang="zh-CN" altLang="en-US" sz="1400">
                <a:latin typeface="宋体" panose="02010600030101010101" pitchFamily="2" charset="-122"/>
                <a:ea typeface="宋体" panose="02010600030101010101" pitchFamily="2" charset="-122"/>
              </a:rPr>
              <a:t>：哨兵的核心功能是主节点的自动故障转移。</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监控（</a:t>
            </a:r>
            <a:r>
              <a:rPr lang="en-US" altLang="zh-CN" sz="1400">
                <a:latin typeface="宋体" panose="02010600030101010101" pitchFamily="2" charset="-122"/>
                <a:ea typeface="宋体" panose="02010600030101010101" pitchFamily="2" charset="-122"/>
              </a:rPr>
              <a:t>Monitoring</a:t>
            </a:r>
            <a:r>
              <a:rPr lang="zh-CN" altLang="en-US" sz="1400">
                <a:latin typeface="宋体" panose="02010600030101010101" pitchFamily="2" charset="-122"/>
                <a:ea typeface="宋体" panose="02010600030101010101" pitchFamily="2" charset="-122"/>
              </a:rPr>
              <a:t>）：哨兵会不断地检查主节点和从节点是否运作正常。</a:t>
            </a:r>
          </a:p>
          <a:p>
            <a:r>
              <a:rPr lang="zh-CN" altLang="en-US" sz="1400">
                <a:latin typeface="宋体" panose="02010600030101010101" pitchFamily="2" charset="-122"/>
                <a:ea typeface="宋体" panose="02010600030101010101" pitchFamily="2" charset="-122"/>
              </a:rPr>
              <a:t>自动故障转移（</a:t>
            </a:r>
            <a:r>
              <a:rPr lang="en-US" altLang="zh-CN" sz="1400">
                <a:latin typeface="宋体" panose="02010600030101010101" pitchFamily="2" charset="-122"/>
                <a:ea typeface="宋体" panose="02010600030101010101" pitchFamily="2" charset="-122"/>
              </a:rPr>
              <a:t>Automatic failover</a:t>
            </a:r>
            <a:r>
              <a:rPr lang="zh-CN" altLang="en-US" sz="1400">
                <a:latin typeface="宋体" panose="02010600030101010101" pitchFamily="2" charset="-122"/>
                <a:ea typeface="宋体" panose="02010600030101010101" pitchFamily="2" charset="-122"/>
              </a:rPr>
              <a:t>）：当主节点不能正常工作时，哨兵会开始自动故障转移操作，它会将失效主节点的其中一个从节点升级为新的主节点，并让其他从节点改为复制新的主节点。</a:t>
            </a:r>
          </a:p>
          <a:p>
            <a:r>
              <a:rPr lang="zh-CN" altLang="en-US" sz="1400">
                <a:latin typeface="宋体" panose="02010600030101010101" pitchFamily="2" charset="-122"/>
                <a:ea typeface="宋体" panose="02010600030101010101" pitchFamily="2" charset="-122"/>
              </a:rPr>
              <a:t>配置提供者（</a:t>
            </a:r>
            <a:r>
              <a:rPr lang="en-US" altLang="zh-CN" sz="1400">
                <a:latin typeface="宋体" panose="02010600030101010101" pitchFamily="2" charset="-122"/>
                <a:ea typeface="宋体" panose="02010600030101010101" pitchFamily="2" charset="-122"/>
              </a:rPr>
              <a:t>Configuration provider</a:t>
            </a:r>
            <a:r>
              <a:rPr lang="zh-CN" altLang="en-US" sz="1400">
                <a:latin typeface="宋体" panose="02010600030101010101" pitchFamily="2" charset="-122"/>
                <a:ea typeface="宋体" panose="02010600030101010101" pitchFamily="2" charset="-122"/>
              </a:rPr>
              <a:t>）：客户端在初始化时，通过连接哨兵来获得当前</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服务的主节点地址，并重写配置文件。</a:t>
            </a:r>
          </a:p>
          <a:p>
            <a:r>
              <a:rPr lang="zh-CN" altLang="en-US" sz="1400">
                <a:latin typeface="宋体" panose="02010600030101010101" pitchFamily="2" charset="-122"/>
                <a:ea typeface="宋体" panose="02010600030101010101" pitchFamily="2" charset="-122"/>
              </a:rPr>
              <a:t>通知（</a:t>
            </a:r>
            <a:r>
              <a:rPr lang="en-US" altLang="zh-CN" sz="1400">
                <a:latin typeface="宋体" panose="02010600030101010101" pitchFamily="2" charset="-122"/>
                <a:ea typeface="宋体" panose="02010600030101010101" pitchFamily="2" charset="-122"/>
              </a:rPr>
              <a:t>Notification</a:t>
            </a:r>
            <a:r>
              <a:rPr lang="zh-CN" altLang="en-US" sz="1400">
                <a:latin typeface="宋体" panose="02010600030101010101" pitchFamily="2" charset="-122"/>
                <a:ea typeface="宋体" panose="02010600030101010101" pitchFamily="2" charset="-122"/>
              </a:rPr>
              <a:t>）：哨兵可以将故障转移的结果发送给客户端。</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集群</a:t>
            </a:r>
            <a:r>
              <a:rPr lang="en-US" altLang="zh-CN" sz="1400" b="1">
                <a:latin typeface="宋体" panose="02010600030101010101" pitchFamily="2" charset="-122"/>
                <a:ea typeface="宋体" panose="02010600030101010101" pitchFamily="2" charset="-122"/>
              </a:rPr>
              <a:t>(Redis Cluser)</a:t>
            </a:r>
            <a:r>
              <a:rPr lang="zh-CN" altLang="en-US" sz="1400">
                <a:latin typeface="宋体" panose="02010600030101010101" pitchFamily="2" charset="-122"/>
                <a:ea typeface="宋体" panose="02010600030101010101" pitchFamily="2" charset="-122"/>
              </a:rPr>
              <a:t>：是</a:t>
            </a:r>
            <a:r>
              <a:rPr lang="en-US" altLang="zh-CN" sz="1400">
                <a:latin typeface="宋体" panose="02010600030101010101" pitchFamily="2" charset="-122"/>
                <a:ea typeface="宋体" panose="02010600030101010101" pitchFamily="2" charset="-122"/>
              </a:rPr>
              <a:t>Redis 3.0</a:t>
            </a:r>
            <a:r>
              <a:rPr lang="zh-CN" altLang="en-US" sz="1400">
                <a:latin typeface="宋体" panose="02010600030101010101" pitchFamily="2" charset="-122"/>
                <a:ea typeface="宋体" panose="02010600030101010101" pitchFamily="2" charset="-122"/>
              </a:rPr>
              <a:t>开始引入的分布式存储方案</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集群由多个节点</a:t>
            </a:r>
            <a:r>
              <a:rPr lang="en-US" altLang="zh-CN" sz="1400">
                <a:latin typeface="宋体" panose="02010600030101010101" pitchFamily="2" charset="-122"/>
                <a:ea typeface="宋体" panose="02010600030101010101" pitchFamily="2" charset="-122"/>
              </a:rPr>
              <a:t>(Node)</a:t>
            </a:r>
            <a:r>
              <a:rPr lang="zh-CN" altLang="en-US" sz="1400">
                <a:latin typeface="宋体" panose="02010600030101010101" pitchFamily="2" charset="-122"/>
                <a:ea typeface="宋体" panose="02010600030101010101" pitchFamily="2" charset="-122"/>
              </a:rPr>
              <a:t>组成，</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的数据分布在这些节点中。集群中的节点分为主节点和从节点：只有主节点负责读写请求和集群信息的维护；从节点只进行主节点数据和状态信息的复制。</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数据分区</a:t>
            </a:r>
            <a:r>
              <a:rPr lang="zh-CN" altLang="en-US" sz="1400">
                <a:latin typeface="宋体" panose="02010600030101010101" pitchFamily="2" charset="-122"/>
                <a:ea typeface="宋体" panose="02010600030101010101" pitchFamily="2" charset="-122"/>
              </a:rPr>
              <a:t>：数据分区</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或称数据分片</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是集群最核心的功能。集群将数据分散到多个节点，一方面突破了</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单机内存大小的限制，存储容量大大增加；另一方面每个主节点都可以对外提供读服务和写服务，大大提高了集群的响应能力。</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高可用</a:t>
            </a:r>
            <a:r>
              <a:rPr lang="zh-CN" altLang="en-US" sz="1400">
                <a:latin typeface="宋体" panose="02010600030101010101" pitchFamily="2" charset="-122"/>
                <a:ea typeface="宋体" panose="02010600030101010101" pitchFamily="2" charset="-122"/>
              </a:rPr>
              <a:t>：集群支持主从复制和主节点的自动故障转移（与哨兵类似）；当任一节点发生故障时，集群仍然可以对外提供服务。</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集群不支持</a:t>
            </a:r>
            <a:r>
              <a:rPr lang="en-US" altLang="zh-CN" sz="1400">
                <a:latin typeface="宋体" panose="02010600030101010101" pitchFamily="2" charset="-122"/>
                <a:ea typeface="宋体" panose="02010600030101010101" pitchFamily="2" charset="-122"/>
              </a:rPr>
              <a:t>mset</a:t>
            </a:r>
            <a:r>
              <a:rPr lang="zh-CN" altLang="en-US" sz="1400">
                <a:latin typeface="宋体" panose="02010600030101010101" pitchFamily="2" charset="-122"/>
                <a:ea typeface="宋体" panose="02010600030101010101" pitchFamily="2" charset="-122"/>
              </a:rPr>
              <a:t>等多</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的指令，因为不同的</a:t>
            </a:r>
            <a:r>
              <a:rPr lang="en-US" altLang="zh-CN" sz="1400">
                <a:latin typeface="宋体" panose="02010600030101010101" pitchFamily="2" charset="-122"/>
                <a:ea typeface="宋体" panose="02010600030101010101" pitchFamily="2" charset="-122"/>
              </a:rPr>
              <a:t>key</a:t>
            </a:r>
            <a:r>
              <a:rPr lang="zh-CN" altLang="en-US" sz="1400">
                <a:latin typeface="宋体" panose="02010600030101010101" pitchFamily="2" charset="-122"/>
                <a:ea typeface="宋体" panose="02010600030101010101" pitchFamily="2" charset="-122"/>
              </a:rPr>
              <a:t>保存在不同的节点中，至少需要</a:t>
            </a:r>
            <a:r>
              <a:rPr lang="en-US" altLang="zh-CN" sz="1400">
                <a:latin typeface="宋体" panose="02010600030101010101" pitchFamily="2" charset="-122"/>
                <a:ea typeface="宋体" panose="02010600030101010101" pitchFamily="2" charset="-122"/>
              </a:rPr>
              <a:t>6</a:t>
            </a:r>
            <a:r>
              <a:rPr lang="zh-CN" altLang="en-US" sz="1400">
                <a:latin typeface="宋体" panose="02010600030101010101" pitchFamily="2" charset="-122"/>
                <a:ea typeface="宋体" panose="02010600030101010101" pitchFamily="2" charset="-122"/>
              </a:rPr>
              <a:t>个节点</a:t>
            </a: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主</a:t>
            </a: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，其搭建一共分为四步：①启动节点，使用集群模式启动节点，启动时各节点没有主从关系；②节点握手，将独立的节点组成一个网络，每个节点都可以感知到其它节点的存在；③分配槽，集群有</a:t>
            </a:r>
            <a:r>
              <a:rPr lang="en-US" altLang="zh-CN" sz="1400">
                <a:latin typeface="宋体" panose="02010600030101010101" pitchFamily="2" charset="-122"/>
                <a:ea typeface="宋体" panose="02010600030101010101" pitchFamily="2" charset="-122"/>
              </a:rPr>
              <a:t>16384</a:t>
            </a:r>
            <a:r>
              <a:rPr lang="zh-CN" altLang="en-US" sz="1400">
                <a:latin typeface="宋体" panose="02010600030101010101" pitchFamily="2" charset="-122"/>
                <a:ea typeface="宋体" panose="02010600030101010101" pitchFamily="2" charset="-122"/>
              </a:rPr>
              <a:t>个槽，槽是数据管理和迁移的基本单位，当数据库中的</a:t>
            </a:r>
            <a:r>
              <a:rPr lang="en-US" altLang="zh-CN" sz="1400">
                <a:latin typeface="宋体" panose="02010600030101010101" pitchFamily="2" charset="-122"/>
                <a:ea typeface="宋体" panose="02010600030101010101" pitchFamily="2" charset="-122"/>
              </a:rPr>
              <a:t>16384</a:t>
            </a:r>
            <a:r>
              <a:rPr lang="zh-CN" altLang="en-US" sz="1400">
                <a:latin typeface="宋体" panose="02010600030101010101" pitchFamily="2" charset="-122"/>
                <a:ea typeface="宋体" panose="02010600030101010101" pitchFamily="2" charset="-122"/>
              </a:rPr>
              <a:t>个槽都分配了节点时，集群处于上线状态（</a:t>
            </a:r>
            <a:r>
              <a:rPr lang="en-US" altLang="zh-CN" sz="1400">
                <a:latin typeface="宋体" panose="02010600030101010101" pitchFamily="2" charset="-122"/>
                <a:ea typeface="宋体" panose="02010600030101010101" pitchFamily="2" charset="-122"/>
              </a:rPr>
              <a:t>ok</a:t>
            </a:r>
            <a:r>
              <a:rPr lang="zh-CN" altLang="en-US" sz="1400">
                <a:latin typeface="宋体" panose="02010600030101010101" pitchFamily="2" charset="-122"/>
                <a:ea typeface="宋体" panose="02010600030101010101" pitchFamily="2" charset="-122"/>
              </a:rPr>
              <a:t>）；如果有任意一个槽没有分配节点，则集群处于下线状态（</a:t>
            </a:r>
            <a:r>
              <a:rPr lang="en-US" altLang="zh-CN" sz="1400">
                <a:latin typeface="宋体" panose="02010600030101010101" pitchFamily="2" charset="-122"/>
                <a:ea typeface="宋体" panose="02010600030101010101" pitchFamily="2" charset="-122"/>
              </a:rPr>
              <a:t>fail</a:t>
            </a:r>
            <a:r>
              <a:rPr lang="zh-CN" altLang="en-US" sz="1400">
                <a:latin typeface="宋体" panose="02010600030101010101" pitchFamily="2" charset="-122"/>
                <a:ea typeface="宋体" panose="02010600030101010101" pitchFamily="2" charset="-122"/>
              </a:rPr>
              <a:t>）；节点槽的分配默认采用</a:t>
            </a:r>
            <a:r>
              <a:rPr lang="en-US" altLang="zh-CN" sz="1400">
                <a:latin typeface="宋体" panose="02010600030101010101" pitchFamily="2" charset="-122"/>
                <a:ea typeface="宋体" panose="02010600030101010101" pitchFamily="2" charset="-122"/>
              </a:rPr>
              <a:t>CRC16hash</a:t>
            </a:r>
            <a:r>
              <a:rPr lang="zh-CN" altLang="en-US" sz="1400">
                <a:latin typeface="宋体" panose="02010600030101010101" pitchFamily="2" charset="-122"/>
                <a:ea typeface="宋体" panose="02010600030101010101" pitchFamily="2" charset="-122"/>
              </a:rPr>
              <a:t>取余分区，也可采用一致性</a:t>
            </a:r>
            <a:r>
              <a:rPr lang="en-US" altLang="zh-CN" sz="1400">
                <a:latin typeface="宋体" panose="02010600030101010101" pitchFamily="2" charset="-122"/>
                <a:ea typeface="宋体" panose="02010600030101010101" pitchFamily="2" charset="-122"/>
              </a:rPr>
              <a:t>hash</a:t>
            </a:r>
            <a:r>
              <a:rPr lang="zh-CN" altLang="en-US" sz="1400">
                <a:latin typeface="宋体" panose="02010600030101010101" pitchFamily="2" charset="-122"/>
                <a:ea typeface="宋体" panose="02010600030101010101" pitchFamily="2" charset="-122"/>
              </a:rPr>
              <a:t>分区④指定主从关系。推荐使用</a:t>
            </a:r>
            <a:r>
              <a:rPr lang="en-US" altLang="zh-CN" sz="1400">
                <a:latin typeface="宋体" panose="02010600030101010101" pitchFamily="2" charset="-122"/>
                <a:ea typeface="宋体" panose="02010600030101010101" pitchFamily="2" charset="-122"/>
              </a:rPr>
              <a:t>ruby</a:t>
            </a:r>
            <a:r>
              <a:rPr lang="zh-CN" altLang="en-US" sz="1400">
                <a:latin typeface="宋体" panose="02010600030101010101" pitchFamily="2" charset="-122"/>
                <a:ea typeface="宋体" panose="02010600030101010101" pitchFamily="2" charset="-122"/>
              </a:rPr>
              <a:t>脚本来搭建，节点的总数量限制为</a:t>
            </a:r>
            <a:r>
              <a:rPr lang="en-US" altLang="zh-CN" sz="1400">
                <a:latin typeface="宋体" panose="02010600030101010101" pitchFamily="2" charset="-122"/>
                <a:ea typeface="宋体" panose="02010600030101010101" pitchFamily="2" charset="-122"/>
              </a:rPr>
              <a:t>1000</a:t>
            </a:r>
            <a:r>
              <a:rPr lang="zh-CN" altLang="en-US" sz="1400">
                <a:latin typeface="宋体" panose="02010600030101010101" pitchFamily="2" charset="-122"/>
                <a:ea typeface="宋体" panose="02010600030101010101" pitchFamily="2" charset="-122"/>
              </a:rPr>
              <a:t>，应尽量避免大集群。</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python</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redis</a:t>
            </a:r>
            <a:r>
              <a:rPr lang="zh-CN" altLang="en-US" sz="1400" b="1">
                <a:latin typeface="宋体" panose="02010600030101010101" pitchFamily="2" charset="-122"/>
                <a:ea typeface="宋体" panose="02010600030101010101" pitchFamily="2" charset="-122"/>
              </a:rPr>
              <a:t>集群交互</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pip install redis-py-cluster</a:t>
            </a:r>
            <a:r>
              <a:rPr lang="zh-CN" altLang="en-US" sz="1400">
                <a:latin typeface="宋体" panose="02010600030101010101" pitchFamily="2" charset="-122"/>
                <a:ea typeface="宋体" panose="02010600030101010101" pitchFamily="2" charset="-122"/>
              </a:rPr>
              <a:t>安装，注意此处交互是</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与已建立好的</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集群的交互，建立</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集群参</a:t>
            </a:r>
            <a:r>
              <a:rPr lang="en-US" altLang="zh-CN" sz="1400">
                <a:latin typeface="宋体" panose="02010600030101010101" pitchFamily="2" charset="-122"/>
                <a:ea typeface="宋体" panose="02010600030101010101" pitchFamily="2" charset="-122"/>
              </a:rPr>
              <a:t>ruby</a:t>
            </a:r>
            <a:r>
              <a:rPr lang="zh-CN" altLang="en-US" sz="1400">
                <a:latin typeface="宋体" panose="02010600030101010101" pitchFamily="2" charset="-122"/>
                <a:ea typeface="宋体" panose="02010600030101010101" pitchFamily="2" charset="-122"/>
              </a:rPr>
              <a:t>插件。</a:t>
            </a:r>
            <a:endParaRPr lang="en-US" altLang="zh-CN" sz="140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E77A5E8F-1BCE-49C2-AE79-D169D9A15BF2}"/>
              </a:ext>
            </a:extLst>
          </p:cNvPr>
          <p:cNvSpPr txBox="1"/>
          <p:nvPr/>
        </p:nvSpPr>
        <p:spPr>
          <a:xfrm>
            <a:off x="1160890" y="6162261"/>
            <a:ext cx="2339102" cy="307777"/>
          </a:xfrm>
          <a:prstGeom prst="rect">
            <a:avLst/>
          </a:prstGeom>
          <a:noFill/>
        </p:spPr>
        <p:txBody>
          <a:bodyPr wrap="none" rtlCol="0">
            <a:spAutoFit/>
          </a:bodyPr>
          <a:lstStyle/>
          <a:p>
            <a:pPr algn="l"/>
            <a:r>
              <a:rPr lang="en-US" altLang="zh-CN" sz="1400" b="1">
                <a:latin typeface="宋体" panose="02010600030101010101" pitchFamily="2" charset="-122"/>
                <a:ea typeface="宋体" panose="02010600030101010101" pitchFamily="2" charset="-122"/>
              </a:rPr>
              <a:t>test5</a:t>
            </a:r>
            <a:r>
              <a:rPr lang="zh-CN" altLang="en-US" sz="1400" b="1">
                <a:latin typeface="宋体" panose="02010600030101010101" pitchFamily="2" charset="-122"/>
                <a:ea typeface="宋体" panose="02010600030101010101" pitchFamily="2" charset="-122"/>
              </a:rPr>
              <a:t>中的</a:t>
            </a:r>
            <a:r>
              <a:rPr lang="en-US" altLang="zh-CN" sz="1400" b="1">
                <a:latin typeface="宋体" panose="02010600030101010101" pitchFamily="2" charset="-122"/>
                <a:ea typeface="宋体" panose="02010600030101010101" pitchFamily="2" charset="-122"/>
              </a:rPr>
              <a:t>settings.py</a:t>
            </a:r>
            <a:r>
              <a:rPr lang="zh-CN" altLang="en-US" sz="1400" b="1">
                <a:latin typeface="宋体" panose="02010600030101010101" pitchFamily="2" charset="-122"/>
                <a:ea typeface="宋体" panose="02010600030101010101" pitchFamily="2" charset="-122"/>
              </a:rPr>
              <a:t>完整</a:t>
            </a:r>
          </a:p>
        </p:txBody>
      </p:sp>
    </p:spTree>
    <p:extLst>
      <p:ext uri="{BB962C8B-B14F-4D97-AF65-F5344CB8AC3E}">
        <p14:creationId xmlns:p14="http://schemas.microsoft.com/office/powerpoint/2010/main" val="1368566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D86B08A-FE7D-4431-A45D-2500BD47A850}"/>
              </a:ext>
            </a:extLst>
          </p:cNvPr>
          <p:cNvSpPr txBox="1"/>
          <p:nvPr/>
        </p:nvSpPr>
        <p:spPr>
          <a:xfrm>
            <a:off x="0" y="0"/>
            <a:ext cx="12192000" cy="3323987"/>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遇到问题：</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、更改数据库配置后报错</a:t>
            </a:r>
            <a:r>
              <a:rPr lang="en-US" altLang="zh-CN" sz="1400">
                <a:latin typeface="宋体" panose="02010600030101010101" pitchFamily="2" charset="-122"/>
                <a:ea typeface="宋体" panose="02010600030101010101" pitchFamily="2" charset="-122"/>
              </a:rPr>
              <a:t>LookupError(</a:t>
            </a:r>
            <a:r>
              <a:rPr lang="zh-CN" altLang="en-US" sz="1400">
                <a:latin typeface="宋体" panose="02010600030101010101" pitchFamily="2" charset="-122"/>
                <a:ea typeface="宋体" panose="02010600030101010101" pitchFamily="2" charset="-122"/>
              </a:rPr>
              <a:t>同一个虚拟环境的不同项目，想使用不同数据库</a:t>
            </a:r>
            <a:r>
              <a:rPr lang="en-US" altLang="zh-CN" sz="1400">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多重报错：①修改数据库后报错</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②在</a:t>
            </a:r>
            <a:r>
              <a:rPr lang="en-US" altLang="zh-CN" sz="1400">
                <a:latin typeface="宋体" panose="02010600030101010101" pitchFamily="2" charset="-122"/>
                <a:ea typeface="宋体" panose="02010600030101010101" pitchFamily="2" charset="-122"/>
              </a:rPr>
              <a:t>init</a:t>
            </a:r>
            <a:r>
              <a:rPr lang="zh-CN" altLang="en-US" sz="1400">
                <a:latin typeface="宋体" panose="02010600030101010101" pitchFamily="2" charset="-122"/>
                <a:ea typeface="宋体" panose="02010600030101010101" pitchFamily="2" charset="-122"/>
              </a:rPr>
              <a:t>文件下</a:t>
            </a:r>
            <a:r>
              <a:rPr lang="en-US" altLang="zh-CN" sz="1400">
                <a:latin typeface="宋体" panose="02010600030101010101" pitchFamily="2" charset="-122"/>
                <a:ea typeface="宋体" panose="02010600030101010101" pitchFamily="2" charset="-122"/>
              </a:rPr>
              <a:t>import pymysql /n pymysql.install_as_MySQLdb()</a:t>
            </a:r>
            <a:r>
              <a:rPr lang="zh-CN" altLang="en-US" sz="1400">
                <a:latin typeface="宋体" panose="02010600030101010101" pitchFamily="2" charset="-122"/>
                <a:ea typeface="宋体" panose="02010600030101010101" pitchFamily="2" charset="-122"/>
              </a:rPr>
              <a:t>后报错</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③修改</a:t>
            </a:r>
            <a:r>
              <a:rPr lang="en-US" altLang="zh-CN" sz="1400">
                <a:latin typeface="宋体" panose="02010600030101010101" pitchFamily="2" charset="-122"/>
                <a:ea typeface="宋体" panose="02010600030101010101" pitchFamily="2" charset="-122"/>
              </a:rPr>
              <a:t>Lib\site-packages\django\db\backends\mysql\base.py</a:t>
            </a:r>
            <a:r>
              <a:rPr lang="zh-CN" altLang="en-US" sz="1400">
                <a:latin typeface="宋体" panose="02010600030101010101" pitchFamily="2" charset="-122"/>
                <a:ea typeface="宋体" panose="02010600030101010101" pitchFamily="2" charset="-122"/>
              </a:rPr>
              <a:t>文件后报错</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④修改</a:t>
            </a:r>
            <a:r>
              <a:rPr lang="en-US" altLang="zh-CN" sz="1400">
                <a:latin typeface="宋体" panose="02010600030101010101" pitchFamily="2" charset="-122"/>
                <a:ea typeface="宋体" panose="02010600030101010101" pitchFamily="2" charset="-122"/>
              </a:rPr>
              <a:t>lib\site-packages\django\db\backends\mysql\operations.py</a:t>
            </a:r>
            <a:r>
              <a:rPr lang="zh-CN" altLang="en-US" sz="1400">
                <a:latin typeface="宋体" panose="02010600030101010101" pitchFamily="2" charset="-122"/>
                <a:ea typeface="宋体" panose="02010600030101010101" pitchFamily="2" charset="-122"/>
              </a:rPr>
              <a:t>文件中</a:t>
            </a:r>
            <a:r>
              <a:rPr lang="en-US" altLang="zh-CN" sz="1400">
                <a:latin typeface="宋体" panose="02010600030101010101" pitchFamily="2" charset="-122"/>
                <a:ea typeface="宋体" panose="02010600030101010101" pitchFamily="2" charset="-122"/>
              </a:rPr>
              <a:t>146</a:t>
            </a:r>
            <a:r>
              <a:rPr lang="zh-CN" altLang="en-US" sz="1400">
                <a:latin typeface="宋体" panose="02010600030101010101" pitchFamily="2" charset="-122"/>
                <a:ea typeface="宋体" panose="02010600030101010101" pitchFamily="2" charset="-122"/>
              </a:rPr>
              <a:t>行内容，服务器可以执行</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中使用</a:t>
            </a:r>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存储</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，除</a:t>
            </a:r>
            <a:r>
              <a:rPr lang="en-US" altLang="zh-CN" sz="1400">
                <a:latin typeface="宋体" panose="02010600030101010101" pitchFamily="2" charset="-122"/>
                <a:ea typeface="宋体" panose="02010600030101010101" pitchFamily="2" charset="-122"/>
              </a:rPr>
              <a:t>session_engine</a:t>
            </a:r>
            <a:r>
              <a:rPr lang="zh-CN" altLang="en-US" sz="1400">
                <a:latin typeface="宋体" panose="02010600030101010101" pitchFamily="2" charset="-122"/>
                <a:ea typeface="宋体" panose="02010600030101010101" pitchFamily="2" charset="-122"/>
              </a:rPr>
              <a:t>以外的配置项不起作用，</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可以存储在</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redis</a:t>
            </a:r>
            <a:r>
              <a:rPr lang="zh-CN" altLang="en-US" sz="1400">
                <a:latin typeface="宋体" panose="02010600030101010101" pitchFamily="2" charset="-122"/>
                <a:ea typeface="宋体" panose="02010600030101010101" pitchFamily="2" charset="-122"/>
              </a:rPr>
              <a:t>数据库中，但只能存储在默认的数据库</a:t>
            </a:r>
            <a:r>
              <a:rPr lang="en-US" altLang="zh-CN" sz="1400">
                <a:latin typeface="宋体" panose="02010600030101010101" pitchFamily="2" charset="-122"/>
                <a:ea typeface="宋体" panose="02010600030101010101" pitchFamily="2" charset="-122"/>
              </a:rPr>
              <a:t>0</a:t>
            </a:r>
            <a:r>
              <a:rPr lang="zh-CN" altLang="en-US" sz="1400">
                <a:latin typeface="宋体" panose="02010600030101010101" pitchFamily="2" charset="-122"/>
                <a:ea typeface="宋体" panose="02010600030101010101" pitchFamily="2" charset="-122"/>
              </a:rPr>
              <a:t>中，且</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前缀不添加，即后续配置项并没有识别。</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解决</a:t>
            </a:r>
            <a:r>
              <a:rPr lang="zh-CN" altLang="en-US" sz="1400">
                <a:latin typeface="宋体" panose="02010600030101010101" pitchFamily="2" charset="-122"/>
                <a:ea typeface="宋体" panose="02010600030101010101" pitchFamily="2" charset="-122"/>
              </a:rPr>
              <a:t>：在更新</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版本后，</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的设置使用下述方法进行配置，区别于老版本。</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C502B460-58AE-411F-AD86-35274DBEC710}"/>
              </a:ext>
            </a:extLst>
          </p:cNvPr>
          <p:cNvPicPr>
            <a:picLocks noChangeAspect="1"/>
          </p:cNvPicPr>
          <p:nvPr/>
        </p:nvPicPr>
        <p:blipFill>
          <a:blip r:embed="rId2"/>
          <a:stretch>
            <a:fillRect/>
          </a:stretch>
        </p:blipFill>
        <p:spPr>
          <a:xfrm>
            <a:off x="8307215" y="648278"/>
            <a:ext cx="3448227" cy="139707"/>
          </a:xfrm>
          <a:prstGeom prst="rect">
            <a:avLst/>
          </a:prstGeom>
        </p:spPr>
      </p:pic>
      <p:pic>
        <p:nvPicPr>
          <p:cNvPr id="4" name="图片 3">
            <a:extLst>
              <a:ext uri="{FF2B5EF4-FFF2-40B4-BE49-F238E27FC236}">
                <a16:creationId xmlns:a16="http://schemas.microsoft.com/office/drawing/2014/main" id="{ED7735D9-71CC-4738-BEC9-ECAE0054BB91}"/>
              </a:ext>
            </a:extLst>
          </p:cNvPr>
          <p:cNvPicPr>
            <a:picLocks noChangeAspect="1"/>
          </p:cNvPicPr>
          <p:nvPr/>
        </p:nvPicPr>
        <p:blipFill>
          <a:blip r:embed="rId3"/>
          <a:stretch>
            <a:fillRect/>
          </a:stretch>
        </p:blipFill>
        <p:spPr>
          <a:xfrm>
            <a:off x="2625288" y="584775"/>
            <a:ext cx="5245370" cy="266714"/>
          </a:xfrm>
          <a:prstGeom prst="rect">
            <a:avLst/>
          </a:prstGeom>
        </p:spPr>
      </p:pic>
      <p:pic>
        <p:nvPicPr>
          <p:cNvPr id="5" name="图片 4">
            <a:extLst>
              <a:ext uri="{FF2B5EF4-FFF2-40B4-BE49-F238E27FC236}">
                <a16:creationId xmlns:a16="http://schemas.microsoft.com/office/drawing/2014/main" id="{ED269726-8DC9-4F64-938A-06C42B41F662}"/>
              </a:ext>
            </a:extLst>
          </p:cNvPr>
          <p:cNvPicPr>
            <a:picLocks noChangeAspect="1"/>
          </p:cNvPicPr>
          <p:nvPr/>
        </p:nvPicPr>
        <p:blipFill>
          <a:blip r:embed="rId4"/>
          <a:stretch>
            <a:fillRect/>
          </a:stretch>
        </p:blipFill>
        <p:spPr>
          <a:xfrm>
            <a:off x="1140307" y="1169551"/>
            <a:ext cx="7017111" cy="234962"/>
          </a:xfrm>
          <a:prstGeom prst="rect">
            <a:avLst/>
          </a:prstGeom>
        </p:spPr>
      </p:pic>
      <p:pic>
        <p:nvPicPr>
          <p:cNvPr id="6" name="图片 5">
            <a:extLst>
              <a:ext uri="{FF2B5EF4-FFF2-40B4-BE49-F238E27FC236}">
                <a16:creationId xmlns:a16="http://schemas.microsoft.com/office/drawing/2014/main" id="{539144DB-ACCD-4A46-86E9-6804488B3208}"/>
              </a:ext>
            </a:extLst>
          </p:cNvPr>
          <p:cNvPicPr>
            <a:picLocks noChangeAspect="1"/>
          </p:cNvPicPr>
          <p:nvPr/>
        </p:nvPicPr>
        <p:blipFill>
          <a:blip r:embed="rId2"/>
          <a:stretch>
            <a:fillRect/>
          </a:stretch>
        </p:blipFill>
        <p:spPr>
          <a:xfrm>
            <a:off x="8325208" y="1217178"/>
            <a:ext cx="3448227" cy="139707"/>
          </a:xfrm>
          <a:prstGeom prst="rect">
            <a:avLst/>
          </a:prstGeom>
        </p:spPr>
      </p:pic>
      <p:pic>
        <p:nvPicPr>
          <p:cNvPr id="7" name="图片 6">
            <a:extLst>
              <a:ext uri="{FF2B5EF4-FFF2-40B4-BE49-F238E27FC236}">
                <a16:creationId xmlns:a16="http://schemas.microsoft.com/office/drawing/2014/main" id="{7D951BA1-5D63-4790-BB28-AC0551E92235}"/>
              </a:ext>
            </a:extLst>
          </p:cNvPr>
          <p:cNvPicPr>
            <a:picLocks noChangeAspect="1"/>
          </p:cNvPicPr>
          <p:nvPr/>
        </p:nvPicPr>
        <p:blipFill>
          <a:blip r:embed="rId5"/>
          <a:stretch>
            <a:fillRect/>
          </a:stretch>
        </p:blipFill>
        <p:spPr>
          <a:xfrm>
            <a:off x="6270877" y="1557467"/>
            <a:ext cx="3778444" cy="165108"/>
          </a:xfrm>
          <a:prstGeom prst="rect">
            <a:avLst/>
          </a:prstGeom>
        </p:spPr>
      </p:pic>
      <p:sp>
        <p:nvSpPr>
          <p:cNvPr id="8" name="文本框 7">
            <a:extLst>
              <a:ext uri="{FF2B5EF4-FFF2-40B4-BE49-F238E27FC236}">
                <a16:creationId xmlns:a16="http://schemas.microsoft.com/office/drawing/2014/main" id="{AB5DF474-347B-43B7-AC50-E1A3303ECDBA}"/>
              </a:ext>
            </a:extLst>
          </p:cNvPr>
          <p:cNvSpPr txBox="1"/>
          <p:nvPr/>
        </p:nvSpPr>
        <p:spPr>
          <a:xfrm>
            <a:off x="0" y="5903893"/>
            <a:ext cx="902811" cy="954107"/>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uwsgi</a:t>
            </a:r>
          </a:p>
          <a:p>
            <a:pPr algn="l"/>
            <a:r>
              <a:rPr lang="en-US" altLang="zh-CN" sz="1400">
                <a:latin typeface="宋体" panose="02010600030101010101" pitchFamily="2" charset="-122"/>
                <a:ea typeface="宋体" panose="02010600030101010101" pitchFamily="2" charset="-122"/>
              </a:rPr>
              <a:t>celery</a:t>
            </a:r>
          </a:p>
          <a:p>
            <a:pPr algn="l"/>
            <a:r>
              <a:rPr lang="en-US" altLang="zh-CN" sz="1400">
                <a:latin typeface="宋体" panose="02010600030101010101" pitchFamily="2" charset="-122"/>
                <a:ea typeface="宋体" panose="02010600030101010101" pitchFamily="2" charset="-122"/>
              </a:rPr>
              <a:t>nginx</a:t>
            </a:r>
          </a:p>
          <a:p>
            <a:pPr algn="l"/>
            <a:r>
              <a:rPr lang="zh-CN" altLang="en-US" sz="1400">
                <a:latin typeface="宋体" panose="02010600030101010101" pitchFamily="2" charset="-122"/>
                <a:ea typeface="宋体" panose="02010600030101010101" pitchFamily="2" charset="-122"/>
              </a:rPr>
              <a:t>部署环境</a:t>
            </a:r>
          </a:p>
        </p:txBody>
      </p:sp>
      <p:pic>
        <p:nvPicPr>
          <p:cNvPr id="9" name="图片 8">
            <a:extLst>
              <a:ext uri="{FF2B5EF4-FFF2-40B4-BE49-F238E27FC236}">
                <a16:creationId xmlns:a16="http://schemas.microsoft.com/office/drawing/2014/main" id="{9F229D3A-4C27-4ED3-8BA7-5B38FF2000EA}"/>
              </a:ext>
            </a:extLst>
          </p:cNvPr>
          <p:cNvPicPr>
            <a:picLocks noChangeAspect="1"/>
          </p:cNvPicPr>
          <p:nvPr/>
        </p:nvPicPr>
        <p:blipFill>
          <a:blip r:embed="rId6"/>
          <a:stretch>
            <a:fillRect/>
          </a:stretch>
        </p:blipFill>
        <p:spPr>
          <a:xfrm>
            <a:off x="8667164" y="1971330"/>
            <a:ext cx="3429176" cy="1041454"/>
          </a:xfrm>
          <a:prstGeom prst="rect">
            <a:avLst/>
          </a:prstGeom>
        </p:spPr>
      </p:pic>
      <p:pic>
        <p:nvPicPr>
          <p:cNvPr id="11" name="图片 10">
            <a:extLst>
              <a:ext uri="{FF2B5EF4-FFF2-40B4-BE49-F238E27FC236}">
                <a16:creationId xmlns:a16="http://schemas.microsoft.com/office/drawing/2014/main" id="{488DDFFA-D639-4485-8047-9D84920781C3}"/>
              </a:ext>
            </a:extLst>
          </p:cNvPr>
          <p:cNvPicPr>
            <a:picLocks noChangeAspect="1"/>
          </p:cNvPicPr>
          <p:nvPr/>
        </p:nvPicPr>
        <p:blipFill>
          <a:blip r:embed="rId7"/>
          <a:stretch>
            <a:fillRect/>
          </a:stretch>
        </p:blipFill>
        <p:spPr>
          <a:xfrm>
            <a:off x="8857379" y="3046054"/>
            <a:ext cx="2698889" cy="1670136"/>
          </a:xfrm>
          <a:prstGeom prst="rect">
            <a:avLst/>
          </a:prstGeom>
        </p:spPr>
      </p:pic>
      <p:pic>
        <p:nvPicPr>
          <p:cNvPr id="10" name="图片 9">
            <a:extLst>
              <a:ext uri="{FF2B5EF4-FFF2-40B4-BE49-F238E27FC236}">
                <a16:creationId xmlns:a16="http://schemas.microsoft.com/office/drawing/2014/main" id="{5D6AA8FC-F0CC-4DF1-99C8-B0BDD68B47C0}"/>
              </a:ext>
            </a:extLst>
          </p:cNvPr>
          <p:cNvPicPr>
            <a:picLocks noChangeAspect="1"/>
          </p:cNvPicPr>
          <p:nvPr/>
        </p:nvPicPr>
        <p:blipFill>
          <a:blip r:embed="rId8"/>
          <a:stretch>
            <a:fillRect/>
          </a:stretch>
        </p:blipFill>
        <p:spPr>
          <a:xfrm>
            <a:off x="125976" y="4017008"/>
            <a:ext cx="5435879" cy="596931"/>
          </a:xfrm>
          <a:prstGeom prst="rect">
            <a:avLst/>
          </a:prstGeom>
        </p:spPr>
      </p:pic>
      <p:sp>
        <p:nvSpPr>
          <p:cNvPr id="12" name="文本框 11">
            <a:extLst>
              <a:ext uri="{FF2B5EF4-FFF2-40B4-BE49-F238E27FC236}">
                <a16:creationId xmlns:a16="http://schemas.microsoft.com/office/drawing/2014/main" id="{D911BE2C-97E9-47F6-A151-9365F9AD5536}"/>
              </a:ext>
            </a:extLst>
          </p:cNvPr>
          <p:cNvSpPr txBox="1"/>
          <p:nvPr/>
        </p:nvSpPr>
        <p:spPr>
          <a:xfrm>
            <a:off x="251280" y="4651572"/>
            <a:ext cx="4314001" cy="738664"/>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安装</a:t>
            </a:r>
            <a:r>
              <a:rPr lang="en-US" altLang="zh-CN" sz="1400">
                <a:latin typeface="宋体" panose="02010600030101010101" pitchFamily="2" charset="-122"/>
                <a:ea typeface="宋体" panose="02010600030101010101" pitchFamily="2" charset="-122"/>
              </a:rPr>
              <a:t>kombu==4.2.0</a:t>
            </a:r>
          </a:p>
          <a:p>
            <a:pPr algn="l"/>
            <a:r>
              <a:rPr lang="zh-CN" altLang="en-US" sz="1400">
                <a:latin typeface="宋体" panose="02010600030101010101" pitchFamily="2" charset="-122"/>
                <a:ea typeface="宋体" panose="02010600030101010101" pitchFamily="2" charset="-122"/>
              </a:rPr>
              <a:t>因为</a:t>
            </a:r>
            <a:r>
              <a:rPr lang="en-US" altLang="zh-CN" sz="1400">
                <a:latin typeface="宋体" panose="02010600030101010101" pitchFamily="2" charset="-122"/>
                <a:ea typeface="宋体" panose="02010600030101010101" pitchFamily="2" charset="-122"/>
              </a:rPr>
              <a:t>kombu</a:t>
            </a:r>
            <a:r>
              <a:rPr lang="zh-CN" altLang="en-US" sz="1400">
                <a:latin typeface="宋体" panose="02010600030101010101" pitchFamily="2" charset="-122"/>
                <a:ea typeface="宋体" panose="02010600030101010101" pitchFamily="2" charset="-122"/>
              </a:rPr>
              <a:t>版本低，可能报错找不到</a:t>
            </a:r>
            <a:r>
              <a:rPr lang="en-US" altLang="zh-CN" sz="1400">
                <a:latin typeface="宋体" panose="02010600030101010101" pitchFamily="2" charset="-122"/>
                <a:ea typeface="宋体" panose="02010600030101010101" pitchFamily="2" charset="-122"/>
              </a:rPr>
              <a:t>kombu.match</a:t>
            </a:r>
            <a:r>
              <a:rPr lang="zh-CN" altLang="en-US" sz="1400">
                <a:latin typeface="宋体" panose="02010600030101010101" pitchFamily="2" charset="-122"/>
                <a:ea typeface="宋体" panose="02010600030101010101" pitchFamily="2" charset="-122"/>
              </a:rPr>
              <a:t>文件</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修改</a:t>
            </a:r>
            <a:r>
              <a:rPr lang="en-US" altLang="zh-CN" sz="1400">
                <a:latin typeface="宋体" panose="02010600030101010101" pitchFamily="2" charset="-122"/>
                <a:ea typeface="宋体" panose="02010600030101010101" pitchFamily="2" charset="-122"/>
              </a:rPr>
              <a:t>kombu.transport.redis.py</a:t>
            </a:r>
            <a:r>
              <a:rPr lang="zh-CN" altLang="en-US" sz="1400">
                <a:latin typeface="宋体" panose="02010600030101010101" pitchFamily="2" charset="-122"/>
                <a:ea typeface="宋体" panose="02010600030101010101" pitchFamily="2" charset="-122"/>
              </a:rPr>
              <a:t>文件，将版本号注释</a:t>
            </a:r>
          </a:p>
        </p:txBody>
      </p:sp>
      <p:sp>
        <p:nvSpPr>
          <p:cNvPr id="13" name="文本框 12">
            <a:extLst>
              <a:ext uri="{FF2B5EF4-FFF2-40B4-BE49-F238E27FC236}">
                <a16:creationId xmlns:a16="http://schemas.microsoft.com/office/drawing/2014/main" id="{BCA51C3F-630F-4A00-8AC5-03D717001915}"/>
              </a:ext>
            </a:extLst>
          </p:cNvPr>
          <p:cNvSpPr txBox="1"/>
          <p:nvPr/>
        </p:nvSpPr>
        <p:spPr>
          <a:xfrm>
            <a:off x="6133105" y="5608310"/>
            <a:ext cx="2787943" cy="523220"/>
          </a:xfrm>
          <a:prstGeom prst="rect">
            <a:avLst/>
          </a:prstGeom>
          <a:noFill/>
        </p:spPr>
        <p:txBody>
          <a:bodyPr wrap="none" rtlCol="0">
            <a:spAutoFit/>
          </a:bodyPr>
          <a:lstStyle/>
          <a:p>
            <a:pPr algn="l"/>
            <a:r>
              <a:rPr lang="en-US" altLang="zh-CN" sz="1400">
                <a:latin typeface="宋体" panose="02010600030101010101" pitchFamily="2" charset="-122"/>
                <a:ea typeface="宋体" panose="02010600030101010101" pitchFamily="2" charset="-122"/>
              </a:rPr>
              <a:t>celery</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worker</a:t>
            </a:r>
            <a:r>
              <a:rPr lang="zh-CN" altLang="en-US" sz="1400">
                <a:latin typeface="宋体" panose="02010600030101010101" pitchFamily="2" charset="-122"/>
                <a:ea typeface="宋体" panose="02010600030101010101" pitchFamily="2" charset="-122"/>
              </a:rPr>
              <a:t>报错</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因为版本过高，使用</a:t>
            </a:r>
            <a:r>
              <a:rPr lang="en-US" altLang="zh-CN" sz="1400">
                <a:latin typeface="宋体" panose="02010600030101010101" pitchFamily="2" charset="-122"/>
                <a:ea typeface="宋体" panose="02010600030101010101" pitchFamily="2" charset="-122"/>
              </a:rPr>
              <a:t>redis2.10.6</a:t>
            </a:r>
          </a:p>
        </p:txBody>
      </p:sp>
      <p:pic>
        <p:nvPicPr>
          <p:cNvPr id="14" name="图片 13">
            <a:extLst>
              <a:ext uri="{FF2B5EF4-FFF2-40B4-BE49-F238E27FC236}">
                <a16:creationId xmlns:a16="http://schemas.microsoft.com/office/drawing/2014/main" id="{C0C5EFDD-DA8C-4FD4-9105-657364F7AC10}"/>
              </a:ext>
            </a:extLst>
          </p:cNvPr>
          <p:cNvPicPr>
            <a:picLocks noChangeAspect="1"/>
          </p:cNvPicPr>
          <p:nvPr/>
        </p:nvPicPr>
        <p:blipFill>
          <a:blip r:embed="rId9"/>
          <a:stretch>
            <a:fillRect/>
          </a:stretch>
        </p:blipFill>
        <p:spPr>
          <a:xfrm>
            <a:off x="7849991" y="5688449"/>
            <a:ext cx="3905451" cy="139707"/>
          </a:xfrm>
          <a:prstGeom prst="rect">
            <a:avLst/>
          </a:prstGeom>
        </p:spPr>
      </p:pic>
      <p:sp>
        <p:nvSpPr>
          <p:cNvPr id="15" name="文本框 14">
            <a:extLst>
              <a:ext uri="{FF2B5EF4-FFF2-40B4-BE49-F238E27FC236}">
                <a16:creationId xmlns:a16="http://schemas.microsoft.com/office/drawing/2014/main" id="{5211C9F2-7EC7-4515-B9A0-1A2E124C1414}"/>
              </a:ext>
            </a:extLst>
          </p:cNvPr>
          <p:cNvSpPr txBox="1"/>
          <p:nvPr/>
        </p:nvSpPr>
        <p:spPr>
          <a:xfrm>
            <a:off x="2408281" y="6131530"/>
            <a:ext cx="8174033" cy="738664"/>
          </a:xfrm>
          <a:prstGeom prst="rect">
            <a:avLst/>
          </a:prstGeom>
          <a:noFill/>
        </p:spPr>
        <p:txBody>
          <a:bodyPr wrap="none" rtlCol="0">
            <a:spAutoFit/>
          </a:bodyPr>
          <a:lstStyle/>
          <a:p>
            <a:r>
              <a:rPr lang="zh-CN" altLang="en-US" sz="1400">
                <a:latin typeface="宋体" panose="02010600030101010101" pitchFamily="2" charset="-122"/>
                <a:ea typeface="宋体" panose="02010600030101010101" pitchFamily="2" charset="-122"/>
              </a:rPr>
              <a:t>解决</a:t>
            </a:r>
            <a:r>
              <a:rPr lang="en-US" altLang="zh-CN" sz="1400">
                <a:latin typeface="宋体" panose="02010600030101010101" pitchFamily="2" charset="-122"/>
                <a:ea typeface="宋体" panose="02010600030101010101" pitchFamily="2" charset="-122"/>
              </a:rPr>
              <a:t>authenticate()</a:t>
            </a:r>
            <a:r>
              <a:rPr lang="zh-CN" altLang="en-US" sz="1400">
                <a:latin typeface="宋体" panose="02010600030101010101" pitchFamily="2" charset="-122"/>
                <a:ea typeface="宋体" panose="02010600030101010101" pitchFamily="2" charset="-122"/>
              </a:rPr>
              <a:t>方法会默认检测用户的活跃状态，</a:t>
            </a:r>
            <a:r>
              <a:rPr lang="en-US" altLang="zh-CN" sz="1400">
                <a:latin typeface="宋体" panose="02010600030101010101" pitchFamily="2" charset="-122"/>
                <a:ea typeface="宋体" panose="02010600030101010101" pitchFamily="2" charset="-122"/>
              </a:rPr>
              <a:t>is_active</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settings.py</a:t>
            </a:r>
            <a:r>
              <a:rPr lang="zh-CN" altLang="en-US" sz="1400">
                <a:latin typeface="宋体" panose="02010600030101010101" pitchFamily="2" charset="-122"/>
                <a:ea typeface="宋体" panose="02010600030101010101" pitchFamily="2" charset="-122"/>
              </a:rPr>
              <a:t>中添加以下配置</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不会检测用户的活跃状态</a:t>
            </a:r>
          </a:p>
          <a:p>
            <a:r>
              <a:rPr lang="en-US" altLang="zh-CN" sz="1400">
                <a:latin typeface="宋体" panose="02010600030101010101" pitchFamily="2" charset="-122"/>
                <a:ea typeface="宋体" panose="02010600030101010101" pitchFamily="2" charset="-122"/>
              </a:rPr>
              <a:t>AUTHENTICATION_BACKENDS = ['django.contrib.auth.backends.AllowAllUsersModelBackend']</a:t>
            </a:r>
            <a:endParaRPr lang="zh-CN" altLang="en-US" sz="140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9FA712AD-3F8A-4BA9-A270-05F06D246CA1}"/>
              </a:ext>
            </a:extLst>
          </p:cNvPr>
          <p:cNvSpPr txBox="1"/>
          <p:nvPr/>
        </p:nvSpPr>
        <p:spPr>
          <a:xfrm>
            <a:off x="5980491" y="4864386"/>
            <a:ext cx="5881113" cy="523220"/>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中调用</a:t>
            </a:r>
            <a:r>
              <a:rPr lang="en-US" altLang="zh-CN" sz="1400">
                <a:latin typeface="宋体" panose="02010600030101010101" pitchFamily="2" charset="-122"/>
                <a:ea typeface="宋体" panose="02010600030101010101" pitchFamily="2" charset="-122"/>
              </a:rPr>
              <a:t>celery tasks</a:t>
            </a:r>
            <a:r>
              <a:rPr lang="zh-CN" altLang="en-US" sz="1400">
                <a:latin typeface="宋体" panose="02010600030101010101" pitchFamily="2" charset="-122"/>
                <a:ea typeface="宋体" panose="02010600030101010101" pitchFamily="2" charset="-122"/>
              </a:rPr>
              <a:t>时，导入</a:t>
            </a:r>
            <a:r>
              <a:rPr lang="en-US" altLang="zh-CN" sz="1400">
                <a:latin typeface="宋体" panose="02010600030101010101" pitchFamily="2" charset="-122"/>
                <a:ea typeface="宋体" panose="02010600030101010101" pitchFamily="2" charset="-122"/>
              </a:rPr>
              <a:t>task</a:t>
            </a:r>
            <a:r>
              <a:rPr lang="zh-CN" altLang="en-US" sz="1400">
                <a:latin typeface="宋体" panose="02010600030101010101" pitchFamily="2" charset="-122"/>
                <a:ea typeface="宋体" panose="02010600030101010101" pitchFamily="2" charset="-122"/>
              </a:rPr>
              <a:t>函数放置于</a:t>
            </a:r>
            <a:r>
              <a:rPr lang="en-US" altLang="zh-CN" sz="1400">
                <a:latin typeface="宋体" panose="02010600030101010101" pitchFamily="2" charset="-122"/>
                <a:ea typeface="宋体" panose="02010600030101010101" pitchFamily="2" charset="-122"/>
              </a:rPr>
              <a:t>.delay()</a:t>
            </a:r>
            <a:r>
              <a:rPr lang="zh-CN" altLang="en-US" sz="1400">
                <a:latin typeface="宋体" panose="02010600030101010101" pitchFamily="2" charset="-122"/>
                <a:ea typeface="宋体" panose="02010600030101010101" pitchFamily="2" charset="-122"/>
              </a:rPr>
              <a:t>上方，放置在文档最上方可能会报错，</a:t>
            </a:r>
          </a:p>
        </p:txBody>
      </p:sp>
      <p:pic>
        <p:nvPicPr>
          <p:cNvPr id="17" name="图片 16">
            <a:extLst>
              <a:ext uri="{FF2B5EF4-FFF2-40B4-BE49-F238E27FC236}">
                <a16:creationId xmlns:a16="http://schemas.microsoft.com/office/drawing/2014/main" id="{885DE06E-A0AB-4A18-BE00-14AD7F0ADC75}"/>
              </a:ext>
            </a:extLst>
          </p:cNvPr>
          <p:cNvPicPr>
            <a:picLocks noChangeAspect="1"/>
          </p:cNvPicPr>
          <p:nvPr/>
        </p:nvPicPr>
        <p:blipFill>
          <a:blip r:embed="rId10"/>
          <a:stretch>
            <a:fillRect/>
          </a:stretch>
        </p:blipFill>
        <p:spPr>
          <a:xfrm>
            <a:off x="8307215" y="5149120"/>
            <a:ext cx="3714941" cy="279414"/>
          </a:xfrm>
          <a:prstGeom prst="rect">
            <a:avLst/>
          </a:prstGeom>
        </p:spPr>
      </p:pic>
    </p:spTree>
    <p:extLst>
      <p:ext uri="{BB962C8B-B14F-4D97-AF65-F5344CB8AC3E}">
        <p14:creationId xmlns:p14="http://schemas.microsoft.com/office/powerpoint/2010/main" val="2365024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BC4D98-D3BC-409B-9DA1-A3460DB7A381}"/>
              </a:ext>
            </a:extLst>
          </p:cNvPr>
          <p:cNvSpPr txBox="1"/>
          <p:nvPr/>
        </p:nvSpPr>
        <p:spPr>
          <a:xfrm>
            <a:off x="0" y="0"/>
            <a:ext cx="12191999" cy="1600438"/>
          </a:xfrm>
          <a:prstGeom prst="rect">
            <a:avLst/>
          </a:prstGeom>
          <a:noFill/>
        </p:spPr>
        <p:txBody>
          <a:bodyPr wrap="square" rtlCol="0">
            <a:spAutoFit/>
          </a:bodyPr>
          <a:lstStyle/>
          <a:p>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fastdfs</a:t>
            </a:r>
            <a:r>
              <a:rPr lang="zh-CN" altLang="en-US" sz="1400">
                <a:latin typeface="宋体" panose="02010600030101010101" pitchFamily="2" charset="-122"/>
                <a:ea typeface="宋体" panose="02010600030101010101" pitchFamily="2" charset="-122"/>
              </a:rPr>
              <a:t>开启</a:t>
            </a:r>
            <a:r>
              <a:rPr lang="en-US" altLang="zh-CN" sz="1400">
                <a:latin typeface="宋体" panose="02010600030101010101" pitchFamily="2" charset="-122"/>
                <a:ea typeface="宋体" panose="02010600030101010101" pitchFamily="2" charset="-122"/>
              </a:rPr>
              <a:t>tracker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storage</a:t>
            </a:r>
            <a:r>
              <a:rPr lang="zh-CN" altLang="en-US" sz="1400">
                <a:latin typeface="宋体" panose="02010600030101010101" pitchFamily="2" charset="-122"/>
                <a:ea typeface="宋体" panose="02010600030101010101" pitchFamily="2" charset="-122"/>
              </a:rPr>
              <a:t>服务时，可能出现配置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脚本文件找不到的问题，建立软连接，移动脚本文件等可解决，需使用</a:t>
            </a:r>
            <a:r>
              <a:rPr lang="en-US" altLang="zh-CN" sz="1400" b="1">
                <a:solidFill>
                  <a:schemeClr val="accent2">
                    <a:lumMod val="75000"/>
                  </a:schemeClr>
                </a:solidFill>
                <a:latin typeface="宋体" panose="02010600030101010101" pitchFamily="2" charset="-122"/>
                <a:ea typeface="宋体" panose="02010600030101010101" pitchFamily="2" charset="-122"/>
              </a:rPr>
              <a:t>/usr/bin/fdfs_trackerd /etc/fdfs/tracker.conf start</a:t>
            </a:r>
            <a:r>
              <a:rPr lang="zh-CN" altLang="en-US" sz="1400" b="1">
                <a:solidFill>
                  <a:schemeClr val="accent2">
                    <a:lumMod val="75000"/>
                  </a:schemeClr>
                </a:solidFill>
                <a:latin typeface="宋体" panose="02010600030101010101" pitchFamily="2" charset="-122"/>
                <a:ea typeface="宋体" panose="02010600030101010101" pitchFamily="2" charset="-122"/>
              </a:rPr>
              <a:t>；</a:t>
            </a:r>
            <a:endParaRPr lang="en-US" altLang="zh-CN" sz="1400" b="1">
              <a:solidFill>
                <a:schemeClr val="accent2">
                  <a:lumMod val="75000"/>
                </a:schemeClr>
              </a:solidFill>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2</a:t>
            </a:r>
            <a:r>
              <a:rPr lang="zh-CN" altLang="en-US" sz="1400">
                <a:latin typeface="宋体" panose="02010600030101010101" pitchFamily="2" charset="-122"/>
                <a:ea typeface="宋体" panose="02010600030101010101" pitchFamily="2" charset="-122"/>
              </a:rPr>
              <a:t>、安装</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时，可能出现的问题：找不到文件</a:t>
            </a:r>
            <a:r>
              <a:rPr lang="en-US" altLang="zh-CN" sz="1400">
                <a:latin typeface="宋体" panose="02010600030101010101" pitchFamily="2" charset="-122"/>
                <a:ea typeface="宋体" panose="02010600030101010101" pitchFamily="2" charset="-122"/>
              </a:rPr>
              <a:t>common.define.h</a:t>
            </a:r>
            <a:r>
              <a:rPr lang="zh-CN" altLang="en-US" sz="1400">
                <a:latin typeface="宋体" panose="02010600030101010101" pitchFamily="2" charset="-122"/>
                <a:ea typeface="宋体" panose="02010600030101010101" pitchFamily="2" charset="-122"/>
              </a:rPr>
              <a:t>，修改</a:t>
            </a:r>
            <a:r>
              <a:rPr lang="en-US" altLang="zh-CN" sz="1400">
                <a:latin typeface="宋体" panose="02010600030101010101" pitchFamily="2" charset="-122"/>
                <a:ea typeface="宋体" panose="02010600030101010101" pitchFamily="2" charset="-122"/>
              </a:rPr>
              <a:t>fastdfs-nginx-module</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src</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config</a:t>
            </a:r>
            <a:r>
              <a:rPr lang="zh-CN" altLang="en-US" sz="1400">
                <a:latin typeface="宋体" panose="02010600030101010101" pitchFamily="2" charset="-122"/>
                <a:ea typeface="宋体" panose="02010600030101010101" pitchFamily="2" charset="-122"/>
              </a:rPr>
              <a:t>，如图</a:t>
            </a:r>
            <a:r>
              <a:rPr lang="en-US" altLang="zh-CN" sz="1400">
                <a:latin typeface="宋体" panose="02010600030101010101" pitchFamily="2" charset="-122"/>
                <a:ea typeface="宋体" panose="02010600030101010101" pitchFamily="2" charset="-122"/>
              </a:rPr>
              <a:t>1</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、安装</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时，可能出现的问题：</a:t>
            </a:r>
            <a:r>
              <a:rPr lang="en-US" altLang="zh-CN" sz="1400">
                <a:latin typeface="宋体" panose="02010600030101010101" pitchFamily="2" charset="-122"/>
                <a:ea typeface="宋体" panose="02010600030101010101" pitchFamily="2" charset="-122"/>
              </a:rPr>
              <a:t>-werror</a:t>
            </a:r>
            <a:r>
              <a:rPr lang="zh-CN" altLang="en-US" sz="1400">
                <a:latin typeface="宋体" panose="02010600030101010101" pitchFamily="2" charset="-122"/>
                <a:ea typeface="宋体" panose="02010600030101010101" pitchFamily="2" charset="-122"/>
              </a:rPr>
              <a:t>报错，修改</a:t>
            </a:r>
            <a:r>
              <a:rPr lang="en-US" altLang="zh-CN" sz="1400">
                <a:latin typeface="宋体" panose="02010600030101010101" pitchFamily="2" charset="-122"/>
                <a:ea typeface="宋体" panose="02010600030101010101" pitchFamily="2" charset="-122"/>
              </a:rPr>
              <a:t>nginx</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objs</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Makefile</a:t>
            </a:r>
            <a:r>
              <a:rPr lang="zh-CN" altLang="en-US" sz="1400">
                <a:latin typeface="宋体" panose="02010600030101010101" pitchFamily="2" charset="-122"/>
                <a:ea typeface="宋体" panose="02010600030101010101" pitchFamily="2" charset="-122"/>
              </a:rPr>
              <a:t>，删除；</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4</a:t>
            </a:r>
            <a:r>
              <a:rPr lang="zh-CN" altLang="en-US" sz="1400">
                <a:latin typeface="宋体" panose="02010600030101010101" pitchFamily="2" charset="-122"/>
                <a:ea typeface="宋体" panose="02010600030101010101" pitchFamily="2" charset="-122"/>
              </a:rPr>
              <a:t>、不要下载</a:t>
            </a:r>
            <a:r>
              <a:rPr lang="en-US" altLang="zh-CN" sz="1400">
                <a:latin typeface="宋体" panose="02010600030101010101" pitchFamily="2" charset="-122"/>
                <a:ea typeface="宋体" panose="02010600030101010101" pitchFamily="2" charset="-122"/>
              </a:rPr>
              <a:t>fastdfs-nginx-module</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master</a:t>
            </a:r>
            <a:r>
              <a:rPr lang="zh-CN" altLang="en-US" sz="1400">
                <a:latin typeface="宋体" panose="02010600030101010101" pitchFamily="2" charset="-122"/>
                <a:ea typeface="宋体" panose="02010600030101010101" pitchFamily="2" charset="-122"/>
              </a:rPr>
              <a:t>版本，课件中那个版本应该是修改过的，可以正常编译安装；</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5</a:t>
            </a:r>
            <a:r>
              <a:rPr lang="zh-CN" altLang="en-US" sz="1400">
                <a:latin typeface="宋体" panose="02010600030101010101" pitchFamily="2" charset="-122"/>
                <a:ea typeface="宋体" panose="02010600030101010101" pitchFamily="2" charset="-122"/>
              </a:rPr>
              <a:t>、在官网上下载安装</a:t>
            </a:r>
            <a:r>
              <a:rPr lang="en-US" altLang="zh-CN" sz="1400">
                <a:latin typeface="宋体" panose="02010600030101010101" pitchFamily="2" charset="-122"/>
                <a:ea typeface="宋体" panose="02010600030101010101" pitchFamily="2" charset="-122"/>
              </a:rPr>
              <a:t>py3Fdfs</a:t>
            </a:r>
            <a:r>
              <a:rPr lang="zh-CN" altLang="en-US" sz="1400">
                <a:latin typeface="宋体" panose="02010600030101010101" pitchFamily="2" charset="-122"/>
                <a:ea typeface="宋体" panose="02010600030101010101" pitchFamily="2" charset="-122"/>
              </a:rPr>
              <a:t>，要先</a:t>
            </a:r>
            <a:r>
              <a:rPr lang="en-US" altLang="zh-CN" sz="1400">
                <a:latin typeface="宋体" panose="02010600030101010101" pitchFamily="2" charset="-122"/>
                <a:ea typeface="宋体" panose="02010600030101010101" pitchFamily="2" charset="-122"/>
              </a:rPr>
              <a:t>conf = get_tracker_conf('/etc/fdfs/client.conf')</a:t>
            </a:r>
            <a:r>
              <a:rPr lang="zh-CN" altLang="en-US" sz="1400">
                <a:latin typeface="宋体" panose="02010600030101010101" pitchFamily="2" charset="-122"/>
                <a:ea typeface="宋体" panose="02010600030101010101" pitchFamily="2" charset="-122"/>
              </a:rPr>
              <a:t>返回一个字典</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再创建实例</a:t>
            </a:r>
            <a:r>
              <a:rPr lang="en-US" altLang="zh-CN" sz="1400">
                <a:latin typeface="宋体" panose="02010600030101010101" pitchFamily="2" charset="-122"/>
                <a:ea typeface="宋体" panose="02010600030101010101" pitchFamily="2" charset="-122"/>
              </a:rPr>
              <a:t>client = Fdfs_client(conf)</a:t>
            </a:r>
            <a:r>
              <a:rPr lang="zh-CN" altLang="en-US" sz="1400">
                <a:latin typeface="宋体" panose="02010600030101010101" pitchFamily="2" charset="-122"/>
                <a:ea typeface="宋体" panose="02010600030101010101" pitchFamily="2" charset="-122"/>
              </a:rPr>
              <a:t>，后进行文件上传测试，且在自定义的存储类中，</a:t>
            </a:r>
            <a:r>
              <a:rPr lang="en-US" altLang="zh-CN" sz="1400">
                <a:latin typeface="宋体" panose="02010600030101010101" pitchFamily="2" charset="-122"/>
                <a:ea typeface="宋体" panose="02010600030101010101" pitchFamily="2" charset="-122"/>
              </a:rPr>
              <a:t>_save()</a:t>
            </a:r>
            <a:r>
              <a:rPr lang="zh-CN" altLang="en-US" sz="1400">
                <a:latin typeface="宋体" panose="02010600030101010101" pitchFamily="2" charset="-122"/>
                <a:ea typeface="宋体" panose="02010600030101010101" pitchFamily="2" charset="-122"/>
              </a:rPr>
              <a:t>方法要返回一个字符串，需对字典中的值进行</a:t>
            </a:r>
            <a:r>
              <a:rPr lang="en-US" altLang="zh-CN" sz="1400">
                <a:latin typeface="宋体" panose="02010600030101010101" pitchFamily="2" charset="-122"/>
                <a:ea typeface="宋体" panose="02010600030101010101" pitchFamily="2" charset="-122"/>
              </a:rPr>
              <a:t>decode()</a:t>
            </a:r>
            <a:r>
              <a:rPr lang="zh-CN" altLang="en-US" sz="1400">
                <a:latin typeface="宋体" panose="02010600030101010101" pitchFamily="2" charset="-122"/>
                <a:ea typeface="宋体" panose="02010600030101010101" pitchFamily="2" charset="-122"/>
              </a:rPr>
              <a:t>；</a:t>
            </a:r>
          </a:p>
        </p:txBody>
      </p:sp>
      <p:pic>
        <p:nvPicPr>
          <p:cNvPr id="3" name="图片 2">
            <a:extLst>
              <a:ext uri="{FF2B5EF4-FFF2-40B4-BE49-F238E27FC236}">
                <a16:creationId xmlns:a16="http://schemas.microsoft.com/office/drawing/2014/main" id="{13ED513B-F644-46ED-96D4-0745B1D20DDB}"/>
              </a:ext>
            </a:extLst>
          </p:cNvPr>
          <p:cNvPicPr>
            <a:picLocks noChangeAspect="1"/>
          </p:cNvPicPr>
          <p:nvPr/>
        </p:nvPicPr>
        <p:blipFill>
          <a:blip r:embed="rId2"/>
          <a:stretch>
            <a:fillRect/>
          </a:stretch>
        </p:blipFill>
        <p:spPr>
          <a:xfrm>
            <a:off x="7715019" y="1827234"/>
            <a:ext cx="4476980" cy="406421"/>
          </a:xfrm>
          <a:prstGeom prst="rect">
            <a:avLst/>
          </a:prstGeom>
        </p:spPr>
      </p:pic>
      <p:sp>
        <p:nvSpPr>
          <p:cNvPr id="4" name="文本框 3">
            <a:extLst>
              <a:ext uri="{FF2B5EF4-FFF2-40B4-BE49-F238E27FC236}">
                <a16:creationId xmlns:a16="http://schemas.microsoft.com/office/drawing/2014/main" id="{F692DBE0-8663-40A6-AEAC-9F3406FAB8D1}"/>
              </a:ext>
            </a:extLst>
          </p:cNvPr>
          <p:cNvSpPr txBox="1"/>
          <p:nvPr/>
        </p:nvSpPr>
        <p:spPr>
          <a:xfrm>
            <a:off x="9740348" y="2233655"/>
            <a:ext cx="453970" cy="307777"/>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图</a:t>
            </a:r>
            <a:r>
              <a:rPr lang="en-US" altLang="zh-CN" sz="1400">
                <a:latin typeface="宋体" panose="02010600030101010101" pitchFamily="2" charset="-122"/>
                <a:ea typeface="宋体" panose="02010600030101010101" pitchFamily="2" charset="-122"/>
              </a:rPr>
              <a:t>1</a:t>
            </a:r>
            <a:endParaRPr lang="zh-CN" altLang="en-US" sz="140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107CC392-F64D-49B8-B6F4-04C70A4B6DE6}"/>
              </a:ext>
            </a:extLst>
          </p:cNvPr>
          <p:cNvPicPr>
            <a:picLocks noChangeAspect="1"/>
          </p:cNvPicPr>
          <p:nvPr/>
        </p:nvPicPr>
        <p:blipFill>
          <a:blip r:embed="rId3"/>
          <a:stretch>
            <a:fillRect/>
          </a:stretch>
        </p:blipFill>
        <p:spPr>
          <a:xfrm>
            <a:off x="3843167" y="3423037"/>
            <a:ext cx="8210972" cy="577880"/>
          </a:xfrm>
          <a:prstGeom prst="rect">
            <a:avLst/>
          </a:prstGeom>
        </p:spPr>
      </p:pic>
      <p:pic>
        <p:nvPicPr>
          <p:cNvPr id="7" name="图片 6">
            <a:extLst>
              <a:ext uri="{FF2B5EF4-FFF2-40B4-BE49-F238E27FC236}">
                <a16:creationId xmlns:a16="http://schemas.microsoft.com/office/drawing/2014/main" id="{3B6981FB-7425-4C4A-AC15-9425AA01D806}"/>
              </a:ext>
            </a:extLst>
          </p:cNvPr>
          <p:cNvPicPr>
            <a:picLocks noChangeAspect="1"/>
          </p:cNvPicPr>
          <p:nvPr/>
        </p:nvPicPr>
        <p:blipFill>
          <a:blip r:embed="rId4"/>
          <a:stretch>
            <a:fillRect/>
          </a:stretch>
        </p:blipFill>
        <p:spPr>
          <a:xfrm>
            <a:off x="3843167" y="4000917"/>
            <a:ext cx="5124713" cy="641383"/>
          </a:xfrm>
          <a:prstGeom prst="rect">
            <a:avLst/>
          </a:prstGeom>
        </p:spPr>
      </p:pic>
      <p:sp>
        <p:nvSpPr>
          <p:cNvPr id="8" name="文本框 7">
            <a:extLst>
              <a:ext uri="{FF2B5EF4-FFF2-40B4-BE49-F238E27FC236}">
                <a16:creationId xmlns:a16="http://schemas.microsoft.com/office/drawing/2014/main" id="{41F4E3EA-F833-4EA0-B165-8A6F16CCD0FE}"/>
              </a:ext>
            </a:extLst>
          </p:cNvPr>
          <p:cNvSpPr txBox="1"/>
          <p:nvPr/>
        </p:nvSpPr>
        <p:spPr>
          <a:xfrm>
            <a:off x="1" y="2927406"/>
            <a:ext cx="12191999" cy="523220"/>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如图所示的报错，其报错于</a:t>
            </a:r>
            <a:r>
              <a:rPr lang="en-US" altLang="zh-CN" sz="1400">
                <a:latin typeface="宋体" panose="02010600030101010101" pitchFamily="2" charset="-122"/>
                <a:ea typeface="宋体" panose="02010600030101010101" pitchFamily="2" charset="-122"/>
              </a:rPr>
              <a:t>render</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匹配，但实际问题出现于模板中的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反向解析中的错误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反向解析的第二个参数输入拼写错误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，即注意若使用反向解析，则链接生成时要调用</a:t>
            </a:r>
            <a:r>
              <a:rPr lang="en-US" altLang="zh-CN" sz="1400">
                <a:latin typeface="宋体" panose="02010600030101010101" pitchFamily="2" charset="-122"/>
                <a:ea typeface="宋体" panose="02010600030101010101" pitchFamily="2" charset="-122"/>
              </a:rPr>
              <a:t>view</a:t>
            </a:r>
            <a:r>
              <a:rPr lang="zh-CN" altLang="en-US" sz="1400">
                <a:latin typeface="宋体" panose="02010600030101010101" pitchFamily="2" charset="-122"/>
                <a:ea typeface="宋体" panose="02010600030101010101" pitchFamily="2" charset="-122"/>
              </a:rPr>
              <a:t>函数，</a:t>
            </a:r>
            <a:r>
              <a:rPr lang="zh-CN" altLang="en-US" sz="1400">
                <a:solidFill>
                  <a:srgbClr val="FF0000"/>
                </a:solidFill>
                <a:latin typeface="宋体" panose="02010600030101010101" pitchFamily="2" charset="-122"/>
                <a:ea typeface="宋体" panose="02010600030101010101" pitchFamily="2" charset="-122"/>
              </a:rPr>
              <a:t>若出问题可能不会在模板中报错，注意报错信息中的信息</a:t>
            </a:r>
            <a:r>
              <a:rPr lang="zh-CN" altLang="en-US" sz="1400">
                <a:latin typeface="宋体" panose="02010600030101010101" pitchFamily="2" charset="-122"/>
                <a:ea typeface="宋体" panose="02010600030101010101" pitchFamily="2" charset="-122"/>
              </a:rPr>
              <a:t>。</a:t>
            </a:r>
          </a:p>
        </p:txBody>
      </p:sp>
      <p:sp>
        <p:nvSpPr>
          <p:cNvPr id="5" name="文本框 4">
            <a:extLst>
              <a:ext uri="{FF2B5EF4-FFF2-40B4-BE49-F238E27FC236}">
                <a16:creationId xmlns:a16="http://schemas.microsoft.com/office/drawing/2014/main" id="{97C1B66F-20D4-41DA-8FA4-EAB3DEAC2D34}"/>
              </a:ext>
            </a:extLst>
          </p:cNvPr>
          <p:cNvSpPr txBox="1"/>
          <p:nvPr/>
        </p:nvSpPr>
        <p:spPr>
          <a:xfrm>
            <a:off x="0" y="5316467"/>
            <a:ext cx="12192000" cy="1169551"/>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append_slash</a:t>
            </a:r>
            <a:r>
              <a:rPr lang="zh-CN" altLang="en-US" sz="1400">
                <a:latin typeface="宋体" panose="02010600030101010101" pitchFamily="2" charset="-122"/>
                <a:ea typeface="宋体" panose="02010600030101010101" pitchFamily="2" charset="-122"/>
              </a:rPr>
              <a:t>报错即需要添加斜杠，在模板中</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提交的链接；</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403forbidden</a:t>
            </a:r>
            <a:r>
              <a:rPr lang="zh-CN" altLang="en-US" sz="1400">
                <a:latin typeface="宋体" panose="02010600030101010101" pitchFamily="2" charset="-122"/>
                <a:ea typeface="宋体" panose="02010600030101010101" pitchFamily="2" charset="-122"/>
              </a:rPr>
              <a:t>可能是</a:t>
            </a:r>
            <a:r>
              <a:rPr lang="en-US" altLang="zh-CN" sz="1400">
                <a:latin typeface="宋体" panose="02010600030101010101" pitchFamily="2" charset="-122"/>
                <a:ea typeface="宋体" panose="02010600030101010101" pitchFamily="2" charset="-122"/>
              </a:rPr>
              <a:t>csrf</a:t>
            </a:r>
            <a:r>
              <a:rPr lang="zh-CN" altLang="en-US" sz="1400">
                <a:latin typeface="宋体" panose="02010600030101010101" pitchFamily="2" charset="-122"/>
                <a:ea typeface="宋体" panose="02010600030101010101" pitchFamily="2" charset="-122"/>
              </a:rPr>
              <a:t>报错，在使用表单和</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时都需要</a:t>
            </a:r>
            <a:r>
              <a:rPr lang="en-US" altLang="zh-CN" sz="1400">
                <a:latin typeface="宋体" panose="02010600030101010101" pitchFamily="2" charset="-122"/>
                <a:ea typeface="宋体" panose="02010600030101010101" pitchFamily="2" charset="-122"/>
              </a:rPr>
              <a:t>{% csrf_token %}</a:t>
            </a:r>
            <a:r>
              <a:rPr lang="zh-CN" altLang="en-US" sz="1400">
                <a:latin typeface="宋体" panose="02010600030101010101" pitchFamily="2" charset="-122"/>
                <a:ea typeface="宋体" panose="02010600030101010101" pitchFamily="2" charset="-122"/>
              </a:rPr>
              <a:t>，注意</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需要设置获取</a:t>
            </a:r>
            <a:r>
              <a:rPr lang="en-US" altLang="zh-CN" sz="1400">
                <a:latin typeface="宋体" panose="02010600030101010101" pitchFamily="2" charset="-122"/>
                <a:ea typeface="宋体" panose="02010600030101010101" pitchFamily="2" charset="-122"/>
              </a:rPr>
              <a:t>input</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csrfmiddlewaretoken</a:t>
            </a:r>
            <a:r>
              <a:rPr lang="zh-CN" altLang="en-US" sz="1400">
                <a:latin typeface="宋体" panose="02010600030101010101" pitchFamily="2" charset="-122"/>
                <a:ea typeface="宋体" panose="02010600030101010101" pitchFamily="2" charset="-122"/>
              </a:rPr>
              <a:t>值并传入比较；</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③注意</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发起的请求都在后台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包括跳转，</a:t>
            </a:r>
            <a:r>
              <a:rPr lang="en-US" altLang="zh-CN" sz="1400">
                <a:latin typeface="宋体" panose="02010600030101010101" pitchFamily="2" charset="-122"/>
                <a:ea typeface="宋体" panose="02010600030101010101" pitchFamily="2" charset="-122"/>
              </a:rPr>
              <a:t>Loginrequiredmixin</a:t>
            </a:r>
            <a:r>
              <a:rPr lang="zh-CN" altLang="en-US" sz="1400">
                <a:latin typeface="宋体" panose="02010600030101010101" pitchFamily="2" charset="-122"/>
                <a:ea typeface="宋体" panose="02010600030101010101" pitchFamily="2" charset="-122"/>
              </a:rPr>
              <a:t>类的作用是跳转到登录页面，因此在</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请求时不能使用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，因此虽然跳转请求发起，但在浏览器中看不到跳转的效果，只要不跳转页面和局部更新的就使用</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请求，且</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默认发起的请求都是异步的，不会等待回调函数执行，若需要等待则将</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设置为同步，可在前端页面中设置</a:t>
            </a:r>
            <a:r>
              <a:rPr lang="en-US" altLang="zh-CN" sz="1400">
                <a:latin typeface="宋体" panose="02010600030101010101" pitchFamily="2" charset="-122"/>
                <a:ea typeface="宋体" panose="02010600030101010101" pitchFamily="2" charset="-122"/>
              </a:rPr>
              <a:t>$.ajaxSettings.async=false</a:t>
            </a:r>
            <a:r>
              <a:rPr lang="zh-CN" altLang="en-US" sz="1400">
                <a:latin typeface="宋体" panose="02010600030101010101" pitchFamily="2" charset="-122"/>
                <a:ea typeface="宋体" panose="02010600030101010101" pitchFamily="2" charset="-122"/>
              </a:rPr>
              <a:t>，此设置为全局生效，因此一般在指定的请求结束后再变更回去；</a:t>
            </a:r>
            <a:endParaRPr lang="en-US" altLang="zh-CN"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331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0705FD-A702-416B-949E-CC83D35E3AE8}"/>
              </a:ext>
            </a:extLst>
          </p:cNvPr>
          <p:cNvSpPr txBox="1"/>
          <p:nvPr/>
        </p:nvSpPr>
        <p:spPr>
          <a:xfrm>
            <a:off x="842838" y="659958"/>
            <a:ext cx="6378669" cy="2893100"/>
          </a:xfrm>
          <a:prstGeom prst="rect">
            <a:avLst/>
          </a:prstGeom>
          <a:noFill/>
        </p:spPr>
        <p:txBody>
          <a:bodyPr wrap="none" rtlCol="0">
            <a:spAutoFit/>
          </a:bodyPr>
          <a:lstStyle/>
          <a:p>
            <a:pPr algn="l"/>
            <a:r>
              <a:rPr lang="zh-CN" altLang="en-US" sz="1400">
                <a:latin typeface="宋体" panose="02010600030101010101" pitchFamily="2" charset="-122"/>
                <a:ea typeface="宋体" panose="02010600030101010101" pitchFamily="2" charset="-122"/>
              </a:rPr>
              <a:t>需要安装</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python3</a:t>
            </a:r>
          </a:p>
          <a:p>
            <a:pPr algn="l"/>
            <a:r>
              <a:rPr lang="en-US" altLang="zh-CN" sz="1400">
                <a:latin typeface="宋体" panose="02010600030101010101" pitchFamily="2" charset="-122"/>
                <a:ea typeface="宋体" panose="02010600030101010101" pitchFamily="2" charset="-122"/>
              </a:rPr>
              <a:t>nginx</a:t>
            </a:r>
          </a:p>
          <a:p>
            <a:pPr algn="l"/>
            <a:r>
              <a:rPr lang="en-US" altLang="zh-CN" sz="1400">
                <a:latin typeface="宋体" panose="02010600030101010101" pitchFamily="2" charset="-122"/>
                <a:ea typeface="宋体" panose="02010600030101010101" pitchFamily="2" charset="-122"/>
              </a:rPr>
              <a:t>fastdfs</a:t>
            </a:r>
          </a:p>
          <a:p>
            <a:pPr algn="l"/>
            <a:r>
              <a:rPr lang="en-US" altLang="zh-CN" sz="1400">
                <a:latin typeface="宋体" panose="02010600030101010101" pitchFamily="2" charset="-122"/>
                <a:ea typeface="宋体" panose="02010600030101010101" pitchFamily="2" charset="-122"/>
              </a:rPr>
              <a:t>redis</a:t>
            </a:r>
          </a:p>
          <a:p>
            <a:pPr algn="l"/>
            <a:r>
              <a:rPr lang="en-US" altLang="zh-CN" sz="1400">
                <a:latin typeface="宋体" panose="02010600030101010101" pitchFamily="2" charset="-122"/>
                <a:ea typeface="宋体" panose="02010600030101010101" pitchFamily="2" charset="-122"/>
              </a:rPr>
              <a:t>mysql</a:t>
            </a:r>
          </a:p>
          <a:p>
            <a:pPr algn="l"/>
            <a:r>
              <a:rPr lang="en-US" altLang="zh-CN" sz="1400">
                <a:latin typeface="宋体" panose="02010600030101010101" pitchFamily="2" charset="-122"/>
                <a:ea typeface="宋体" panose="02010600030101010101" pitchFamily="2" charset="-122"/>
              </a:rPr>
              <a:t>Django</a:t>
            </a:r>
          </a:p>
          <a:p>
            <a:pPr algn="l"/>
            <a:r>
              <a:rPr lang="en-US" altLang="zh-CN" sz="1400">
                <a:latin typeface="宋体" panose="02010600030101010101" pitchFamily="2" charset="-122"/>
                <a:ea typeface="宋体" panose="02010600030101010101" pitchFamily="2" charset="-122"/>
              </a:rPr>
              <a:t>flask</a:t>
            </a:r>
          </a:p>
          <a:p>
            <a:pPr algn="l"/>
            <a:r>
              <a:rPr lang="en-US" altLang="zh-CN" sz="1400">
                <a:latin typeface="宋体" panose="02010600030101010101" pitchFamily="2" charset="-122"/>
                <a:ea typeface="宋体" panose="02010600030101010101" pitchFamily="2" charset="-122"/>
              </a:rPr>
              <a:t>git</a:t>
            </a:r>
          </a:p>
          <a:p>
            <a:pPr algn="l"/>
            <a:r>
              <a:rPr lang="en-US" altLang="zh-CN" sz="1400">
                <a:latin typeface="宋体" panose="02010600030101010101" pitchFamily="2" charset="-122"/>
                <a:ea typeface="宋体" panose="02010600030101010101" pitchFamily="2" charset="-122"/>
              </a:rPr>
              <a:t>Django-haystack</a:t>
            </a:r>
            <a:r>
              <a:rPr lang="zh-CN" altLang="en-US" sz="1400">
                <a:latin typeface="宋体" panose="02010600030101010101" pitchFamily="2" charset="-122"/>
                <a:ea typeface="宋体" panose="02010600030101010101" pitchFamily="2" charset="-122"/>
              </a:rPr>
              <a:t>全文检索框架 </a:t>
            </a:r>
            <a:r>
              <a:rPr lang="en-US" altLang="zh-CN" sz="1400">
                <a:latin typeface="宋体" panose="02010600030101010101" pitchFamily="2" charset="-122"/>
                <a:ea typeface="宋体" panose="02010600030101010101" pitchFamily="2" charset="-122"/>
              </a:rPr>
              <a:t>whoosh python</a:t>
            </a:r>
            <a:r>
              <a:rPr lang="zh-CN" altLang="en-US" sz="1400">
                <a:latin typeface="宋体" panose="02010600030101010101" pitchFamily="2" charset="-122"/>
                <a:ea typeface="宋体" panose="02010600030101010101" pitchFamily="2" charset="-122"/>
              </a:rPr>
              <a:t>编写的搜索引擎 </a:t>
            </a:r>
            <a:r>
              <a:rPr lang="en-US" altLang="zh-CN" sz="1400">
                <a:latin typeface="宋体" panose="02010600030101010101" pitchFamily="2" charset="-122"/>
                <a:ea typeface="宋体" panose="02010600030101010101" pitchFamily="2" charset="-122"/>
              </a:rPr>
              <a:t>jieba</a:t>
            </a:r>
            <a:r>
              <a:rPr lang="zh-CN" altLang="en-US" sz="1400">
                <a:latin typeface="宋体" panose="02010600030101010101" pitchFamily="2" charset="-122"/>
                <a:ea typeface="宋体" panose="02010600030101010101" pitchFamily="2" charset="-122"/>
              </a:rPr>
              <a:t>搜索引擎</a:t>
            </a:r>
            <a:endParaRPr lang="en-US" altLang="zh-CN" sz="1400">
              <a:latin typeface="宋体" panose="02010600030101010101" pitchFamily="2" charset="-122"/>
              <a:ea typeface="宋体" panose="02010600030101010101" pitchFamily="2" charset="-122"/>
            </a:endParaRPr>
          </a:p>
          <a:p>
            <a:pPr algn="l"/>
            <a:r>
              <a:rPr lang="en-US" altLang="zh-CN" sz="1400">
                <a:latin typeface="宋体" panose="02010600030101010101" pitchFamily="2" charset="-122"/>
                <a:ea typeface="宋体" panose="02010600030101010101" pitchFamily="2" charset="-122"/>
              </a:rPr>
              <a:t>itsdangerous</a:t>
            </a:r>
          </a:p>
          <a:p>
            <a:r>
              <a:rPr lang="en-US" altLang="zh-CN" sz="1400">
                <a:latin typeface="宋体" panose="02010600030101010101" pitchFamily="2" charset="-122"/>
                <a:ea typeface="宋体" panose="02010600030101010101" pitchFamily="2" charset="-122"/>
              </a:rPr>
              <a:t>python-alipay-sdk </a:t>
            </a:r>
            <a:r>
              <a:rPr lang="zh-CN" altLang="en-US" sz="1400">
                <a:latin typeface="宋体" panose="02010600030101010101" pitchFamily="2" charset="-122"/>
                <a:ea typeface="宋体" panose="02010600030101010101" pitchFamily="2" charset="-122"/>
              </a:rPr>
              <a:t>支付宝支付接口</a:t>
            </a:r>
            <a:endParaRPr lang="en-US" altLang="zh-CN" sz="1400">
              <a:latin typeface="宋体" panose="02010600030101010101" pitchFamily="2" charset="-122"/>
              <a:ea typeface="宋体" panose="02010600030101010101" pitchFamily="2" charset="-122"/>
            </a:endParaRPr>
          </a:p>
          <a:p>
            <a:pPr algn="l"/>
            <a:endParaRPr lang="zh-CN" altLang="en-US" sz="140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1292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279FD7D-2584-4C62-A661-2660C7841500}"/>
              </a:ext>
            </a:extLst>
          </p:cNvPr>
          <p:cNvSpPr txBox="1"/>
          <p:nvPr/>
        </p:nvSpPr>
        <p:spPr>
          <a:xfrm>
            <a:off x="0" y="0"/>
            <a:ext cx="12192000" cy="7201972"/>
          </a:xfrm>
          <a:prstGeom prst="rect">
            <a:avLst/>
          </a:prstGeom>
          <a:noFill/>
        </p:spPr>
        <p:txBody>
          <a:bodyPr wrap="square" rtlCol="0">
            <a:spAutoFit/>
          </a:bodyPr>
          <a:lstStyle/>
          <a:p>
            <a:pPr algn="l"/>
            <a:r>
              <a:rPr lang="zh-CN" altLang="en-US" sz="1400" b="1">
                <a:latin typeface="宋体" panose="02010600030101010101" pitchFamily="2" charset="-122"/>
                <a:ea typeface="宋体" panose="02010600030101010101" pitchFamily="2" charset="-122"/>
              </a:rPr>
              <a:t>模型类查询操作</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开启</a:t>
            </a:r>
            <a:r>
              <a:rPr lang="en-US" altLang="zh-CN" sz="1400" b="1">
                <a:latin typeface="宋体" panose="02010600030101010101" pitchFamily="2" charset="-122"/>
                <a:ea typeface="宋体" panose="02010600030101010101" pitchFamily="2" charset="-122"/>
              </a:rPr>
              <a:t>mysql</a:t>
            </a:r>
            <a:r>
              <a:rPr lang="zh-CN" altLang="en-US" sz="1400" b="1">
                <a:latin typeface="宋体" panose="02010600030101010101" pitchFamily="2" charset="-122"/>
                <a:ea typeface="宋体" panose="02010600030101010101" pitchFamily="2" charset="-122"/>
              </a:rPr>
              <a:t>日志</a:t>
            </a:r>
            <a:r>
              <a:rPr lang="zh-CN" altLang="en-US" sz="1400">
                <a:latin typeface="宋体" panose="02010600030101010101" pitchFamily="2" charset="-122"/>
                <a:ea typeface="宋体" panose="02010600030101010101" pitchFamily="2" charset="-122"/>
              </a:rPr>
              <a:t>：①修改</a:t>
            </a:r>
            <a:r>
              <a:rPr lang="en-US" altLang="zh-CN" sz="1400">
                <a:latin typeface="宋体" panose="02010600030101010101" pitchFamily="2" charset="-122"/>
                <a:ea typeface="宋体" panose="02010600030101010101" pitchFamily="2" charset="-122"/>
              </a:rPr>
              <a:t>/etc/mysql/mysql.conf.d/mysqld.cnf</a:t>
            </a:r>
            <a:r>
              <a:rPr lang="zh-CN" altLang="en-US" sz="1400">
                <a:latin typeface="宋体" panose="02010600030101010101" pitchFamily="2" charset="-122"/>
                <a:ea typeface="宋体" panose="02010600030101010101" pitchFamily="2" charset="-122"/>
              </a:rPr>
              <a:t>中关于日志的内容</a:t>
            </a:r>
            <a:r>
              <a:rPr lang="en-US" altLang="zh-CN" sz="1400">
                <a:latin typeface="宋体" panose="02010600030101010101" pitchFamily="2" charset="-122"/>
                <a:ea typeface="宋体" panose="02010600030101010101" pitchFamily="2" charset="-122"/>
              </a:rPr>
              <a:t>(68,69</a:t>
            </a:r>
            <a:r>
              <a:rPr lang="zh-CN" altLang="en-US" sz="1400">
                <a:latin typeface="宋体" panose="02010600030101010101" pitchFamily="2" charset="-122"/>
                <a:ea typeface="宋体" panose="02010600030101010101" pitchFamily="2" charset="-122"/>
              </a:rPr>
              <a:t>行</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②重启</a:t>
            </a:r>
            <a:r>
              <a:rPr lang="en-US" altLang="zh-CN" sz="1400">
                <a:latin typeface="宋体" panose="02010600030101010101" pitchFamily="2" charset="-122"/>
                <a:ea typeface="宋体" panose="02010600030101010101" pitchFamily="2" charset="-122"/>
              </a:rPr>
              <a:t>mysql</a:t>
            </a:r>
            <a:r>
              <a:rPr lang="zh-CN" altLang="en-US" sz="1400">
                <a:latin typeface="宋体" panose="02010600030101010101" pitchFamily="2" charset="-122"/>
                <a:ea typeface="宋体" panose="02010600030101010101" pitchFamily="2" charset="-122"/>
              </a:rPr>
              <a:t>服务</a:t>
            </a:r>
            <a:r>
              <a:rPr lang="en-US" altLang="zh-CN" sz="1400">
                <a:solidFill>
                  <a:schemeClr val="accent2">
                    <a:lumMod val="75000"/>
                  </a:schemeClr>
                </a:solidFill>
                <a:latin typeface="宋体" panose="02010600030101010101" pitchFamily="2" charset="-122"/>
                <a:ea typeface="宋体" panose="02010600030101010101" pitchFamily="2" charset="-122"/>
              </a:rPr>
              <a:t>sudo service mysql restart</a:t>
            </a:r>
            <a:r>
              <a:rPr lang="zh-CN" altLang="en-US" sz="1400">
                <a:latin typeface="宋体" panose="02010600030101010101" pitchFamily="2" charset="-122"/>
                <a:ea typeface="宋体" panose="02010600030101010101" pitchFamily="2" charset="-122"/>
              </a:rPr>
              <a:t>③查看日志文件</a:t>
            </a:r>
            <a:r>
              <a:rPr lang="en-US" altLang="zh-CN" sz="1400">
                <a:solidFill>
                  <a:schemeClr val="accent2">
                    <a:lumMod val="75000"/>
                  </a:schemeClr>
                </a:solidFill>
                <a:latin typeface="宋体" panose="02010600030101010101" pitchFamily="2" charset="-122"/>
                <a:ea typeface="宋体" panose="02010600030101010101" pitchFamily="2" charset="-122"/>
              </a:rPr>
              <a:t>/var/log/mysql/mysql.log</a:t>
            </a:r>
            <a:r>
              <a:rPr lang="zh-CN" altLang="en-US" sz="1400">
                <a:latin typeface="宋体" panose="02010600030101010101" pitchFamily="2" charset="-122"/>
                <a:ea typeface="宋体" panose="02010600030101010101" pitchFamily="2" charset="-122"/>
              </a:rPr>
              <a:t>④实时查看日志文件</a:t>
            </a:r>
            <a:r>
              <a:rPr lang="en-US" altLang="zh-CN" sz="1400">
                <a:latin typeface="宋体" panose="02010600030101010101" pitchFamily="2" charset="-122"/>
                <a:ea typeface="宋体" panose="02010600030101010101" pitchFamily="2" charset="-122"/>
              </a:rPr>
              <a:t>sudo tail -f /var/log/mysql/mysql.log</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查询函数</a:t>
            </a:r>
            <a:r>
              <a:rPr lang="zh-CN" altLang="en-US" sz="1400">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类名</a:t>
            </a:r>
            <a:r>
              <a:rPr lang="en-US" altLang="zh-CN" sz="1400" b="1">
                <a:solidFill>
                  <a:schemeClr val="accent1">
                    <a:lumMod val="75000"/>
                  </a:schemeClr>
                </a:solidFill>
                <a:latin typeface="宋体" panose="02010600030101010101" pitchFamily="2" charset="-122"/>
                <a:ea typeface="宋体" panose="02010600030101010101" pitchFamily="2" charset="-122"/>
              </a:rPr>
              <a:t>.objects.</a:t>
            </a:r>
            <a:r>
              <a:rPr lang="zh-CN" altLang="en-US" sz="1400" b="1">
                <a:solidFill>
                  <a:schemeClr val="accent1">
                    <a:lumMod val="75000"/>
                  </a:schemeClr>
                </a:solidFill>
                <a:latin typeface="宋体" panose="02010600030101010101" pitchFamily="2" charset="-122"/>
                <a:ea typeface="宋体" panose="02010600030101010101" pitchFamily="2" charset="-122"/>
              </a:rPr>
              <a:t>方法名</a:t>
            </a:r>
            <a:r>
              <a:rPr lang="en-US" altLang="zh-CN" sz="1400" b="1">
                <a:solidFill>
                  <a:schemeClr val="accent1">
                    <a:lumMod val="75000"/>
                  </a:schemeClr>
                </a:solidFill>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查询条件</a:t>
            </a:r>
            <a:r>
              <a:rPr lang="en-US" altLang="zh-CN" sz="1400" b="1">
                <a:solidFill>
                  <a:schemeClr val="accent1">
                    <a:lumMod val="75000"/>
                  </a:schemeClr>
                </a:solidFill>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：返回表中满足条件的</a:t>
            </a:r>
            <a:r>
              <a:rPr lang="zh-CN" altLang="en-US" sz="1400" b="1">
                <a:solidFill>
                  <a:srgbClr val="FF0000"/>
                </a:solidFill>
                <a:latin typeface="宋体" panose="02010600030101010101" pitchFamily="2" charset="-122"/>
                <a:ea typeface="宋体" panose="02010600030101010101" pitchFamily="2" charset="-122"/>
              </a:rPr>
              <a:t>一条数据</a:t>
            </a:r>
            <a:r>
              <a:rPr lang="zh-CN" altLang="en-US" sz="1400">
                <a:latin typeface="宋体" panose="02010600030101010101" pitchFamily="2" charset="-122"/>
                <a:ea typeface="宋体" panose="02010600030101010101" pitchFamily="2" charset="-122"/>
              </a:rPr>
              <a:t>，是模型类的实例对象，若查询到多条数据则抛出</a:t>
            </a:r>
            <a:r>
              <a:rPr lang="en-US" altLang="zh-CN" sz="1400">
                <a:latin typeface="宋体" panose="02010600030101010101" pitchFamily="2" charset="-122"/>
                <a:ea typeface="宋体" panose="02010600030101010101" pitchFamily="2" charset="-122"/>
              </a:rPr>
              <a:t>MultipleObjectsReturned</a:t>
            </a:r>
            <a:r>
              <a:rPr lang="zh-CN" altLang="en-US" sz="1400">
                <a:latin typeface="宋体" panose="02010600030101010101" pitchFamily="2" charset="-122"/>
                <a:ea typeface="宋体" panose="02010600030101010101" pitchFamily="2" charset="-122"/>
              </a:rPr>
              <a:t>，若查不到数据则抛出</a:t>
            </a:r>
            <a:r>
              <a:rPr lang="en-US" altLang="zh-CN" sz="1400">
                <a:latin typeface="宋体" panose="02010600030101010101" pitchFamily="2" charset="-122"/>
                <a:ea typeface="宋体" panose="02010600030101010101" pitchFamily="2" charset="-122"/>
              </a:rPr>
              <a:t>DoesNotExist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all</a:t>
            </a:r>
            <a:r>
              <a:rPr lang="zh-CN" altLang="en-US" sz="1400">
                <a:latin typeface="宋体" panose="02010600030101010101" pitchFamily="2" charset="-122"/>
                <a:ea typeface="宋体" panose="02010600030101010101" pitchFamily="2" charset="-122"/>
              </a:rPr>
              <a:t>：返回表中的</a:t>
            </a:r>
            <a:r>
              <a:rPr lang="zh-CN" altLang="en-US" sz="1400" b="1">
                <a:solidFill>
                  <a:srgbClr val="FF0000"/>
                </a:solidFill>
                <a:latin typeface="宋体" panose="02010600030101010101" pitchFamily="2" charset="-122"/>
                <a:ea typeface="宋体" panose="02010600030101010101" pitchFamily="2" charset="-122"/>
              </a:rPr>
              <a:t>所有数据</a:t>
            </a:r>
            <a:r>
              <a:rPr lang="zh-CN" altLang="en-US" sz="1400">
                <a:latin typeface="宋体" panose="02010600030101010101" pitchFamily="2" charset="-122"/>
                <a:ea typeface="宋体" panose="02010600030101010101" pitchFamily="2" charset="-122"/>
              </a:rPr>
              <a:t>，是</a:t>
            </a:r>
            <a:r>
              <a:rPr lang="en-US" altLang="zh-CN" sz="1400" b="1">
                <a:latin typeface="宋体" panose="02010600030101010101" pitchFamily="2" charset="-122"/>
                <a:ea typeface="宋体" panose="02010600030101010101" pitchFamily="2" charset="-122"/>
              </a:rPr>
              <a:t>QuerySet</a:t>
            </a:r>
            <a:r>
              <a:rPr lang="zh-CN" altLang="en-US" sz="1400" b="1">
                <a:latin typeface="宋体" panose="02010600030101010101" pitchFamily="2" charset="-122"/>
                <a:ea typeface="宋体" panose="02010600030101010101" pitchFamily="2" charset="-122"/>
              </a:rPr>
              <a:t>类型的实例对象</a:t>
            </a:r>
            <a:r>
              <a:rPr lang="zh-CN" altLang="en-US" sz="1400">
                <a:latin typeface="宋体" panose="02010600030101010101" pitchFamily="2" charset="-122"/>
                <a:ea typeface="宋体" panose="02010600030101010101" pitchFamily="2" charset="-122"/>
              </a:rPr>
              <a:t>，其</a:t>
            </a:r>
            <a:r>
              <a:rPr lang="zh-CN" altLang="en-US" sz="1400" b="1">
                <a:solidFill>
                  <a:schemeClr val="accent1">
                    <a:lumMod val="75000"/>
                  </a:schemeClr>
                </a:solidFill>
                <a:latin typeface="宋体" panose="02010600030101010101" pitchFamily="2" charset="-122"/>
                <a:ea typeface="宋体" panose="02010600030101010101" pitchFamily="2" charset="-122"/>
              </a:rPr>
              <a:t>是由多个实例对象组成的查询集</a:t>
            </a:r>
            <a:r>
              <a:rPr lang="zh-CN" altLang="en-US" sz="1400">
                <a:latin typeface="宋体" panose="02010600030101010101" pitchFamily="2" charset="-122"/>
                <a:ea typeface="宋体" panose="02010600030101010101" pitchFamily="2" charset="-122"/>
              </a:rPr>
              <a:t>，支持迭代；</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filter</a:t>
            </a:r>
            <a:r>
              <a:rPr lang="zh-CN" altLang="en-US" sz="1400">
                <a:latin typeface="宋体" panose="02010600030101010101" pitchFamily="2" charset="-122"/>
                <a:ea typeface="宋体" panose="02010600030101010101" pitchFamily="2" charset="-122"/>
              </a:rPr>
              <a:t>：返回满足条件的数据，同上，参数中写查询条件；</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exclude</a:t>
            </a:r>
            <a:r>
              <a:rPr lang="zh-CN" altLang="en-US" sz="1400">
                <a:latin typeface="宋体" panose="02010600030101010101" pitchFamily="2" charset="-122"/>
                <a:ea typeface="宋体" panose="02010600030101010101" pitchFamily="2" charset="-122"/>
              </a:rPr>
              <a:t>：返回不满足条件的数据，同上，同上；</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order_by</a:t>
            </a:r>
            <a:r>
              <a:rPr lang="zh-CN" altLang="en-US" sz="1400">
                <a:latin typeface="宋体" panose="02010600030101010101" pitchFamily="2" charset="-122"/>
                <a:ea typeface="宋体" panose="02010600030101010101" pitchFamily="2" charset="-122"/>
              </a:rPr>
              <a:t>：对查询结果进行排序，同上，参数中写根据排序的字段；</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exists</a:t>
            </a:r>
            <a:r>
              <a:rPr lang="zh-CN" altLang="en-US" sz="1400" b="1">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判断查询集中是否有数据，有则返回</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，无则返回</a:t>
            </a:r>
            <a:r>
              <a:rPr lang="en-US" altLang="zh-CN" sz="1400">
                <a:latin typeface="宋体" panose="02010600030101010101" pitchFamily="2" charset="-122"/>
                <a:ea typeface="宋体" panose="02010600030101010101" pitchFamily="2" charset="-122"/>
              </a:rPr>
              <a:t>False(</a:t>
            </a:r>
            <a:r>
              <a:rPr lang="zh-CN" altLang="en-US" sz="1400" b="1">
                <a:solidFill>
                  <a:srgbClr val="FF0000"/>
                </a:solidFill>
                <a:latin typeface="宋体" panose="02010600030101010101" pitchFamily="2" charset="-122"/>
                <a:ea typeface="宋体" panose="02010600030101010101" pitchFamily="2" charset="-122"/>
              </a:rPr>
              <a:t>此上方法都针对查询集，取出了单条数据如</a:t>
            </a:r>
            <a:r>
              <a:rPr lang="en-US" altLang="zh-CN" sz="1400" b="1">
                <a:solidFill>
                  <a:srgbClr val="FF0000"/>
                </a:solidFill>
                <a:latin typeface="宋体" panose="02010600030101010101" pitchFamily="2" charset="-122"/>
                <a:ea typeface="宋体" panose="02010600030101010101" pitchFamily="2" charset="-122"/>
              </a:rPr>
              <a:t>get</a:t>
            </a:r>
            <a:r>
              <a:rPr lang="zh-CN" altLang="en-US" sz="1400" b="1">
                <a:solidFill>
                  <a:srgbClr val="FF0000"/>
                </a:solidFill>
                <a:latin typeface="宋体" panose="02010600030101010101" pitchFamily="2" charset="-122"/>
                <a:ea typeface="宋体" panose="02010600030101010101" pitchFamily="2" charset="-122"/>
              </a:rPr>
              <a:t>后则为模型类的实例，不支持。</a:t>
            </a:r>
            <a:r>
              <a:rPr lang="en-US" altLang="zh-CN" sz="1400">
                <a:latin typeface="宋体" panose="02010600030101010101" pitchFamily="2" charset="-122"/>
                <a:ea typeface="宋体" panose="02010600030101010101" pitchFamily="2" charset="-122"/>
              </a:rPr>
              <a:t>)</a:t>
            </a:r>
          </a:p>
          <a:p>
            <a:r>
              <a:rPr lang="zh-CN" altLang="en-US" sz="1400" b="1">
                <a:latin typeface="宋体" panose="02010600030101010101" pitchFamily="2" charset="-122"/>
                <a:ea typeface="宋体" panose="02010600030101010101" pitchFamily="2" charset="-122"/>
              </a:rPr>
              <a:t>条件运算符</a:t>
            </a:r>
            <a:r>
              <a:rPr lang="zh-CN" altLang="en-US" sz="1400">
                <a:latin typeface="宋体" panose="02010600030101010101" pitchFamily="2" charset="-122"/>
                <a:ea typeface="宋体" panose="02010600030101010101" pitchFamily="2" charset="-122"/>
              </a:rPr>
              <a:t>：在查询条件字段后添加，</a:t>
            </a:r>
            <a:r>
              <a:rPr lang="zh-CN" altLang="en-US" sz="1400">
                <a:solidFill>
                  <a:schemeClr val="accent2">
                    <a:lumMod val="75000"/>
                  </a:schemeClr>
                </a:solidFill>
                <a:latin typeface="宋体" panose="02010600030101010101" pitchFamily="2" charset="-122"/>
                <a:ea typeface="宋体" panose="02010600030101010101" pitchFamily="2" charset="-122"/>
              </a:rPr>
              <a:t>类名</a:t>
            </a:r>
            <a:r>
              <a:rPr lang="en-US" altLang="zh-CN" sz="1400">
                <a:solidFill>
                  <a:schemeClr val="accent2">
                    <a:lumMod val="75000"/>
                  </a:schemeClr>
                </a:solidFill>
                <a:latin typeface="宋体" panose="02010600030101010101" pitchFamily="2" charset="-122"/>
                <a:ea typeface="宋体" panose="02010600030101010101" pitchFamily="2" charset="-122"/>
              </a:rPr>
              <a:t>.objects.</a:t>
            </a:r>
            <a:r>
              <a:rPr lang="zh-CN" altLang="en-US" sz="1400">
                <a:solidFill>
                  <a:schemeClr val="accent2">
                    <a:lumMod val="75000"/>
                  </a:schemeClr>
                </a:solidFill>
                <a:latin typeface="宋体" panose="02010600030101010101" pitchFamily="2" charset="-122"/>
                <a:ea typeface="宋体" panose="02010600030101010101" pitchFamily="2" charset="-122"/>
              </a:rPr>
              <a:t>查询函数</a:t>
            </a:r>
            <a:r>
              <a:rPr lang="en-US" altLang="zh-CN" sz="1400">
                <a:solidFill>
                  <a:schemeClr val="accent2">
                    <a:lumMod val="75000"/>
                  </a:schemeClr>
                </a:solidFill>
                <a:latin typeface="宋体" panose="02010600030101010101" pitchFamily="2" charset="-122"/>
                <a:ea typeface="宋体" panose="02010600030101010101" pitchFamily="2" charset="-122"/>
              </a:rPr>
              <a:t>(fieldname__</a:t>
            </a:r>
            <a:r>
              <a:rPr lang="zh-CN" altLang="en-US" sz="1400">
                <a:solidFill>
                  <a:schemeClr val="accent2">
                    <a:lumMod val="75000"/>
                  </a:schemeClr>
                </a:solidFill>
                <a:latin typeface="宋体" panose="02010600030101010101" pitchFamily="2" charset="-122"/>
                <a:ea typeface="宋体" panose="02010600030101010101" pitchFamily="2" charset="-122"/>
              </a:rPr>
              <a:t>条件运算符</a:t>
            </a:r>
            <a:r>
              <a:rPr lang="en-US" altLang="zh-CN" sz="1400">
                <a:solidFill>
                  <a:schemeClr val="accent2">
                    <a:lumMod val="75000"/>
                  </a:schemeClr>
                </a:solidFill>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exact</a:t>
            </a:r>
            <a:r>
              <a:rPr lang="zh-CN" altLang="en-US" sz="1400">
                <a:latin typeface="宋体" panose="02010600030101010101" pitchFamily="2" charset="-122"/>
                <a:ea typeface="宋体" panose="02010600030101010101" pitchFamily="2" charset="-122"/>
              </a:rPr>
              <a:t>：表示判断，</a:t>
            </a:r>
            <a:r>
              <a:rPr lang="en-US" altLang="zh-CN" sz="1400">
                <a:latin typeface="宋体" panose="02010600030101010101" pitchFamily="2" charset="-122"/>
                <a:ea typeface="宋体" panose="02010600030101010101" pitchFamily="2" charset="-122"/>
              </a:rPr>
              <a:t>BookInfo.objects.filter(id__exact/id=1)</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注意查询函数与条件运算符无联系但须符合条件，如</a:t>
            </a:r>
            <a:r>
              <a:rPr lang="en-US" altLang="zh-CN" sz="1400">
                <a:solidFill>
                  <a:srgbClr val="FF0000"/>
                </a:solidFill>
                <a:latin typeface="宋体" panose="02010600030101010101" pitchFamily="2" charset="-122"/>
                <a:ea typeface="宋体" panose="02010600030101010101" pitchFamily="2" charset="-122"/>
              </a:rPr>
              <a:t>get</a:t>
            </a:r>
            <a:r>
              <a:rPr lang="zh-CN" altLang="en-US" sz="1400">
                <a:solidFill>
                  <a:srgbClr val="FF0000"/>
                </a:solidFill>
                <a:latin typeface="宋体" panose="02010600030101010101" pitchFamily="2" charset="-122"/>
                <a:ea typeface="宋体" panose="02010600030101010101" pitchFamily="2" charset="-122"/>
              </a:rPr>
              <a:t>返回一条数据</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contains</a:t>
            </a:r>
            <a:r>
              <a:rPr lang="zh-CN" altLang="en-US" sz="1400">
                <a:latin typeface="宋体" panose="02010600030101010101" pitchFamily="2" charset="-122"/>
                <a:ea typeface="宋体" panose="02010600030101010101" pitchFamily="2" charset="-122"/>
              </a:rPr>
              <a:t>：表示包含，</a:t>
            </a:r>
            <a:r>
              <a:rPr lang="en-US" altLang="zh-CN" sz="1400">
                <a:latin typeface="宋体" panose="02010600030101010101" pitchFamily="2" charset="-122"/>
                <a:ea typeface="宋体" panose="02010600030101010101" pitchFamily="2" charset="-122"/>
              </a:rPr>
              <a:t>BookInfo.objects.filter(btitle__contains='</a:t>
            </a:r>
            <a:r>
              <a:rPr lang="zh-CN" altLang="en-US" sz="1400">
                <a:latin typeface="宋体" panose="02010600030101010101" pitchFamily="2" charset="-122"/>
                <a:ea typeface="宋体" panose="02010600030101010101" pitchFamily="2" charset="-122"/>
              </a:rPr>
              <a:t>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endswith/startswith</a:t>
            </a:r>
            <a:r>
              <a:rPr lang="zh-CN" altLang="en-US" sz="1400">
                <a:latin typeface="宋体" panose="02010600030101010101" pitchFamily="2" charset="-122"/>
                <a:ea typeface="宋体" panose="02010600030101010101" pitchFamily="2" charset="-122"/>
              </a:rPr>
              <a:t>：表示首尾，</a:t>
            </a:r>
            <a:r>
              <a:rPr lang="en-US" altLang="zh-CN" sz="1400">
                <a:latin typeface="宋体" panose="02010600030101010101" pitchFamily="2" charset="-122"/>
                <a:ea typeface="宋体" panose="02010600030101010101" pitchFamily="2" charset="-122"/>
              </a:rPr>
              <a:t>BookInfo.objects.filter(btitle__endswith='</a:t>
            </a:r>
            <a:r>
              <a:rPr lang="zh-CN" altLang="en-US" sz="1400">
                <a:latin typeface="宋体" panose="02010600030101010101" pitchFamily="2" charset="-122"/>
                <a:ea typeface="宋体" panose="02010600030101010101" pitchFamily="2" charset="-122"/>
              </a:rPr>
              <a:t>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其上三种运算符都区分大小写，在运算符前加</a:t>
            </a:r>
            <a:r>
              <a:rPr lang="en-US" altLang="zh-CN" sz="1400">
                <a:latin typeface="宋体" panose="02010600030101010101" pitchFamily="2" charset="-122"/>
                <a:ea typeface="宋体" panose="02010600030101010101" pitchFamily="2" charset="-122"/>
              </a:rPr>
              <a:t>i</a:t>
            </a:r>
            <a:r>
              <a:rPr lang="zh-CN" altLang="en-US" sz="1400">
                <a:latin typeface="宋体" panose="02010600030101010101" pitchFamily="2" charset="-122"/>
                <a:ea typeface="宋体" panose="02010600030101010101" pitchFamily="2" charset="-122"/>
              </a:rPr>
              <a:t>如</a:t>
            </a:r>
            <a:r>
              <a:rPr lang="en-US" altLang="zh-CN" sz="1400">
                <a:latin typeface="宋体" panose="02010600030101010101" pitchFamily="2" charset="-122"/>
                <a:ea typeface="宋体" panose="02010600030101010101" pitchFamily="2" charset="-122"/>
              </a:rPr>
              <a:t>icontains</a:t>
            </a:r>
            <a:r>
              <a:rPr lang="zh-CN" altLang="en-US" sz="1400">
                <a:latin typeface="宋体" panose="02010600030101010101" pitchFamily="2" charset="-122"/>
                <a:ea typeface="宋体" panose="02010600030101010101" pitchFamily="2" charset="-122"/>
              </a:rPr>
              <a:t>表示不区分大小写。</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isnull</a:t>
            </a:r>
            <a:r>
              <a:rPr lang="zh-CN" altLang="en-US" sz="1400">
                <a:latin typeface="宋体" panose="02010600030101010101" pitchFamily="2" charset="-122"/>
                <a:ea typeface="宋体" panose="02010600030101010101" pitchFamily="2" charset="-122"/>
              </a:rPr>
              <a:t>：表示为</a:t>
            </a:r>
            <a:r>
              <a:rPr lang="en-US" altLang="zh-CN" sz="1400">
                <a:latin typeface="宋体" panose="02010600030101010101" pitchFamily="2" charset="-122"/>
                <a:ea typeface="宋体" panose="02010600030101010101" pitchFamily="2" charset="-122"/>
              </a:rPr>
              <a:t>null</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BookInfo.objects.filter(btitle__isnull=False)</a:t>
            </a:r>
            <a:r>
              <a:rPr lang="zh-CN" altLang="en-US" sz="1400">
                <a:latin typeface="宋体" panose="02010600030101010101" pitchFamily="2" charset="-122"/>
                <a:ea typeface="宋体" panose="02010600030101010101" pitchFamily="2" charset="-122"/>
              </a:rPr>
              <a:t>意为查询书名不为空的结果集，</a:t>
            </a:r>
            <a:r>
              <a:rPr lang="en-US" altLang="zh-CN" sz="1400">
                <a:latin typeface="宋体" panose="02010600030101010101" pitchFamily="2" charset="-122"/>
                <a:ea typeface="宋体" panose="02010600030101010101" pitchFamily="2" charset="-122"/>
              </a:rPr>
              <a:t>True</a:t>
            </a:r>
            <a:r>
              <a:rPr lang="zh-CN" altLang="en-US" sz="1400">
                <a:latin typeface="宋体" panose="02010600030101010101" pitchFamily="2" charset="-122"/>
                <a:ea typeface="宋体" panose="02010600030101010101" pitchFamily="2" charset="-122"/>
              </a:rPr>
              <a:t>表示查询书名为空；</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in</a:t>
            </a:r>
            <a:r>
              <a:rPr lang="zh-CN" altLang="en-US" sz="1400">
                <a:latin typeface="宋体" panose="02010600030101010101" pitchFamily="2" charset="-122"/>
                <a:ea typeface="宋体" panose="02010600030101010101" pitchFamily="2" charset="-122"/>
              </a:rPr>
              <a:t>：表示在范围内，</a:t>
            </a:r>
            <a:r>
              <a:rPr lang="en-US" altLang="zh-CN" sz="1400">
                <a:latin typeface="宋体" panose="02010600030101010101" pitchFamily="2" charset="-122"/>
                <a:ea typeface="宋体" panose="02010600030101010101" pitchFamily="2" charset="-122"/>
              </a:rPr>
              <a:t>BookInfo.objects.filter(id__in=[1, 3, 5])</a:t>
            </a:r>
            <a:r>
              <a:rPr lang="zh-CN" altLang="en-US" sz="1400">
                <a:latin typeface="宋体" panose="02010600030101010101" pitchFamily="2" charset="-122"/>
                <a:ea typeface="宋体" panose="02010600030101010101" pitchFamily="2" charset="-122"/>
              </a:rPr>
              <a:t>意为查询</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在列表中的结果集；</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gt/gte/lt/lte</a:t>
            </a:r>
            <a:r>
              <a:rPr lang="zh-CN" altLang="en-US" sz="1400">
                <a:latin typeface="宋体" panose="02010600030101010101" pitchFamily="2" charset="-122"/>
                <a:ea typeface="宋体" panose="02010600030101010101" pitchFamily="2" charset="-122"/>
              </a:rPr>
              <a:t>：大于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大于等于</a:t>
            </a:r>
            <a:r>
              <a:rPr lang="en-US" altLang="zh-CN" sz="1400">
                <a:latin typeface="宋体" panose="02010600030101010101" pitchFamily="2" charset="-122"/>
                <a:ea typeface="宋体" panose="02010600030101010101" pitchFamily="2" charset="-122"/>
              </a:rPr>
              <a:t>(greater than equal)/</a:t>
            </a:r>
            <a:r>
              <a:rPr lang="zh-CN" altLang="en-US" sz="1400">
                <a:latin typeface="宋体" panose="02010600030101010101" pitchFamily="2" charset="-122"/>
                <a:ea typeface="宋体" panose="02010600030101010101" pitchFamily="2" charset="-122"/>
              </a:rPr>
              <a:t>小于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小于等于</a:t>
            </a:r>
            <a:r>
              <a:rPr lang="en-US" altLang="zh-CN" sz="1400">
                <a:latin typeface="宋体" panose="02010600030101010101" pitchFamily="2" charset="-122"/>
                <a:ea typeface="宋体" panose="02010600030101010101" pitchFamily="2" charset="-122"/>
              </a:rPr>
              <a:t>(less than equal)</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BookInfo.objects.filter(id__gt=3)</a:t>
            </a:r>
            <a:r>
              <a:rPr lang="zh-CN" altLang="en-US" sz="1400">
                <a:latin typeface="宋体" panose="02010600030101010101" pitchFamily="2" charset="-122"/>
                <a:ea typeface="宋体" panose="02010600030101010101" pitchFamily="2" charset="-122"/>
              </a:rPr>
              <a:t>图书</a:t>
            </a:r>
            <a:r>
              <a:rPr lang="en-US" altLang="zh-CN" sz="1400">
                <a:latin typeface="宋体" panose="02010600030101010101" pitchFamily="2" charset="-122"/>
                <a:ea typeface="宋体" panose="02010600030101010101" pitchFamily="2" charset="-122"/>
              </a:rPr>
              <a:t>id&gt;3</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不等于</a:t>
            </a:r>
            <a:r>
              <a:rPr lang="zh-CN" altLang="en-US" sz="1400">
                <a:latin typeface="宋体" panose="02010600030101010101" pitchFamily="2" charset="-122"/>
                <a:ea typeface="宋体" panose="02010600030101010101" pitchFamily="2" charset="-122"/>
              </a:rPr>
              <a:t>：使用</a:t>
            </a:r>
            <a:r>
              <a:rPr lang="en-US" altLang="zh-CN" sz="1400">
                <a:latin typeface="宋体" panose="02010600030101010101" pitchFamily="2" charset="-122"/>
                <a:ea typeface="宋体" panose="02010600030101010101" pitchFamily="2" charset="-122"/>
              </a:rPr>
              <a:t>exclude</a:t>
            </a:r>
            <a:r>
              <a:rPr lang="zh-CN" altLang="en-US" sz="1400">
                <a:latin typeface="宋体" panose="02010600030101010101" pitchFamily="2" charset="-122"/>
                <a:ea typeface="宋体" panose="02010600030101010101" pitchFamily="2" charset="-122"/>
              </a:rPr>
              <a:t>运算符，</a:t>
            </a:r>
            <a:r>
              <a:rPr lang="en-US" altLang="zh-CN" sz="1400">
                <a:latin typeface="宋体" panose="02010600030101010101" pitchFamily="2" charset="-122"/>
                <a:ea typeface="宋体" panose="02010600030101010101" pitchFamily="2" charset="-122"/>
              </a:rPr>
              <a:t>BookInfo.objects.exclude(id__gt=3)</a:t>
            </a:r>
            <a:r>
              <a:rPr lang="zh-CN" altLang="en-US" sz="1400">
                <a:latin typeface="宋体" panose="02010600030101010101" pitchFamily="2" charset="-122"/>
                <a:ea typeface="宋体" panose="02010600030101010101" pitchFamily="2" charset="-122"/>
              </a:rPr>
              <a:t>意为图书</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不等于</a:t>
            </a:r>
            <a:r>
              <a:rPr lang="en-US" altLang="zh-CN" sz="1400">
                <a:latin typeface="宋体" panose="02010600030101010101" pitchFamily="2" charset="-122"/>
                <a:ea typeface="宋体" panose="02010600030101010101" pitchFamily="2" charset="-122"/>
              </a:rPr>
              <a:t>3</a:t>
            </a:r>
            <a:r>
              <a:rPr lang="zh-CN" altLang="en-US" sz="1400">
                <a:latin typeface="宋体" panose="02010600030101010101" pitchFamily="2" charset="-122"/>
                <a:ea typeface="宋体" panose="02010600030101010101" pitchFamily="2" charset="-122"/>
              </a:rPr>
              <a:t>的所有对象；</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year/month/day/week_day/hour/minute/second</a:t>
            </a:r>
            <a:r>
              <a:rPr lang="zh-CN" altLang="en-US" sz="1400">
                <a:latin typeface="宋体" panose="02010600030101010101" pitchFamily="2" charset="-122"/>
                <a:ea typeface="宋体" panose="02010600030101010101" pitchFamily="2" charset="-122"/>
              </a:rPr>
              <a:t>：日期查询，查询出版年份在</a:t>
            </a:r>
            <a:r>
              <a:rPr lang="en-US" altLang="zh-CN" sz="1400">
                <a:latin typeface="宋体" panose="02010600030101010101" pitchFamily="2" charset="-122"/>
                <a:ea typeface="宋体" panose="02010600030101010101" pitchFamily="2" charset="-122"/>
              </a:rPr>
              <a:t>1980</a:t>
            </a:r>
            <a:r>
              <a:rPr lang="zh-CN" altLang="en-US" sz="1400">
                <a:latin typeface="宋体" panose="02010600030101010101" pitchFamily="2" charset="-122"/>
                <a:ea typeface="宋体" panose="02010600030101010101" pitchFamily="2" charset="-122"/>
              </a:rPr>
              <a:t>年的数据</a:t>
            </a:r>
            <a:r>
              <a:rPr lang="en-US" altLang="zh-CN" sz="1400">
                <a:latin typeface="宋体" panose="02010600030101010101" pitchFamily="2" charset="-122"/>
                <a:ea typeface="宋体" panose="02010600030101010101" pitchFamily="2" charset="-122"/>
              </a:rPr>
              <a:t>BookInfo.objects.filter(bpub_date__year=1980)</a:t>
            </a:r>
            <a:r>
              <a:rPr lang="zh-CN" altLang="en-US" sz="1400">
                <a:latin typeface="宋体" panose="02010600030101010101" pitchFamily="2" charset="-122"/>
                <a:ea typeface="宋体" panose="02010600030101010101" pitchFamily="2" charset="-122"/>
              </a:rPr>
              <a:t>，查询出版年份在</a:t>
            </a:r>
            <a:r>
              <a:rPr lang="en-US" altLang="zh-CN" sz="1400">
                <a:latin typeface="宋体" panose="02010600030101010101" pitchFamily="2" charset="-122"/>
                <a:ea typeface="宋体" panose="02010600030101010101" pitchFamily="2" charset="-122"/>
              </a:rPr>
              <a:t>1980.1.1</a:t>
            </a:r>
            <a:r>
              <a:rPr lang="zh-CN" altLang="en-US" sz="1400">
                <a:latin typeface="宋体" panose="02010600030101010101" pitchFamily="2" charset="-122"/>
                <a:ea typeface="宋体" panose="02010600030101010101" pitchFamily="2" charset="-122"/>
              </a:rPr>
              <a:t>后的数据</a:t>
            </a:r>
            <a:r>
              <a:rPr lang="en-US" altLang="zh-CN" sz="1400">
                <a:latin typeface="宋体" panose="02010600030101010101" pitchFamily="2" charset="-122"/>
                <a:ea typeface="宋体" panose="02010600030101010101" pitchFamily="2" charset="-122"/>
              </a:rPr>
              <a:t>BookInfo.objects.filter(bpub_date__gt=date(1980,1,1))</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排序</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order_by</a:t>
            </a:r>
            <a:r>
              <a:rPr lang="zh-CN" altLang="en-US" sz="1400">
                <a:latin typeface="宋体" panose="02010600030101010101" pitchFamily="2" charset="-122"/>
                <a:ea typeface="宋体" panose="02010600030101010101" pitchFamily="2" charset="-122"/>
              </a:rPr>
              <a:t>，对查询集进行排序，查询所有图书按照</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从小到大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默认</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进行排序，其中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意为从大到小 </a:t>
            </a:r>
            <a:r>
              <a:rPr lang="en-US" altLang="zh-CN" sz="1400">
                <a:latin typeface="宋体" panose="02010600030101010101" pitchFamily="2" charset="-122"/>
                <a:ea typeface="宋体" panose="02010600030101010101" pitchFamily="2" charset="-122"/>
              </a:rPr>
              <a:t>BookInfo.objects.all().</a:t>
            </a:r>
            <a:r>
              <a:rPr lang="en-US" altLang="zh-CN" sz="1400">
                <a:solidFill>
                  <a:srgbClr val="FF0000"/>
                </a:solidFill>
                <a:latin typeface="宋体" panose="02010600030101010101" pitchFamily="2" charset="-122"/>
                <a:ea typeface="宋体" panose="02010600030101010101" pitchFamily="2" charset="-122"/>
              </a:rPr>
              <a:t>order_by('[-]id')</a:t>
            </a:r>
            <a:r>
              <a:rPr lang="zh-CN" altLang="en-US" sz="1400">
                <a:solidFill>
                  <a:schemeClr val="accent1">
                    <a:lumMod val="75000"/>
                  </a:schemeClr>
                </a:solidFill>
                <a:latin typeface="宋体" panose="02010600030101010101" pitchFamily="2" charset="-122"/>
                <a:ea typeface="宋体" panose="02010600030101010101" pitchFamily="2" charset="-122"/>
              </a:rPr>
              <a:t>当对一个模型类表中的所有数据进行排序时</a:t>
            </a:r>
            <a:r>
              <a:rPr lang="en-US" altLang="zh-CN" sz="1400">
                <a:solidFill>
                  <a:schemeClr val="accent1">
                    <a:lumMod val="75000"/>
                  </a:schemeClr>
                </a:solidFill>
                <a:latin typeface="宋体" panose="02010600030101010101" pitchFamily="2" charset="-122"/>
                <a:ea typeface="宋体" panose="02010600030101010101" pitchFamily="2" charset="-122"/>
              </a:rPr>
              <a:t>.all()</a:t>
            </a:r>
            <a:r>
              <a:rPr lang="zh-CN" altLang="en-US" sz="1400">
                <a:solidFill>
                  <a:schemeClr val="accent1">
                    <a:lumMod val="75000"/>
                  </a:schemeClr>
                </a:solidFill>
                <a:latin typeface="宋体" panose="02010600030101010101" pitchFamily="2" charset="-122"/>
                <a:ea typeface="宋体" panose="02010600030101010101" pitchFamily="2" charset="-122"/>
              </a:rPr>
              <a:t>可以省略</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id&gt;3</a:t>
            </a:r>
            <a:r>
              <a:rPr lang="zh-CN" altLang="en-US" sz="1400">
                <a:latin typeface="宋体" panose="02010600030101010101" pitchFamily="2" charset="-122"/>
                <a:ea typeface="宋体" panose="02010600030101010101" pitchFamily="2" charset="-122"/>
              </a:rPr>
              <a:t>的图书从大到小进行排序</a:t>
            </a:r>
            <a:r>
              <a:rPr lang="en-US" altLang="zh-CN" sz="1400">
                <a:latin typeface="宋体" panose="02010600030101010101" pitchFamily="2" charset="-122"/>
                <a:ea typeface="宋体" panose="02010600030101010101" pitchFamily="2" charset="-122"/>
              </a:rPr>
              <a:t>BookInfo.objects.filter(id__gt=3).order_by('-bread')</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Q</a:t>
            </a:r>
            <a:r>
              <a:rPr lang="zh-CN" altLang="en-US" sz="1400" b="1">
                <a:latin typeface="宋体" panose="02010600030101010101" pitchFamily="2" charset="-122"/>
                <a:ea typeface="宋体" panose="02010600030101010101" pitchFamily="2" charset="-122"/>
              </a:rPr>
              <a:t>对象</a:t>
            </a:r>
            <a:r>
              <a:rPr lang="zh-CN" altLang="en-US" sz="1400">
                <a:latin typeface="宋体" panose="02010600030101010101" pitchFamily="2" charset="-122"/>
                <a:ea typeface="宋体" panose="02010600030101010101" pitchFamily="2" charset="-122"/>
              </a:rPr>
              <a:t>：在使用前需要先导入，</a:t>
            </a:r>
            <a:r>
              <a:rPr lang="en-US" altLang="zh-CN" sz="1400">
                <a:latin typeface="宋体" panose="02010600030101010101" pitchFamily="2" charset="-122"/>
                <a:ea typeface="宋体" panose="02010600030101010101" pitchFamily="2" charset="-122"/>
              </a:rPr>
              <a:t>from django.db.models import Q</a:t>
            </a:r>
            <a:r>
              <a:rPr lang="zh-CN" altLang="en-US" sz="1400">
                <a:latin typeface="宋体" panose="02010600030101010101" pitchFamily="2" charset="-122"/>
                <a:ea typeface="宋体" panose="02010600030101010101" pitchFamily="2" charset="-122"/>
              </a:rPr>
              <a:t>，用于查询时条件之间的逻辑关系，</a:t>
            </a:r>
            <a:r>
              <a:rPr lang="en-US" altLang="zh-CN" sz="1400">
                <a:latin typeface="宋体" panose="02010600030101010101" pitchFamily="2" charset="-122"/>
                <a:ea typeface="宋体" panose="02010600030101010101" pitchFamily="2" charset="-122"/>
              </a:rPr>
              <a:t>&amp;</a:t>
            </a:r>
            <a:r>
              <a:rPr lang="zh-CN" altLang="en-US" sz="1400">
                <a:latin typeface="宋体" panose="02010600030101010101" pitchFamily="2" charset="-122"/>
                <a:ea typeface="宋体" panose="02010600030101010101" pitchFamily="2" charset="-122"/>
              </a:rPr>
              <a:t>与</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或</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非</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如查询</a:t>
            </a:r>
            <a:r>
              <a:rPr lang="en-US" altLang="zh-CN" sz="1400">
                <a:latin typeface="宋体" panose="02010600030101010101" pitchFamily="2" charset="-122"/>
                <a:ea typeface="宋体" panose="02010600030101010101" pitchFamily="2" charset="-122"/>
              </a:rPr>
              <a:t>id&gt;3</a:t>
            </a:r>
            <a:r>
              <a:rPr lang="zh-CN" altLang="en-US" sz="1400">
                <a:latin typeface="宋体" panose="02010600030101010101" pitchFamily="2" charset="-122"/>
                <a:ea typeface="宋体" panose="02010600030101010101" pitchFamily="2" charset="-122"/>
              </a:rPr>
              <a:t>或阅读量</a:t>
            </a:r>
            <a:r>
              <a:rPr lang="en-US" altLang="zh-CN" sz="1400">
                <a:latin typeface="宋体" panose="02010600030101010101" pitchFamily="2" charset="-122"/>
                <a:ea typeface="宋体" panose="02010600030101010101" pitchFamily="2" charset="-122"/>
              </a:rPr>
              <a:t>&gt;30</a:t>
            </a:r>
            <a:r>
              <a:rPr lang="zh-CN" altLang="en-US" sz="1400">
                <a:latin typeface="宋体" panose="02010600030101010101" pitchFamily="2" charset="-122"/>
                <a:ea typeface="宋体" panose="02010600030101010101" pitchFamily="2" charset="-122"/>
              </a:rPr>
              <a:t>的图书的信息</a:t>
            </a:r>
            <a:r>
              <a:rPr lang="en-US" altLang="zh-CN" sz="1400">
                <a:latin typeface="宋体" panose="02010600030101010101" pitchFamily="2" charset="-122"/>
                <a:ea typeface="宋体" panose="02010600030101010101" pitchFamily="2" charset="-122"/>
              </a:rPr>
              <a:t>BookInfo.objects.filter(Q(id__gt=3)|Q(bread__gt=30))</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&amp;</a:t>
            </a:r>
            <a:r>
              <a:rPr lang="zh-CN" altLang="en-US" sz="1400">
                <a:latin typeface="宋体" panose="02010600030101010101" pitchFamily="2" charset="-122"/>
                <a:ea typeface="宋体" panose="02010600030101010101" pitchFamily="2" charset="-122"/>
              </a:rPr>
              <a:t>可省略不用</a:t>
            </a:r>
            <a:r>
              <a:rPr lang="en-US" altLang="zh-CN" sz="1400">
                <a:latin typeface="宋体" panose="02010600030101010101" pitchFamily="2" charset="-122"/>
                <a:ea typeface="宋体" panose="02010600030101010101" pitchFamily="2" charset="-122"/>
              </a:rPr>
              <a:t>Q</a:t>
            </a:r>
            <a:r>
              <a:rPr lang="zh-CN" altLang="en-US" sz="1400">
                <a:latin typeface="宋体" panose="02010600030101010101" pitchFamily="2" charset="-122"/>
                <a:ea typeface="宋体" panose="02010600030101010101" pitchFamily="2" charset="-122"/>
              </a:rPr>
              <a:t>对象，直接以逗号隔开即可。</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F</a:t>
            </a:r>
            <a:r>
              <a:rPr lang="zh-CN" altLang="en-US" sz="1400" b="1">
                <a:latin typeface="宋体" panose="02010600030101010101" pitchFamily="2" charset="-122"/>
                <a:ea typeface="宋体" panose="02010600030101010101" pitchFamily="2" charset="-122"/>
              </a:rPr>
              <a:t>对象</a:t>
            </a:r>
            <a:r>
              <a:rPr lang="zh-CN" altLang="en-US" sz="1400">
                <a:latin typeface="宋体" panose="02010600030101010101" pitchFamily="2" charset="-122"/>
                <a:ea typeface="宋体" panose="02010600030101010101" pitchFamily="2" charset="-122"/>
              </a:rPr>
              <a:t>：同上，</a:t>
            </a:r>
            <a:r>
              <a:rPr lang="en-US" altLang="zh-CN" sz="1400">
                <a:latin typeface="宋体" panose="02010600030101010101" pitchFamily="2" charset="-122"/>
                <a:ea typeface="宋体" panose="02010600030101010101" pitchFamily="2" charset="-122"/>
              </a:rPr>
              <a:t>...import F</a:t>
            </a:r>
            <a:r>
              <a:rPr lang="zh-CN" altLang="en-US" sz="1400">
                <a:latin typeface="宋体" panose="02010600030101010101" pitchFamily="2" charset="-122"/>
                <a:ea typeface="宋体" panose="02010600030101010101" pitchFamily="2" charset="-122"/>
              </a:rPr>
              <a:t>，针对类属性之间的比较，如查询阅读量</a:t>
            </a:r>
            <a:r>
              <a:rPr lang="en-US" altLang="zh-CN" sz="1400">
                <a:latin typeface="宋体" panose="02010600030101010101" pitchFamily="2" charset="-122"/>
                <a:ea typeface="宋体" panose="02010600030101010101" pitchFamily="2" charset="-122"/>
              </a:rPr>
              <a:t>&gt;2</a:t>
            </a:r>
            <a:r>
              <a:rPr lang="zh-CN" altLang="en-US" sz="1400">
                <a:latin typeface="宋体" panose="02010600030101010101" pitchFamily="2" charset="-122"/>
                <a:ea typeface="宋体" panose="02010600030101010101" pitchFamily="2" charset="-122"/>
              </a:rPr>
              <a:t>倍评论量的图书</a:t>
            </a:r>
            <a:r>
              <a:rPr lang="en-US" altLang="zh-CN" sz="1400">
                <a:latin typeface="宋体" panose="02010600030101010101" pitchFamily="2" charset="-122"/>
                <a:ea typeface="宋体" panose="02010600030101010101" pitchFamily="2" charset="-122"/>
              </a:rPr>
              <a:t> BookInfo.objects.filter(</a:t>
            </a:r>
            <a:r>
              <a:rPr lang="en-US" altLang="zh-CN" sz="1400">
                <a:solidFill>
                  <a:srgbClr val="FF0000"/>
                </a:solidFill>
                <a:latin typeface="宋体" panose="02010600030101010101" pitchFamily="2" charset="-122"/>
                <a:ea typeface="宋体" panose="02010600030101010101" pitchFamily="2" charset="-122"/>
              </a:rPr>
              <a:t>bread__gt=F('bcomment')*2</a:t>
            </a:r>
            <a:r>
              <a:rPr lang="en-US" altLang="zh-CN" sz="1400">
                <a:latin typeface="宋体" panose="02010600030101010101" pitchFamily="2" charset="-122"/>
                <a:ea typeface="宋体" panose="02010600030101010101" pitchFamily="2" charset="-122"/>
              </a:rPr>
              <a:t>)</a:t>
            </a:r>
          </a:p>
          <a:p>
            <a:r>
              <a:rPr lang="zh-CN" altLang="en-US" sz="1400" b="1">
                <a:latin typeface="宋体" panose="02010600030101010101" pitchFamily="2" charset="-122"/>
                <a:ea typeface="宋体" panose="02010600030101010101" pitchFamily="2" charset="-122"/>
              </a:rPr>
              <a:t>聚合函数</a:t>
            </a:r>
            <a:r>
              <a:rPr lang="zh-CN" altLang="en-US" sz="1400">
                <a:latin typeface="宋体" panose="02010600030101010101" pitchFamily="2" charset="-122"/>
                <a:ea typeface="宋体" panose="02010600030101010101" pitchFamily="2" charset="-122"/>
              </a:rPr>
              <a:t>：调用</a:t>
            </a:r>
            <a:r>
              <a:rPr lang="en-US" altLang="zh-CN" sz="1400">
                <a:latin typeface="宋体" panose="02010600030101010101" pitchFamily="2" charset="-122"/>
                <a:ea typeface="宋体" panose="02010600030101010101" pitchFamily="2" charset="-122"/>
              </a:rPr>
              <a:t>aggrerate</a:t>
            </a:r>
            <a:r>
              <a:rPr lang="zh-CN" altLang="en-US" sz="1400">
                <a:latin typeface="宋体" panose="02010600030101010101" pitchFamily="2" charset="-122"/>
                <a:ea typeface="宋体" panose="02010600030101010101" pitchFamily="2" charset="-122"/>
              </a:rPr>
              <a:t>函数，</a:t>
            </a:r>
            <a:r>
              <a:rPr lang="en-US" altLang="zh-CN" sz="1400">
                <a:latin typeface="宋体" panose="02010600030101010101" pitchFamily="2" charset="-122"/>
                <a:ea typeface="宋体" panose="02010600030101010101" pitchFamily="2" charset="-122"/>
              </a:rPr>
              <a:t>from django.db.models import Sum,Count,Max,Min,Avg</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BookInfo.objects.all().</a:t>
            </a:r>
            <a:r>
              <a:rPr lang="en-US" altLang="zh-CN" sz="1400">
                <a:solidFill>
                  <a:srgbClr val="FF0000"/>
                </a:solidFill>
                <a:latin typeface="宋体" panose="02010600030101010101" pitchFamily="2" charset="-122"/>
                <a:ea typeface="宋体" panose="02010600030101010101" pitchFamily="2" charset="-122"/>
              </a:rPr>
              <a:t>aggregate(Count('id'))</a:t>
            </a:r>
            <a:r>
              <a:rPr lang="zh-CN" altLang="en-US" sz="1400">
                <a:latin typeface="宋体" panose="02010600030101010101" pitchFamily="2" charset="-122"/>
                <a:ea typeface="宋体" panose="02010600030101010101" pitchFamily="2" charset="-122"/>
              </a:rPr>
              <a:t>意为查询所有图书的数目，其返回值为一个字典</a:t>
            </a:r>
            <a:r>
              <a:rPr lang="en-US" altLang="zh-CN" sz="1400">
                <a:latin typeface="宋体" panose="02010600030101010101" pitchFamily="2" charset="-122"/>
                <a:ea typeface="宋体" panose="02010600030101010101" pitchFamily="2" charset="-122"/>
              </a:rPr>
              <a:t>{</a:t>
            </a:r>
            <a:r>
              <a:rPr lang="en-US" altLang="zh-CN" sz="1400">
                <a:solidFill>
                  <a:srgbClr val="FF0000"/>
                </a:solidFill>
                <a:latin typeface="宋体" panose="02010600030101010101" pitchFamily="2" charset="-122"/>
                <a:ea typeface="宋体" panose="02010600030101010101" pitchFamily="2" charset="-122"/>
              </a:rPr>
              <a:t>'id__count'</a:t>
            </a:r>
            <a:r>
              <a:rPr lang="en-US" altLang="zh-CN" sz="1400">
                <a:latin typeface="宋体" panose="02010600030101010101" pitchFamily="2" charset="-122"/>
                <a:ea typeface="宋体" panose="02010600030101010101" pitchFamily="2" charset="-122"/>
              </a:rPr>
              <a:t>: 5}</a:t>
            </a:r>
            <a:r>
              <a:rPr lang="zh-CN" altLang="en-US" sz="1400">
                <a:latin typeface="宋体" panose="02010600030101010101" pitchFamily="2" charset="-122"/>
                <a:ea typeface="宋体" panose="02010600030101010101" pitchFamily="2" charset="-122"/>
              </a:rPr>
              <a:t>，统计所有</a:t>
            </a:r>
            <a:r>
              <a:rPr lang="en-US" altLang="zh-CN" sz="1400">
                <a:latin typeface="宋体" panose="02010600030101010101" pitchFamily="2" charset="-122"/>
                <a:ea typeface="宋体" panose="02010600030101010101" pitchFamily="2" charset="-122"/>
              </a:rPr>
              <a:t>id&gt;3</a:t>
            </a:r>
            <a:r>
              <a:rPr lang="zh-CN" altLang="en-US" sz="1400">
                <a:latin typeface="宋体" panose="02010600030101010101" pitchFamily="2" charset="-122"/>
                <a:ea typeface="宋体" panose="02010600030101010101" pitchFamily="2" charset="-122"/>
              </a:rPr>
              <a:t>的图书数目，</a:t>
            </a:r>
            <a:r>
              <a:rPr lang="en-US" altLang="zh-CN" sz="1400">
                <a:latin typeface="宋体" panose="02010600030101010101" pitchFamily="2" charset="-122"/>
                <a:ea typeface="宋体" panose="02010600030101010101" pitchFamily="2" charset="-122"/>
              </a:rPr>
              <a:t>BookInfo.objects.filter(id__gt=3).</a:t>
            </a:r>
            <a:r>
              <a:rPr lang="en-US" altLang="zh-CN" sz="1400">
                <a:solidFill>
                  <a:srgbClr val="FF0000"/>
                </a:solidFill>
                <a:latin typeface="宋体" panose="02010600030101010101" pitchFamily="2" charset="-122"/>
                <a:ea typeface="宋体" panose="02010600030101010101" pitchFamily="2" charset="-122"/>
              </a:rPr>
              <a:t>count()</a:t>
            </a:r>
            <a:r>
              <a:rPr lang="zh-CN" altLang="en-US" sz="1400">
                <a:latin typeface="宋体" panose="02010600030101010101" pitchFamily="2" charset="-122"/>
                <a:ea typeface="宋体" panose="02010600030101010101" pitchFamily="2" charset="-122"/>
              </a:rPr>
              <a:t>返回值为一个数字，</a:t>
            </a:r>
            <a:r>
              <a:rPr lang="en-US" altLang="zh-CN" sz="1400">
                <a:latin typeface="宋体" panose="02010600030101010101" pitchFamily="2" charset="-122"/>
                <a:ea typeface="宋体" panose="02010600030101010101" pitchFamily="2" charset="-122"/>
              </a:rPr>
              <a:t> BookInfo.objects.filter(id__gt=3).</a:t>
            </a:r>
            <a:r>
              <a:rPr lang="en-US" altLang="zh-CN" sz="1400">
                <a:solidFill>
                  <a:srgbClr val="FF0000"/>
                </a:solidFill>
                <a:latin typeface="宋体" panose="02010600030101010101" pitchFamily="2" charset="-122"/>
                <a:ea typeface="宋体" panose="02010600030101010101" pitchFamily="2" charset="-122"/>
              </a:rPr>
              <a:t>aggrerate(Max('bread'))</a:t>
            </a:r>
            <a:r>
              <a:rPr lang="zh-CN" altLang="en-US" sz="1400">
                <a:latin typeface="宋体" panose="02010600030101010101" pitchFamily="2" charset="-122"/>
                <a:ea typeface="宋体" panose="02010600030101010101" pitchFamily="2" charset="-122"/>
              </a:rPr>
              <a:t>可以查得所有</a:t>
            </a:r>
            <a:r>
              <a:rPr lang="en-US" altLang="zh-CN" sz="1400">
                <a:latin typeface="宋体" panose="02010600030101010101" pitchFamily="2" charset="-122"/>
                <a:ea typeface="宋体" panose="02010600030101010101" pitchFamily="2" charset="-122"/>
              </a:rPr>
              <a:t>id&gt;3</a:t>
            </a:r>
            <a:r>
              <a:rPr lang="zh-CN" altLang="en-US" sz="1400">
                <a:latin typeface="宋体" panose="02010600030101010101" pitchFamily="2" charset="-122"/>
                <a:ea typeface="宋体" panose="02010600030101010101" pitchFamily="2" charset="-122"/>
              </a:rPr>
              <a:t>的图书中的最高阅读量。</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查询集：</a:t>
            </a:r>
            <a:r>
              <a:rPr lang="zh-CN" altLang="en-US" sz="1400">
                <a:latin typeface="宋体" panose="02010600030101010101" pitchFamily="2" charset="-122"/>
                <a:ea typeface="宋体" panose="02010600030101010101" pitchFamily="2" charset="-122"/>
              </a:rPr>
              <a:t>即</a:t>
            </a:r>
            <a:r>
              <a:rPr lang="en-US" altLang="zh-CN" sz="1400">
                <a:latin typeface="宋体" panose="02010600030101010101" pitchFamily="2" charset="-122"/>
                <a:ea typeface="宋体" panose="02010600030101010101" pitchFamily="2" charset="-122"/>
              </a:rPr>
              <a:t>QuerySet</a:t>
            </a:r>
            <a:r>
              <a:rPr lang="zh-CN" altLang="en-US" sz="1400">
                <a:latin typeface="宋体" panose="02010600030101010101" pitchFamily="2" charset="-122"/>
                <a:ea typeface="宋体" panose="02010600030101010101" pitchFamily="2" charset="-122"/>
              </a:rPr>
              <a:t>类型的实例对象，①惰性查询，只有在实际使用查询集中的数据的时候才会发生对数据库的真正查询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使用变量保存则不会立即查询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②缓存，当使用的是同一个查询集时，第一次使用的时候会发生实际数据库的查询，然后把结果缓存起来，之后再使用这个查询集时，使用的是缓存中的结果</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不会重复访问数据库</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；③其类似于列表，</a:t>
            </a:r>
            <a:r>
              <a:rPr lang="zh-CN" altLang="en-US" sz="1400">
                <a:solidFill>
                  <a:schemeClr val="accent1">
                    <a:lumMod val="75000"/>
                  </a:schemeClr>
                </a:solidFill>
                <a:latin typeface="宋体" panose="02010600030101010101" pitchFamily="2" charset="-122"/>
                <a:ea typeface="宋体" panose="02010600030101010101" pitchFamily="2" charset="-122"/>
              </a:rPr>
              <a:t>支持中括号查询及切片</a:t>
            </a:r>
            <a:r>
              <a:rPr lang="en-US" altLang="zh-CN" sz="1400">
                <a:solidFill>
                  <a:schemeClr val="accent1">
                    <a:lumMod val="75000"/>
                  </a:schemeClr>
                </a:solidFill>
                <a:latin typeface="宋体" panose="02010600030101010101" pitchFamily="2" charset="-122"/>
                <a:ea typeface="宋体" panose="02010600030101010101" pitchFamily="2" charset="-122"/>
              </a:rPr>
              <a:t>a[0:1]</a:t>
            </a:r>
            <a:r>
              <a:rPr lang="zh-CN" altLang="en-US" sz="1400">
                <a:solidFill>
                  <a:schemeClr val="accent1">
                    <a:lumMod val="75000"/>
                  </a:schemeClr>
                </a:solidFill>
                <a:latin typeface="宋体" panose="02010600030101010101" pitchFamily="2" charset="-122"/>
                <a:ea typeface="宋体" panose="02010600030101010101" pitchFamily="2" charset="-122"/>
              </a:rPr>
              <a:t>，当查询集中只有一条数据时可以使用</a:t>
            </a:r>
            <a:r>
              <a:rPr lang="en-US" altLang="zh-CN" sz="1400">
                <a:solidFill>
                  <a:schemeClr val="accent1">
                    <a:lumMod val="75000"/>
                  </a:schemeClr>
                </a:solidFill>
                <a:latin typeface="宋体" panose="02010600030101010101" pitchFamily="2" charset="-122"/>
                <a:ea typeface="宋体" panose="02010600030101010101" pitchFamily="2" charset="-122"/>
              </a:rPr>
              <a:t>get()</a:t>
            </a:r>
            <a:r>
              <a:rPr lang="zh-CN" altLang="en-US" sz="1400">
                <a:solidFill>
                  <a:schemeClr val="accent1">
                    <a:lumMod val="75000"/>
                  </a:schemeClr>
                </a:solidFill>
                <a:latin typeface="宋体" panose="02010600030101010101" pitchFamily="2" charset="-122"/>
                <a:ea typeface="宋体" panose="02010600030101010101" pitchFamily="2" charset="-122"/>
              </a:rPr>
              <a:t>，获取单个模型类实例对象</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p:txBody>
      </p:sp>
      <p:sp>
        <p:nvSpPr>
          <p:cNvPr id="3" name="文本框 2">
            <a:extLst>
              <a:ext uri="{FF2B5EF4-FFF2-40B4-BE49-F238E27FC236}">
                <a16:creationId xmlns:a16="http://schemas.microsoft.com/office/drawing/2014/main" id="{E5F40921-9257-48F8-978D-33B05F1D86AF}"/>
              </a:ext>
            </a:extLst>
          </p:cNvPr>
          <p:cNvSpPr txBox="1"/>
          <p:nvPr/>
        </p:nvSpPr>
        <p:spPr>
          <a:xfrm>
            <a:off x="5788550" y="1391479"/>
            <a:ext cx="6130455" cy="523220"/>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这些方法支持查询集，即可以通过</a:t>
            </a:r>
            <a:r>
              <a:rPr lang="zh-CN" altLang="en-US" sz="1400">
                <a:solidFill>
                  <a:schemeClr val="accent2">
                    <a:lumMod val="75000"/>
                  </a:schemeClr>
                </a:solidFill>
                <a:latin typeface="宋体" panose="02010600030101010101" pitchFamily="2" charset="-122"/>
                <a:ea typeface="宋体" panose="02010600030101010101" pitchFamily="2" charset="-122"/>
              </a:rPr>
              <a:t>查询集</a:t>
            </a:r>
            <a:r>
              <a:rPr lang="en-US" altLang="zh-CN" sz="1400">
                <a:solidFill>
                  <a:schemeClr val="accent2">
                    <a:lumMod val="75000"/>
                  </a:schemeClr>
                </a:solidFill>
                <a:latin typeface="宋体" panose="02010600030101010101" pitchFamily="2" charset="-122"/>
                <a:ea typeface="宋体" panose="02010600030101010101" pitchFamily="2" charset="-122"/>
              </a:rPr>
              <a:t>.filter()</a:t>
            </a:r>
            <a:r>
              <a:rPr lang="zh-CN" altLang="en-US" sz="1400">
                <a:latin typeface="宋体" panose="02010600030101010101" pitchFamily="2" charset="-122"/>
                <a:ea typeface="宋体" panose="02010600030101010101" pitchFamily="2" charset="-122"/>
              </a:rPr>
              <a:t>等方法得到新的查询集或一个模型类的实例对象。</a:t>
            </a:r>
          </a:p>
        </p:txBody>
      </p:sp>
    </p:spTree>
    <p:extLst>
      <p:ext uri="{BB962C8B-B14F-4D97-AF65-F5344CB8AC3E}">
        <p14:creationId xmlns:p14="http://schemas.microsoft.com/office/powerpoint/2010/main" val="32699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D4DEA1-1C15-41ED-8D55-E5979B58E9F1}"/>
              </a:ext>
            </a:extLst>
          </p:cNvPr>
          <p:cNvSpPr txBox="1"/>
          <p:nvPr/>
        </p:nvSpPr>
        <p:spPr>
          <a:xfrm>
            <a:off x="0" y="0"/>
            <a:ext cx="12192000" cy="7201972"/>
          </a:xfrm>
          <a:prstGeom prst="rect">
            <a:avLst/>
          </a:prstGeom>
          <a:noFill/>
        </p:spPr>
        <p:txBody>
          <a:bodyPr wrap="square" rtlCol="0">
            <a:spAutoFit/>
          </a:bodyPr>
          <a:lstStyle/>
          <a:p>
            <a:r>
              <a:rPr lang="zh-CN" altLang="en-US" sz="1400" b="1">
                <a:latin typeface="宋体" panose="02010600030101010101" pitchFamily="2" charset="-122"/>
                <a:ea typeface="宋体" panose="02010600030101010101" pitchFamily="2" charset="-122"/>
              </a:rPr>
              <a:t>模型类关系：</a:t>
            </a:r>
            <a:r>
              <a:rPr lang="zh-CN" altLang="en-US" sz="1400">
                <a:latin typeface="宋体" panose="02010600030101010101" pitchFamily="2" charset="-122"/>
                <a:ea typeface="宋体" panose="02010600030101010101" pitchFamily="2" charset="-122"/>
              </a:rPr>
              <a:t>①一对一，子表从母表中选出一条数据一一对应，母表中选出来一条就少一条，子表不可以再选择母表中已被选择的那条数据，一般用于某张表的补充</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如员工基本信息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详细信息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，在子表中新增字段</a:t>
            </a:r>
            <a:r>
              <a:rPr lang="en-US" altLang="zh-CN" sz="1400">
                <a:solidFill>
                  <a:schemeClr val="accent2">
                    <a:lumMod val="75000"/>
                  </a:schemeClr>
                </a:solidFill>
                <a:latin typeface="宋体" panose="02010600030101010101" pitchFamily="2" charset="-122"/>
                <a:ea typeface="宋体" panose="02010600030101010101" pitchFamily="2" charset="-122"/>
              </a:rPr>
              <a:t>fieldname=models.OneToOneField('</a:t>
            </a:r>
            <a:r>
              <a:rPr lang="zh-CN" altLang="en-US" sz="1400">
                <a:solidFill>
                  <a:schemeClr val="accent2">
                    <a:lumMod val="75000"/>
                  </a:schemeClr>
                </a:solidFill>
                <a:latin typeface="宋体" panose="02010600030101010101" pitchFamily="2" charset="-122"/>
                <a:ea typeface="宋体" panose="02010600030101010101" pitchFamily="2" charset="-122"/>
              </a:rPr>
              <a:t>母表名</a:t>
            </a:r>
            <a:r>
              <a:rPr lang="en-US" altLang="zh-CN" sz="1400">
                <a:solidFill>
                  <a:schemeClr val="accent2">
                    <a:lumMod val="75000"/>
                  </a:schemeClr>
                </a:solidFill>
                <a:latin typeface="宋体" panose="02010600030101010101" pitchFamily="2" charset="-122"/>
                <a:ea typeface="宋体" panose="02010600030101010101" pitchFamily="2" charset="-122"/>
              </a:rPr>
              <a:t>', on_delete=models.CASCADE)</a:t>
            </a:r>
          </a:p>
          <a:p>
            <a:r>
              <a:rPr lang="zh-CN" altLang="en-US" sz="1400">
                <a:latin typeface="宋体" panose="02010600030101010101" pitchFamily="2" charset="-122"/>
                <a:ea typeface="宋体" panose="02010600030101010101" pitchFamily="2" charset="-122"/>
              </a:rPr>
              <a:t>②一对多，子表从母表中选出一条数据一一对应，但母表的这条数据还可以被其他子表数据选择，即外键，有多种用途</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如员工</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部门关系</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，在子表中新增字段</a:t>
            </a:r>
            <a:r>
              <a:rPr lang="en-US" altLang="zh-CN" sz="1400">
                <a:solidFill>
                  <a:schemeClr val="accent2">
                    <a:lumMod val="75000"/>
                  </a:schemeClr>
                </a:solidFill>
                <a:latin typeface="宋体" panose="02010600030101010101" pitchFamily="2" charset="-122"/>
                <a:ea typeface="宋体" panose="02010600030101010101" pitchFamily="2" charset="-122"/>
              </a:rPr>
              <a:t>fieldname=models.ForeignKey('</a:t>
            </a:r>
            <a:r>
              <a:rPr lang="zh-CN" altLang="en-US" sz="1400">
                <a:solidFill>
                  <a:schemeClr val="accent2">
                    <a:lumMod val="75000"/>
                  </a:schemeClr>
                </a:solidFill>
                <a:latin typeface="宋体" panose="02010600030101010101" pitchFamily="2" charset="-122"/>
                <a:ea typeface="宋体" panose="02010600030101010101" pitchFamily="2" charset="-122"/>
              </a:rPr>
              <a:t>母表名</a:t>
            </a:r>
            <a:r>
              <a:rPr lang="en-US" altLang="zh-CN" sz="1400">
                <a:solidFill>
                  <a:schemeClr val="accent2">
                    <a:lumMod val="75000"/>
                  </a:schemeClr>
                </a:solidFill>
                <a:latin typeface="宋体" panose="02010600030101010101" pitchFamily="2" charset="-122"/>
                <a:ea typeface="宋体" panose="02010600030101010101" pitchFamily="2" charset="-122"/>
              </a:rPr>
              <a:t>', on_delete=models.CASCADE) </a:t>
            </a:r>
          </a:p>
          <a:p>
            <a:r>
              <a:rPr lang="zh-CN" altLang="en-US" sz="1400">
                <a:latin typeface="宋体" panose="02010600030101010101" pitchFamily="2" charset="-122"/>
                <a:ea typeface="宋体" panose="02010600030101010101" pitchFamily="2" charset="-122"/>
              </a:rPr>
              <a:t>③多对多，子表从母表中选择多条数据对应，同时母表的数据可以被其他子表数据选择</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如一个班级可以对应多个老师，同时一个老师可以对应多个班级</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在子表中新增字段</a:t>
            </a:r>
            <a:r>
              <a:rPr lang="en-US" altLang="zh-CN" sz="1400">
                <a:solidFill>
                  <a:schemeClr val="accent2">
                    <a:lumMod val="75000"/>
                  </a:schemeClr>
                </a:solidFill>
                <a:latin typeface="宋体" panose="02010600030101010101" pitchFamily="2" charset="-122"/>
                <a:ea typeface="宋体" panose="02010600030101010101" pitchFamily="2" charset="-122"/>
              </a:rPr>
              <a:t>fieldname=models.ManyToManyField('</a:t>
            </a:r>
            <a:r>
              <a:rPr lang="zh-CN" altLang="en-US" sz="1400">
                <a:solidFill>
                  <a:schemeClr val="accent2">
                    <a:lumMod val="75000"/>
                  </a:schemeClr>
                </a:solidFill>
                <a:latin typeface="宋体" panose="02010600030101010101" pitchFamily="2" charset="-122"/>
                <a:ea typeface="宋体" panose="02010600030101010101" pitchFamily="2" charset="-122"/>
              </a:rPr>
              <a:t>母表名</a:t>
            </a:r>
            <a:r>
              <a:rPr lang="en-US" altLang="zh-CN" sz="1400">
                <a:solidFill>
                  <a:schemeClr val="accent2">
                    <a:lumMod val="75000"/>
                  </a:schemeClr>
                </a:solidFill>
                <a:latin typeface="宋体" panose="02010600030101010101" pitchFamily="2" charset="-122"/>
                <a:ea typeface="宋体" panose="02010600030101010101" pitchFamily="2" charset="-122"/>
              </a:rPr>
              <a:t>') </a:t>
            </a:r>
          </a:p>
          <a:p>
            <a:r>
              <a:rPr lang="zh-CN" altLang="en-US" sz="1400" b="1">
                <a:latin typeface="宋体" panose="02010600030101010101" pitchFamily="2" charset="-122"/>
                <a:ea typeface="宋体" panose="02010600030101010101" pitchFamily="2" charset="-122"/>
              </a:rPr>
              <a:t>模型类的添加操作：</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b=B(), b.qq='x', b.ww='y', b.save()</a:t>
            </a:r>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b=B(b.qq='x', b.ww='y'), b.save()</a:t>
            </a:r>
            <a:r>
              <a:rPr lang="zh-CN" altLang="en-US" sz="1400">
                <a:latin typeface="宋体" panose="02010600030101010101" pitchFamily="2" charset="-122"/>
                <a:ea typeface="宋体" panose="02010600030101010101" pitchFamily="2" charset="-122"/>
              </a:rPr>
              <a:t>；③</a:t>
            </a:r>
            <a:r>
              <a:rPr lang="en-US" altLang="zh-CN" sz="1400">
                <a:latin typeface="宋体" panose="02010600030101010101" pitchFamily="2" charset="-122"/>
                <a:ea typeface="宋体" panose="02010600030101010101" pitchFamily="2" charset="-122"/>
              </a:rPr>
              <a:t>b=B.objects.create(qq='x', ww='y')</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a:t>
            </a:r>
            <a:r>
              <a:rPr lang="en-US" altLang="zh-CN" sz="1400">
                <a:latin typeface="宋体" panose="02010600030101010101" pitchFamily="2" charset="-122"/>
                <a:ea typeface="宋体" panose="02010600030101010101" pitchFamily="2" charset="-122"/>
              </a:rPr>
              <a:t>b=B.objects.create(**kwargs)</a:t>
            </a:r>
            <a:r>
              <a:rPr lang="zh-CN" altLang="en-US" sz="1400">
                <a:latin typeface="宋体" panose="02010600030101010101" pitchFamily="2" charset="-122"/>
                <a:ea typeface="宋体" panose="02010600030101010101" pitchFamily="2" charset="-122"/>
              </a:rPr>
              <a:t>其中</a:t>
            </a:r>
            <a:r>
              <a:rPr lang="en-US" altLang="zh-CN" sz="1400">
                <a:latin typeface="宋体" panose="02010600030101010101" pitchFamily="2" charset="-122"/>
                <a:ea typeface="宋体" panose="02010600030101010101" pitchFamily="2" charset="-122"/>
              </a:rPr>
              <a:t>kwargs</a:t>
            </a:r>
            <a:r>
              <a:rPr lang="zh-CN" altLang="en-US" sz="1400">
                <a:latin typeface="宋体" panose="02010600030101010101" pitchFamily="2" charset="-122"/>
                <a:ea typeface="宋体" panose="02010600030101010101" pitchFamily="2" charset="-122"/>
              </a:rPr>
              <a:t>为关键字参数字典，</a:t>
            </a:r>
            <a:r>
              <a:rPr lang="zh-CN" altLang="en-US" sz="1400">
                <a:solidFill>
                  <a:srgbClr val="FF0000"/>
                </a:solidFill>
                <a:latin typeface="宋体" panose="02010600030101010101" pitchFamily="2" charset="-122"/>
                <a:ea typeface="宋体" panose="02010600030101010101" pitchFamily="2" charset="-122"/>
              </a:rPr>
              <a:t>注意下述关系模型类添加操作建立在此基础上，四种方式均可，统一写为③</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关系模型类的查询操作</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关系查询中双下划线的用法：</a:t>
            </a:r>
            <a:r>
              <a:rPr lang="zh-CN" altLang="en-US" sz="1400" b="1">
                <a:solidFill>
                  <a:schemeClr val="accent1">
                    <a:lumMod val="75000"/>
                  </a:schemeClr>
                </a:solidFill>
                <a:latin typeface="宋体" panose="02010600030101010101" pitchFamily="2" charset="-122"/>
                <a:ea typeface="宋体" panose="02010600030101010101" pitchFamily="2" charset="-122"/>
              </a:rPr>
              <a:t>子表字段</a:t>
            </a:r>
            <a:r>
              <a:rPr lang="en-US" altLang="zh-CN" sz="1400" b="1">
                <a:solidFill>
                  <a:schemeClr val="accent1">
                    <a:lumMod val="75000"/>
                  </a:schemeClr>
                </a:solidFill>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母表</a:t>
            </a:r>
            <a:r>
              <a:rPr lang="en-US" altLang="zh-CN" sz="1400" b="1">
                <a:solidFill>
                  <a:schemeClr val="accent1">
                    <a:lumMod val="75000"/>
                  </a:schemeClr>
                </a:solidFill>
                <a:latin typeface="宋体" panose="02010600030101010101" pitchFamily="2" charset="-122"/>
                <a:ea typeface="宋体" panose="02010600030101010101" pitchFamily="2" charset="-122"/>
              </a:rPr>
              <a:t>.objects.get(</a:t>
            </a:r>
            <a:r>
              <a:rPr lang="zh-CN" altLang="en-US" sz="1400" b="1">
                <a:solidFill>
                  <a:schemeClr val="accent1">
                    <a:lumMod val="75000"/>
                  </a:schemeClr>
                </a:solidFill>
                <a:latin typeface="宋体" panose="02010600030101010101" pitchFamily="2" charset="-122"/>
                <a:ea typeface="宋体" panose="02010600030101010101" pitchFamily="2" charset="-122"/>
              </a:rPr>
              <a:t>母表字段</a:t>
            </a:r>
            <a:r>
              <a:rPr lang="en-US" altLang="zh-CN" sz="1400" b="1">
                <a:solidFill>
                  <a:schemeClr val="accent1">
                    <a:lumMod val="75000"/>
                  </a:schemeClr>
                </a:solidFill>
                <a:latin typeface="宋体" panose="02010600030101010101" pitchFamily="2" charset="-122"/>
                <a:ea typeface="宋体" panose="02010600030101010101" pitchFamily="2" charset="-122"/>
              </a:rPr>
              <a:t>='x')  ==  </a:t>
            </a:r>
            <a:r>
              <a:rPr lang="zh-CN" altLang="en-US" sz="1400" b="1">
                <a:solidFill>
                  <a:schemeClr val="accent1">
                    <a:lumMod val="75000"/>
                  </a:schemeClr>
                </a:solidFill>
                <a:latin typeface="宋体" panose="02010600030101010101" pitchFamily="2" charset="-122"/>
                <a:ea typeface="宋体" panose="02010600030101010101" pitchFamily="2" charset="-122"/>
              </a:rPr>
              <a:t>子表字段</a:t>
            </a:r>
            <a:r>
              <a:rPr lang="en-US" altLang="zh-CN" sz="1400" b="1">
                <a:solidFill>
                  <a:schemeClr val="accent1">
                    <a:lumMod val="75000"/>
                  </a:schemeClr>
                </a:solidFill>
                <a:latin typeface="宋体" panose="02010600030101010101" pitchFamily="2" charset="-122"/>
                <a:ea typeface="宋体" panose="02010600030101010101" pitchFamily="2" charset="-122"/>
              </a:rPr>
              <a:t>__</a:t>
            </a:r>
            <a:r>
              <a:rPr lang="zh-CN" altLang="en-US" sz="1400" b="1">
                <a:solidFill>
                  <a:schemeClr val="accent1">
                    <a:lumMod val="75000"/>
                  </a:schemeClr>
                </a:solidFill>
                <a:latin typeface="宋体" panose="02010600030101010101" pitchFamily="2" charset="-122"/>
                <a:ea typeface="宋体" panose="02010600030101010101" pitchFamily="2" charset="-122"/>
              </a:rPr>
              <a:t>母表字段</a:t>
            </a:r>
            <a:r>
              <a:rPr lang="en-US" altLang="zh-CN" sz="1400" b="1">
                <a:solidFill>
                  <a:schemeClr val="accent1">
                    <a:lumMod val="75000"/>
                  </a:schemeClr>
                </a:solidFill>
                <a:latin typeface="宋体" panose="02010600030101010101" pitchFamily="2" charset="-122"/>
                <a:ea typeface="宋体" panose="02010600030101010101" pitchFamily="2" charset="-122"/>
              </a:rPr>
              <a:t>='x'</a:t>
            </a:r>
          </a:p>
          <a:p>
            <a:r>
              <a:rPr lang="zh-CN" altLang="en-US" sz="1400" b="1">
                <a:latin typeface="宋体" panose="02010600030101010101" pitchFamily="2" charset="-122"/>
                <a:ea typeface="宋体" panose="02010600030101010101" pitchFamily="2" charset="-122"/>
              </a:rPr>
              <a:t>一对一：</a:t>
            </a:r>
            <a:r>
              <a:rPr lang="zh-CN" altLang="en-US" sz="1400">
                <a:latin typeface="宋体" panose="02010600030101010101" pitchFamily="2" charset="-122"/>
                <a:ea typeface="宋体" panose="02010600030101010101" pitchFamily="2" charset="-122"/>
              </a:rPr>
              <a:t>①添加，</a:t>
            </a:r>
            <a:r>
              <a:rPr lang="zh-CN" altLang="en-US" sz="1400">
                <a:solidFill>
                  <a:schemeClr val="accent2">
                    <a:lumMod val="75000"/>
                  </a:schemeClr>
                </a:solidFill>
                <a:latin typeface="宋体" panose="02010600030101010101" pitchFamily="2" charset="-122"/>
                <a:ea typeface="宋体" panose="02010600030101010101" pitchFamily="2" charset="-122"/>
              </a:rPr>
              <a:t>子表</a:t>
            </a:r>
            <a:r>
              <a:rPr lang="en-US" altLang="zh-CN" sz="1400">
                <a:solidFill>
                  <a:schemeClr val="accent2">
                    <a:lumMod val="75000"/>
                  </a:schemeClr>
                </a:solidFill>
                <a:latin typeface="宋体" panose="02010600030101010101" pitchFamily="2" charset="-122"/>
                <a:ea typeface="宋体" panose="02010600030101010101" pitchFamily="2" charset="-122"/>
              </a:rPr>
              <a:t>.objects.create(</a:t>
            </a:r>
            <a:r>
              <a:rPr lang="zh-CN" altLang="en-US" sz="1400">
                <a:solidFill>
                  <a:schemeClr val="accent2">
                    <a:lumMod val="75000"/>
                  </a:schemeClr>
                </a:solidFill>
                <a:latin typeface="宋体" panose="02010600030101010101" pitchFamily="2" charset="-122"/>
                <a:ea typeface="宋体" panose="02010600030101010101" pitchFamily="2" charset="-122"/>
              </a:rPr>
              <a:t>一对一字段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b="1">
                <a:solidFill>
                  <a:schemeClr val="accent2">
                    <a:lumMod val="75000"/>
                  </a:schemeClr>
                </a:solidFill>
                <a:latin typeface="宋体" panose="02010600030101010101" pitchFamily="2" charset="-122"/>
                <a:ea typeface="宋体" panose="02010600030101010101" pitchFamily="2" charset="-122"/>
              </a:rPr>
              <a:t>一对一字段</a:t>
            </a:r>
            <a:r>
              <a:rPr lang="en-US" altLang="zh-CN" sz="1400" b="1">
                <a:solidFill>
                  <a:schemeClr val="accent2">
                    <a:lumMod val="75000"/>
                  </a:schemeClr>
                </a:solidFill>
                <a:latin typeface="宋体" panose="02010600030101010101" pitchFamily="2" charset="-122"/>
                <a:ea typeface="宋体" panose="02010600030101010101" pitchFamily="2" charset="-122"/>
              </a:rPr>
              <a:t>_id=</a:t>
            </a:r>
            <a:r>
              <a:rPr lang="zh-CN" altLang="en-US" sz="1400" b="1">
                <a:solidFill>
                  <a:schemeClr val="accent2">
                    <a:lumMod val="75000"/>
                  </a:schemeClr>
                </a:solidFill>
                <a:latin typeface="宋体" panose="02010600030101010101" pitchFamily="2" charset="-122"/>
                <a:ea typeface="宋体" panose="02010600030101010101" pitchFamily="2" charset="-122"/>
              </a:rPr>
              <a:t>母表实例</a:t>
            </a:r>
            <a:r>
              <a:rPr lang="en-US" altLang="zh-CN" sz="1400" b="1">
                <a:solidFill>
                  <a:schemeClr val="accent2">
                    <a:lumMod val="75000"/>
                  </a:schemeClr>
                </a:solidFill>
                <a:latin typeface="宋体" panose="02010600030101010101" pitchFamily="2" charset="-122"/>
                <a:ea typeface="宋体" panose="02010600030101010101" pitchFamily="2" charset="-122"/>
              </a:rPr>
              <a:t>id</a:t>
            </a:r>
            <a:r>
              <a:rPr lang="en-US" altLang="zh-CN" sz="1400">
                <a:solidFill>
                  <a:schemeClr val="accent2">
                    <a:lumMod val="75000"/>
                  </a:schemeClr>
                </a:solidFill>
                <a:latin typeface="宋体" panose="02010600030101010101" pitchFamily="2" charset="-122"/>
                <a:ea typeface="宋体" panose="02010600030101010101" pitchFamily="2" charset="-122"/>
              </a:rPr>
              <a:t>, qq='x')</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②查询，</a:t>
            </a:r>
            <a:r>
              <a:rPr lang="zh-CN" altLang="en-US" sz="1400">
                <a:solidFill>
                  <a:schemeClr val="accent2">
                    <a:lumMod val="75000"/>
                  </a:schemeClr>
                </a:solidFill>
                <a:latin typeface="宋体" panose="02010600030101010101" pitchFamily="2" charset="-122"/>
                <a:ea typeface="宋体" panose="02010600030101010101" pitchFamily="2" charset="-122"/>
              </a:rPr>
              <a:t>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子表一对一字段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得到母表实例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得到子表实例对应的母表字段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solidFill>
                  <a:schemeClr val="accent2">
                    <a:lumMod val="75000"/>
                  </a:schemeClr>
                </a:solidFill>
                <a:latin typeface="宋体" panose="02010600030101010101" pitchFamily="2" charset="-122"/>
                <a:ea typeface="宋体" panose="02010600030101010101" pitchFamily="2" charset="-122"/>
              </a:rPr>
              <a:t>母表</a:t>
            </a:r>
            <a:r>
              <a:rPr lang="en-US" altLang="zh-CN" sz="1400">
                <a:solidFill>
                  <a:schemeClr val="accent2">
                    <a:lumMod val="75000"/>
                  </a:schemeClr>
                </a:solidFill>
                <a:latin typeface="宋体" panose="02010600030101010101" pitchFamily="2" charset="-122"/>
                <a:ea typeface="宋体" panose="02010600030101010101" pitchFamily="2" charset="-122"/>
              </a:rPr>
              <a:t>.objects.get(</a:t>
            </a:r>
            <a:r>
              <a:rPr lang="zh-CN" altLang="en-US" sz="1400">
                <a:solidFill>
                  <a:schemeClr val="accent2">
                    <a:lumMod val="75000"/>
                  </a:schemeClr>
                </a:solidFill>
                <a:latin typeface="宋体" panose="02010600030101010101" pitchFamily="2" charset="-122"/>
                <a:ea typeface="宋体" panose="02010600030101010101" pitchFamily="2" charset="-122"/>
              </a:rPr>
              <a:t>子表名小写</a:t>
            </a:r>
            <a:r>
              <a:rPr lang="en-US" altLang="zh-CN" sz="1400">
                <a:solidFill>
                  <a:schemeClr val="accent2">
                    <a:lumMod val="75000"/>
                  </a:schemeClr>
                </a:solidFill>
                <a:latin typeface="宋体" panose="02010600030101010101" pitchFamily="2" charset="-122"/>
                <a:ea typeface="宋体" panose="02010600030101010101" pitchFamily="2" charset="-122"/>
              </a:rPr>
              <a:t>__</a:t>
            </a:r>
            <a:r>
              <a:rPr lang="zh-CN" altLang="en-US" sz="1400">
                <a:solidFill>
                  <a:schemeClr val="accent2">
                    <a:lumMod val="75000"/>
                  </a:schemeClr>
                </a:solidFill>
                <a:latin typeface="宋体" panose="02010600030101010101" pitchFamily="2" charset="-122"/>
                <a:ea typeface="宋体" panose="02010600030101010101" pitchFamily="2" charset="-122"/>
              </a:rPr>
              <a:t>子表字段</a:t>
            </a:r>
            <a:r>
              <a:rPr lang="en-US" altLang="zh-CN" sz="1400">
                <a:solidFill>
                  <a:schemeClr val="accent2">
                    <a:lumMod val="75000"/>
                  </a:schemeClr>
                </a:solidFill>
                <a:latin typeface="宋体" panose="02010600030101010101" pitchFamily="2" charset="-122"/>
                <a:ea typeface="宋体" panose="02010600030101010101" pitchFamily="2" charset="-122"/>
              </a:rPr>
              <a:t>='x')(</a:t>
            </a:r>
            <a:r>
              <a:rPr lang="zh-CN" altLang="en-US" sz="1400">
                <a:solidFill>
                  <a:schemeClr val="accent2">
                    <a:lumMod val="75000"/>
                  </a:schemeClr>
                </a:solidFill>
                <a:latin typeface="宋体" panose="02010600030101010101" pitchFamily="2" charset="-122"/>
                <a:ea typeface="宋体" panose="02010600030101010101" pitchFamily="2" charset="-122"/>
              </a:rPr>
              <a:t>此时得到母表实例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得到子表字段对应的母表字段</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为通过子表查询母表，即给定子表条件</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子表名小写</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此时得到子表实例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得到母表实例对应的子表字段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solidFill>
                  <a:schemeClr val="accent2">
                    <a:lumMod val="75000"/>
                  </a:schemeClr>
                </a:solidFill>
                <a:latin typeface="宋体" panose="02010600030101010101" pitchFamily="2" charset="-122"/>
                <a:ea typeface="宋体" panose="02010600030101010101" pitchFamily="2" charset="-122"/>
              </a:rPr>
              <a:t>子表</a:t>
            </a:r>
            <a:r>
              <a:rPr lang="en-US" altLang="zh-CN" sz="1400">
                <a:solidFill>
                  <a:schemeClr val="accent2">
                    <a:lumMod val="75000"/>
                  </a:schemeClr>
                </a:solidFill>
                <a:latin typeface="宋体" panose="02010600030101010101" pitchFamily="2" charset="-122"/>
                <a:ea typeface="宋体" panose="02010600030101010101" pitchFamily="2" charset="-122"/>
              </a:rPr>
              <a:t>.objects.get(</a:t>
            </a:r>
            <a:r>
              <a:rPr lang="zh-CN" altLang="en-US" sz="1400">
                <a:solidFill>
                  <a:schemeClr val="accent2">
                    <a:lumMod val="75000"/>
                  </a:schemeClr>
                </a:solidFill>
                <a:latin typeface="宋体" panose="02010600030101010101" pitchFamily="2" charset="-122"/>
                <a:ea typeface="宋体" panose="02010600030101010101" pitchFamily="2" charset="-122"/>
              </a:rPr>
              <a:t>子表一对一字段</a:t>
            </a:r>
            <a:r>
              <a:rPr lang="en-US" altLang="zh-CN" sz="1400">
                <a:solidFill>
                  <a:schemeClr val="accent2">
                    <a:lumMod val="75000"/>
                  </a:schemeClr>
                </a:solidFill>
                <a:latin typeface="宋体" panose="02010600030101010101" pitchFamily="2" charset="-122"/>
                <a:ea typeface="宋体" panose="02010600030101010101" pitchFamily="2" charset="-122"/>
              </a:rPr>
              <a:t>__</a:t>
            </a:r>
            <a:r>
              <a:rPr lang="zh-CN" altLang="en-US" sz="1400">
                <a:solidFill>
                  <a:schemeClr val="accent2">
                    <a:lumMod val="75000"/>
                  </a:schemeClr>
                </a:solidFill>
                <a:latin typeface="宋体" panose="02010600030101010101" pitchFamily="2" charset="-122"/>
                <a:ea typeface="宋体" panose="02010600030101010101" pitchFamily="2" charset="-122"/>
              </a:rPr>
              <a:t>母表字段</a:t>
            </a:r>
            <a:r>
              <a:rPr lang="en-US" altLang="zh-CN" sz="1400">
                <a:solidFill>
                  <a:schemeClr val="accent2">
                    <a:lumMod val="75000"/>
                  </a:schemeClr>
                </a:solidFill>
                <a:latin typeface="宋体" panose="02010600030101010101" pitchFamily="2" charset="-122"/>
                <a:ea typeface="宋体" panose="02010600030101010101" pitchFamily="2" charset="-122"/>
              </a:rPr>
              <a:t>='x')(</a:t>
            </a:r>
            <a:r>
              <a:rPr lang="zh-CN" altLang="en-US" sz="1400">
                <a:solidFill>
                  <a:schemeClr val="accent2">
                    <a:lumMod val="75000"/>
                  </a:schemeClr>
                </a:solidFill>
                <a:latin typeface="宋体" panose="02010600030101010101" pitchFamily="2" charset="-122"/>
                <a:ea typeface="宋体" panose="02010600030101010101" pitchFamily="2" charset="-122"/>
              </a:rPr>
              <a:t>此时得到子表实例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得到母表字段对应的子表字段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为通过母表查询子表，给定母表条件</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③修改，修改母表数据与修改普通数据无差别</a:t>
            </a:r>
            <a:r>
              <a:rPr lang="en-US" altLang="zh-CN" sz="1400">
                <a:latin typeface="宋体" panose="02010600030101010101" pitchFamily="2" charset="-122"/>
                <a:ea typeface="宋体" panose="02010600030101010101" pitchFamily="2" charset="-122"/>
              </a:rPr>
              <a:t>Ⅰ</a:t>
            </a:r>
            <a:r>
              <a:rPr lang="zh-CN" altLang="en-US" sz="1400">
                <a:latin typeface="宋体" panose="02010600030101010101" pitchFamily="2" charset="-122"/>
                <a:ea typeface="宋体" panose="02010600030101010101" pitchFamily="2" charset="-122"/>
              </a:rPr>
              <a:t>通过具体的实例对象修改并</a:t>
            </a:r>
            <a:r>
              <a:rPr lang="en-US" altLang="zh-CN" sz="1400">
                <a:latin typeface="宋体" panose="02010600030101010101" pitchFamily="2" charset="-122"/>
                <a:ea typeface="宋体" panose="02010600030101010101" pitchFamily="2" charset="-122"/>
              </a:rPr>
              <a:t>.save()Ⅱ</a:t>
            </a:r>
            <a:r>
              <a:rPr lang="zh-CN" altLang="en-US" sz="1400">
                <a:latin typeface="宋体" panose="02010600030101010101" pitchFamily="2" charset="-122"/>
                <a:ea typeface="宋体" panose="02010600030101010101" pitchFamily="2" charset="-122"/>
              </a:rPr>
              <a:t>通过</a:t>
            </a:r>
            <a:r>
              <a:rPr lang="zh-CN" altLang="en-US" sz="1400">
                <a:solidFill>
                  <a:schemeClr val="accent2">
                    <a:lumMod val="75000"/>
                  </a:schemeClr>
                </a:solidFill>
                <a:latin typeface="宋体" panose="02010600030101010101" pitchFamily="2" charset="-122"/>
                <a:ea typeface="宋体" panose="02010600030101010101" pitchFamily="2" charset="-122"/>
              </a:rPr>
              <a:t>查询集</a:t>
            </a:r>
            <a:r>
              <a:rPr lang="en-US" altLang="zh-CN" sz="1400">
                <a:solidFill>
                  <a:schemeClr val="accent2">
                    <a:lumMod val="75000"/>
                  </a:schemeClr>
                </a:solidFill>
                <a:latin typeface="宋体" panose="02010600030101010101" pitchFamily="2" charset="-122"/>
                <a:ea typeface="宋体" panose="02010600030101010101" pitchFamily="2" charset="-122"/>
              </a:rPr>
              <a:t>.update(qq='x')</a:t>
            </a:r>
            <a:r>
              <a:rPr lang="zh-CN" altLang="en-US" sz="1400">
                <a:latin typeface="宋体" panose="02010600030101010101" pitchFamily="2" charset="-122"/>
                <a:ea typeface="宋体" panose="02010600030101010101" pitchFamily="2" charset="-122"/>
              </a:rPr>
              <a:t>批量修改符合条件的实例；</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修改子表数据时</a:t>
            </a:r>
            <a:r>
              <a:rPr lang="en-US" altLang="zh-CN" sz="1400">
                <a:latin typeface="宋体" panose="02010600030101010101" pitchFamily="2" charset="-122"/>
                <a:ea typeface="宋体" panose="02010600030101010101" pitchFamily="2" charset="-122"/>
              </a:rPr>
              <a:t>Ⅰ</a:t>
            </a:r>
            <a:r>
              <a:rPr lang="zh-CN" altLang="en-US" sz="1400">
                <a:latin typeface="宋体" panose="02010600030101010101" pitchFamily="2" charset="-122"/>
                <a:ea typeface="宋体" panose="02010600030101010101" pitchFamily="2" charset="-122"/>
              </a:rPr>
              <a:t>通过具体的实例修改并</a:t>
            </a:r>
            <a:r>
              <a:rPr lang="en-US" altLang="zh-CN" sz="1400">
                <a:latin typeface="宋体" panose="02010600030101010101" pitchFamily="2" charset="-122"/>
                <a:ea typeface="宋体" panose="02010600030101010101" pitchFamily="2" charset="-122"/>
              </a:rPr>
              <a:t>.save()Ⅱ</a:t>
            </a:r>
            <a:r>
              <a:rPr lang="zh-CN" altLang="en-US" sz="1400">
                <a:latin typeface="宋体" panose="02010600030101010101" pitchFamily="2" charset="-122"/>
                <a:ea typeface="宋体" panose="02010600030101010101" pitchFamily="2" charset="-122"/>
              </a:rPr>
              <a:t>查询集</a:t>
            </a:r>
            <a:r>
              <a:rPr lang="en-US" altLang="zh-CN" sz="1400">
                <a:latin typeface="宋体" panose="02010600030101010101" pitchFamily="2" charset="-122"/>
                <a:ea typeface="宋体" panose="02010600030101010101" pitchFamily="2" charset="-122"/>
              </a:rPr>
              <a:t>.update(</a:t>
            </a:r>
            <a:r>
              <a:rPr lang="zh-CN" altLang="en-US" sz="1400">
                <a:latin typeface="宋体" panose="02010600030101010101" pitchFamily="2" charset="-122"/>
                <a:ea typeface="宋体" panose="02010600030101010101" pitchFamily="2" charset="-122"/>
              </a:rPr>
              <a:t>修改条件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，查询集有两种写法：子表</a:t>
            </a:r>
            <a:r>
              <a:rPr lang="en-US" altLang="zh-CN" sz="1400">
                <a:latin typeface="宋体" panose="02010600030101010101" pitchFamily="2" charset="-122"/>
                <a:ea typeface="宋体" panose="02010600030101010101" pitchFamily="2" charset="-122"/>
              </a:rPr>
              <a:t>.ojbects.filter(</a:t>
            </a:r>
            <a:r>
              <a:rPr lang="zh-CN" altLang="en-US" sz="1400">
                <a:latin typeface="宋体" panose="02010600030101010101" pitchFamily="2" charset="-122"/>
                <a:ea typeface="宋体" panose="02010600030101010101" pitchFamily="2" charset="-122"/>
              </a:rPr>
              <a:t>子表字段条件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子表一对一字段</a:t>
            </a:r>
            <a:r>
              <a:rPr lang="en-US" altLang="zh-CN" sz="1400">
                <a:latin typeface="宋体" panose="02010600030101010101" pitchFamily="2" charset="-122"/>
                <a:ea typeface="宋体" panose="02010600030101010101" pitchFamily="2" charset="-122"/>
              </a:rPr>
              <a:t>__</a:t>
            </a:r>
            <a:r>
              <a:rPr lang="zh-CN" altLang="en-US" sz="1400">
                <a:latin typeface="宋体" panose="02010600030101010101" pitchFamily="2" charset="-122"/>
                <a:ea typeface="宋体" panose="02010600030101010101" pitchFamily="2" charset="-122"/>
              </a:rPr>
              <a:t>母表字段条件</a:t>
            </a:r>
            <a:r>
              <a:rPr lang="en-US" altLang="zh-CN" sz="1400">
                <a:latin typeface="宋体" panose="02010600030101010101" pitchFamily="2" charset="-122"/>
                <a:ea typeface="宋体" panose="02010600030101010101" pitchFamily="2" charset="-122"/>
              </a:rPr>
              <a:t>)  </a:t>
            </a:r>
            <a:r>
              <a:rPr lang="zh-CN" altLang="en-US" sz="1400">
                <a:latin typeface="宋体" panose="02010600030101010101" pitchFamily="2" charset="-122"/>
                <a:ea typeface="宋体" panose="02010600030101010101" pitchFamily="2" charset="-122"/>
              </a:rPr>
              <a:t>注意修改条件中若要变动子表一对一字段则指定</a:t>
            </a:r>
            <a:r>
              <a:rPr lang="zh-CN" altLang="en-US" sz="1400">
                <a:solidFill>
                  <a:schemeClr val="accent2">
                    <a:lumMod val="75000"/>
                  </a:schemeClr>
                </a:solidFill>
                <a:latin typeface="宋体" panose="02010600030101010101" pitchFamily="2" charset="-122"/>
                <a:ea typeface="宋体" panose="02010600030101010101" pitchFamily="2" charset="-122"/>
              </a:rPr>
              <a:t>一对一字段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一对一字段</a:t>
            </a:r>
            <a:r>
              <a:rPr lang="en-US" altLang="zh-CN" sz="1400">
                <a:solidFill>
                  <a:schemeClr val="accent2">
                    <a:lumMod val="75000"/>
                  </a:schemeClr>
                </a:solidFill>
                <a:latin typeface="宋体" panose="02010600030101010101" pitchFamily="2" charset="-122"/>
                <a:ea typeface="宋体" panose="02010600030101010101" pitchFamily="2" charset="-122"/>
              </a:rPr>
              <a:t>_id=</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id(</a:t>
            </a:r>
            <a:r>
              <a:rPr lang="zh-CN" altLang="en-US" sz="1400">
                <a:solidFill>
                  <a:srgbClr val="FF0000"/>
                </a:solidFill>
                <a:latin typeface="宋体" panose="02010600030101010101" pitchFamily="2" charset="-122"/>
                <a:ea typeface="宋体" panose="02010600030101010101" pitchFamily="2" charset="-122"/>
              </a:rPr>
              <a:t>若不满足一对一条件则变动失败</a:t>
            </a:r>
            <a:r>
              <a:rPr lang="en-US" altLang="zh-CN" sz="1400">
                <a:solidFill>
                  <a:srgbClr val="FF0000"/>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④删除，查询集</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实例</a:t>
            </a:r>
            <a:r>
              <a:rPr lang="en-US" altLang="zh-CN" sz="1400">
                <a:latin typeface="宋体" panose="02010600030101010101" pitchFamily="2" charset="-122"/>
                <a:ea typeface="宋体" panose="02010600030101010101" pitchFamily="2" charset="-122"/>
              </a:rPr>
              <a:t>.delete()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一对多：</a:t>
            </a:r>
            <a:r>
              <a:rPr lang="zh-CN" altLang="en-US" sz="1400">
                <a:latin typeface="宋体" panose="02010600030101010101" pitchFamily="2" charset="-122"/>
                <a:ea typeface="宋体" panose="02010600030101010101" pitchFamily="2" charset="-122"/>
              </a:rPr>
              <a:t>①添加，</a:t>
            </a:r>
            <a:r>
              <a:rPr lang="zh-CN" altLang="en-US" sz="1400">
                <a:solidFill>
                  <a:schemeClr val="accent1">
                    <a:lumMod val="75000"/>
                  </a:schemeClr>
                </a:solidFill>
                <a:latin typeface="宋体" panose="02010600030101010101" pitchFamily="2" charset="-122"/>
                <a:ea typeface="宋体" panose="02010600030101010101" pitchFamily="2" charset="-122"/>
              </a:rPr>
              <a:t>与一对一相同，将一对一字段改为外键字段即可</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②查询，</a:t>
            </a:r>
            <a:r>
              <a:rPr lang="zh-CN" altLang="en-US" sz="1400" b="1">
                <a:solidFill>
                  <a:schemeClr val="accent1">
                    <a:lumMod val="75000"/>
                  </a:schemeClr>
                </a:solidFill>
                <a:latin typeface="宋体" panose="02010600030101010101" pitchFamily="2" charset="-122"/>
                <a:ea typeface="宋体" panose="02010600030101010101" pitchFamily="2" charset="-122"/>
              </a:rPr>
              <a:t>通过子表查询母表，给定子表条件时与一对一相同</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子表小写</a:t>
            </a:r>
            <a:r>
              <a:rPr lang="en-US" altLang="zh-CN" sz="1400">
                <a:solidFill>
                  <a:schemeClr val="accent2">
                    <a:lumMod val="75000"/>
                  </a:schemeClr>
                </a:solidFill>
                <a:latin typeface="宋体" panose="02010600030101010101" pitchFamily="2" charset="-122"/>
                <a:ea typeface="宋体" panose="02010600030101010101" pitchFamily="2" charset="-122"/>
              </a:rPr>
              <a:t>_set.all()</a:t>
            </a:r>
            <a:r>
              <a:rPr lang="zh-CN" altLang="en-US" sz="1400">
                <a:latin typeface="宋体" panose="02010600030101010101" pitchFamily="2" charset="-122"/>
                <a:ea typeface="宋体" panose="02010600030101010101" pitchFamily="2" charset="-122"/>
              </a:rPr>
              <a:t>得到符合母表实例条件的子表实例的查询集，</a:t>
            </a:r>
            <a:endParaRPr lang="en-US" altLang="zh-CN" sz="1400">
              <a:latin typeface="宋体" panose="02010600030101010101" pitchFamily="2" charset="-122"/>
              <a:ea typeface="宋体" panose="02010600030101010101" pitchFamily="2" charset="-122"/>
            </a:endParaRPr>
          </a:p>
          <a:p>
            <a:r>
              <a:rPr lang="zh-CN" altLang="en-US" sz="1400">
                <a:solidFill>
                  <a:schemeClr val="accent2">
                    <a:lumMod val="75000"/>
                  </a:schemeClr>
                </a:solidFill>
                <a:latin typeface="宋体" panose="02010600030101010101" pitchFamily="2" charset="-122"/>
                <a:ea typeface="宋体" panose="02010600030101010101" pitchFamily="2" charset="-122"/>
              </a:rPr>
              <a:t>子表</a:t>
            </a:r>
            <a:r>
              <a:rPr lang="en-US" altLang="zh-CN" sz="1400">
                <a:solidFill>
                  <a:schemeClr val="accent2">
                    <a:lumMod val="75000"/>
                  </a:schemeClr>
                </a:solidFill>
                <a:latin typeface="宋体" panose="02010600030101010101" pitchFamily="2" charset="-122"/>
                <a:ea typeface="宋体" panose="02010600030101010101" pitchFamily="2" charset="-122"/>
              </a:rPr>
              <a:t>.objects.filter(</a:t>
            </a:r>
            <a:r>
              <a:rPr lang="zh-CN" altLang="en-US" sz="1400">
                <a:solidFill>
                  <a:schemeClr val="accent2">
                    <a:lumMod val="75000"/>
                  </a:schemeClr>
                </a:solidFill>
                <a:latin typeface="宋体" panose="02010600030101010101" pitchFamily="2" charset="-122"/>
                <a:ea typeface="宋体" panose="02010600030101010101" pitchFamily="2" charset="-122"/>
              </a:rPr>
              <a:t>子表外键字段</a:t>
            </a:r>
            <a:r>
              <a:rPr lang="en-US" altLang="zh-CN" sz="1400">
                <a:solidFill>
                  <a:schemeClr val="accent2">
                    <a:lumMod val="75000"/>
                  </a:schemeClr>
                </a:solidFill>
                <a:latin typeface="宋体" panose="02010600030101010101" pitchFamily="2" charset="-122"/>
                <a:ea typeface="宋体" panose="02010600030101010101" pitchFamily="2" charset="-122"/>
              </a:rPr>
              <a:t>__</a:t>
            </a:r>
            <a:r>
              <a:rPr lang="zh-CN" altLang="en-US" sz="1400">
                <a:solidFill>
                  <a:schemeClr val="accent2">
                    <a:lumMod val="75000"/>
                  </a:schemeClr>
                </a:solidFill>
                <a:latin typeface="宋体" panose="02010600030101010101" pitchFamily="2" charset="-122"/>
                <a:ea typeface="宋体" panose="02010600030101010101" pitchFamily="2" charset="-122"/>
              </a:rPr>
              <a:t>母表字段</a:t>
            </a:r>
            <a:r>
              <a:rPr lang="en-US" altLang="zh-CN" sz="1400">
                <a:solidFill>
                  <a:schemeClr val="accent2">
                    <a:lumMod val="75000"/>
                  </a:schemeClr>
                </a:solidFill>
                <a:latin typeface="宋体" panose="02010600030101010101" pitchFamily="2" charset="-122"/>
                <a:ea typeface="宋体" panose="02010600030101010101" pitchFamily="2" charset="-122"/>
              </a:rPr>
              <a:t>='x')</a:t>
            </a:r>
            <a:r>
              <a:rPr lang="zh-CN" altLang="en-US" sz="1400">
                <a:solidFill>
                  <a:schemeClr val="accent2">
                    <a:lumMod val="75000"/>
                  </a:schemeClr>
                </a:solidFill>
                <a:latin typeface="宋体" panose="02010600030101010101" pitchFamily="2" charset="-122"/>
                <a:ea typeface="宋体" panose="02010600030101010101" pitchFamily="2" charset="-122"/>
              </a:rPr>
              <a:t>，或者使用</a:t>
            </a:r>
            <a:r>
              <a:rPr lang="en-US" altLang="zh-CN" sz="1400">
                <a:solidFill>
                  <a:schemeClr val="accent2">
                    <a:lumMod val="75000"/>
                  </a:schemeClr>
                </a:solidFill>
                <a:latin typeface="宋体" panose="02010600030101010101" pitchFamily="2" charset="-122"/>
                <a:ea typeface="宋体" panose="02010600030101010101" pitchFamily="2" charset="-122"/>
              </a:rPr>
              <a:t>id</a:t>
            </a:r>
            <a:r>
              <a:rPr lang="zh-CN" altLang="en-US" sz="1400">
                <a:solidFill>
                  <a:schemeClr val="accent2">
                    <a:lumMod val="75000"/>
                  </a:schemeClr>
                </a:solidFill>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得到符合母表实例条件的子表实例的查询集，</a:t>
            </a:r>
            <a:r>
              <a:rPr lang="zh-CN" altLang="en-US" sz="1400" b="1">
                <a:solidFill>
                  <a:schemeClr val="accent1">
                    <a:lumMod val="75000"/>
                  </a:schemeClr>
                </a:solidFill>
                <a:latin typeface="宋体" panose="02010600030101010101" pitchFamily="2" charset="-122"/>
                <a:ea typeface="宋体" panose="02010600030101010101" pitchFamily="2" charset="-122"/>
              </a:rPr>
              <a:t>通过母表查询子表，给定母表条件</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③修改，</a:t>
            </a:r>
            <a:r>
              <a:rPr lang="zh-CN" altLang="en-US" sz="1400">
                <a:solidFill>
                  <a:schemeClr val="accent1">
                    <a:lumMod val="75000"/>
                  </a:schemeClr>
                </a:solidFill>
                <a:latin typeface="宋体" panose="02010600030101010101" pitchFamily="2" charset="-122"/>
                <a:ea typeface="宋体" panose="02010600030101010101" pitchFamily="2" charset="-122"/>
              </a:rPr>
              <a:t>与一对一相同</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④删除，</a:t>
            </a:r>
            <a:r>
              <a:rPr lang="zh-CN" altLang="en-US" sz="1400">
                <a:solidFill>
                  <a:schemeClr val="accent1">
                    <a:lumMod val="75000"/>
                  </a:schemeClr>
                </a:solidFill>
                <a:latin typeface="宋体" panose="02010600030101010101" pitchFamily="2" charset="-122"/>
                <a:ea typeface="宋体" panose="02010600030101010101" pitchFamily="2" charset="-122"/>
              </a:rPr>
              <a:t>与一对一相同</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多对多：其会生成三个表，母表，子表</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不含多对多字段</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，子表</a:t>
            </a:r>
            <a:r>
              <a:rPr lang="en-US" altLang="zh-CN" sz="1400" b="1">
                <a:latin typeface="宋体" panose="02010600030101010101" pitchFamily="2" charset="-122"/>
                <a:ea typeface="宋体" panose="02010600030101010101" pitchFamily="2" charset="-122"/>
              </a:rPr>
              <a:t>_</a:t>
            </a:r>
            <a:r>
              <a:rPr lang="zh-CN" altLang="en-US" sz="1400" b="1">
                <a:latin typeface="宋体" panose="02010600030101010101" pitchFamily="2" charset="-122"/>
                <a:ea typeface="宋体" panose="02010600030101010101" pitchFamily="2" charset="-122"/>
              </a:rPr>
              <a:t>多对多字段中间表</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其中有三个字段，</a:t>
            </a:r>
            <a:r>
              <a:rPr lang="en-US" altLang="zh-CN" sz="1400" b="1">
                <a:latin typeface="宋体" panose="02010600030101010101" pitchFamily="2" charset="-122"/>
                <a:ea typeface="宋体" panose="02010600030101010101" pitchFamily="2" charset="-122"/>
              </a:rPr>
              <a:t>id</a:t>
            </a:r>
            <a:r>
              <a:rPr lang="zh-CN" altLang="en-US" sz="1400" b="1">
                <a:latin typeface="宋体" panose="02010600030101010101" pitchFamily="2" charset="-122"/>
                <a:ea typeface="宋体" panose="02010600030101010101" pitchFamily="2" charset="-122"/>
              </a:rPr>
              <a:t>，母表</a:t>
            </a:r>
            <a:r>
              <a:rPr lang="en-US" altLang="zh-CN" sz="1400" b="1">
                <a:latin typeface="宋体" panose="02010600030101010101" pitchFamily="2" charset="-122"/>
                <a:ea typeface="宋体" panose="02010600030101010101" pitchFamily="2" charset="-122"/>
              </a:rPr>
              <a:t>_id</a:t>
            </a:r>
            <a:r>
              <a:rPr lang="zh-CN" altLang="en-US" sz="1400" b="1">
                <a:latin typeface="宋体" panose="02010600030101010101" pitchFamily="2" charset="-122"/>
                <a:ea typeface="宋体" panose="02010600030101010101" pitchFamily="2" charset="-122"/>
              </a:rPr>
              <a:t>，子表</a:t>
            </a:r>
            <a:r>
              <a:rPr lang="en-US" altLang="zh-CN" sz="1400" b="1">
                <a:latin typeface="宋体" panose="02010600030101010101" pitchFamily="2" charset="-122"/>
                <a:ea typeface="宋体" panose="02010600030101010101" pitchFamily="2" charset="-122"/>
              </a:rPr>
              <a:t>_id</a:t>
            </a:r>
            <a:r>
              <a:rPr lang="zh-CN" altLang="en-US" sz="1400" b="1">
                <a:latin typeface="宋体" panose="02010600030101010101" pitchFamily="2" charset="-122"/>
                <a:ea typeface="宋体" panose="02010600030101010101" pitchFamily="2" charset="-122"/>
              </a:rPr>
              <a:t>，后两个</a:t>
            </a:r>
            <a:r>
              <a:rPr lang="en-US" altLang="zh-CN" sz="1400" b="1">
                <a:latin typeface="宋体" panose="02010600030101010101" pitchFamily="2" charset="-122"/>
                <a:ea typeface="宋体" panose="02010600030101010101" pitchFamily="2" charset="-122"/>
              </a:rPr>
              <a:t>id</a:t>
            </a:r>
            <a:r>
              <a:rPr lang="zh-CN" altLang="en-US" sz="1400" b="1">
                <a:latin typeface="宋体" panose="02010600030101010101" pitchFamily="2" charset="-122"/>
                <a:ea typeface="宋体" panose="02010600030101010101" pitchFamily="2" charset="-122"/>
              </a:rPr>
              <a:t>都是外键，用于保存其对应关系；多对多中间表可以自定义使用</a:t>
            </a:r>
            <a:r>
              <a:rPr lang="en-US" altLang="zh-CN" sz="1400" b="1">
                <a:latin typeface="宋体" panose="02010600030101010101" pitchFamily="2" charset="-122"/>
                <a:ea typeface="宋体" panose="02010600030101010101" pitchFamily="2" charset="-122"/>
              </a:rPr>
              <a:t>through</a:t>
            </a:r>
            <a:r>
              <a:rPr lang="zh-CN" altLang="en-US" sz="1400" b="1">
                <a:latin typeface="宋体" panose="02010600030101010101" pitchFamily="2" charset="-122"/>
                <a:ea typeface="宋体" panose="02010600030101010101" pitchFamily="2" charset="-122"/>
              </a:rPr>
              <a:t>参数，可以添加更多字段到中间表中，但采用</a:t>
            </a:r>
            <a:r>
              <a:rPr lang="en-US" altLang="zh-CN" sz="1400" b="1">
                <a:latin typeface="宋体" panose="02010600030101010101" pitchFamily="2" charset="-122"/>
                <a:ea typeface="宋体" panose="02010600030101010101" pitchFamily="2" charset="-122"/>
              </a:rPr>
              <a:t>through</a:t>
            </a:r>
            <a:r>
              <a:rPr lang="zh-CN" altLang="en-US" sz="1400" b="1">
                <a:latin typeface="宋体" panose="02010600030101010101" pitchFamily="2" charset="-122"/>
                <a:ea typeface="宋体" panose="02010600030101010101" pitchFamily="2" charset="-122"/>
              </a:rPr>
              <a:t>参数自定义的中间表不能使用</a:t>
            </a:r>
            <a:r>
              <a:rPr lang="en-US" altLang="zh-CN" sz="1400" b="1">
                <a:latin typeface="宋体" panose="02010600030101010101" pitchFamily="2" charset="-122"/>
                <a:ea typeface="宋体" panose="02010600030101010101" pitchFamily="2" charset="-122"/>
              </a:rPr>
              <a:t>add,create, remove</a:t>
            </a:r>
            <a:r>
              <a:rPr lang="zh-CN" altLang="en-US" sz="1400" b="1">
                <a:latin typeface="宋体" panose="02010600030101010101" pitchFamily="2" charset="-122"/>
                <a:ea typeface="宋体" panose="02010600030101010101" pitchFamily="2" charset="-122"/>
              </a:rPr>
              <a:t>等命令，需要手动使用中间模型表的实例指定所有细节</a:t>
            </a:r>
            <a:r>
              <a:rPr lang="en-US" altLang="zh-CN" sz="1400" b="1">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①添加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修改，添加母表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子表数据无特殊，对子表添加关系时，</a:t>
            </a:r>
            <a:r>
              <a:rPr lang="zh-CN" altLang="en-US" sz="1400">
                <a:solidFill>
                  <a:schemeClr val="accent2">
                    <a:lumMod val="75000"/>
                  </a:schemeClr>
                </a:solidFill>
                <a:latin typeface="宋体" panose="02010600030101010101" pitchFamily="2" charset="-122"/>
                <a:ea typeface="宋体" panose="02010600030101010101" pitchFamily="2" charset="-122"/>
              </a:rPr>
              <a:t>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多对多字段</a:t>
            </a:r>
            <a:r>
              <a:rPr lang="en-US" altLang="zh-CN" sz="1400">
                <a:solidFill>
                  <a:schemeClr val="accent2">
                    <a:lumMod val="75000"/>
                  </a:schemeClr>
                </a:solidFill>
                <a:latin typeface="宋体" panose="02010600030101010101" pitchFamily="2" charset="-122"/>
                <a:ea typeface="宋体" panose="02010600030101010101" pitchFamily="2" charset="-122"/>
              </a:rPr>
              <a:t>.add(</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母表查询集</a:t>
            </a:r>
            <a:r>
              <a:rPr lang="en-US" altLang="zh-CN" sz="1400">
                <a:solidFill>
                  <a:schemeClr val="accent2">
                    <a:lumMod val="75000"/>
                  </a:schemeClr>
                </a:solidFill>
                <a:latin typeface="宋体" panose="02010600030101010101" pitchFamily="2" charset="-122"/>
                <a:ea typeface="宋体" panose="02010600030101010101" pitchFamily="2" charset="-122"/>
              </a:rPr>
              <a:t>)</a:t>
            </a:r>
          </a:p>
          <a:p>
            <a:r>
              <a:rPr lang="zh-CN" altLang="en-US" sz="1400">
                <a:solidFill>
                  <a:schemeClr val="accent2">
                    <a:lumMod val="75000"/>
                  </a:schemeClr>
                </a:solidFill>
                <a:latin typeface="宋体" panose="02010600030101010101" pitchFamily="2" charset="-122"/>
                <a:ea typeface="宋体" panose="02010600030101010101" pitchFamily="2" charset="-122"/>
              </a:rPr>
              <a:t>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多对多字段</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母表查询集，子表实例</a:t>
            </a:r>
            <a:r>
              <a:rPr lang="en-US" altLang="zh-CN" sz="1400">
                <a:solidFill>
                  <a:schemeClr val="accent2">
                    <a:lumMod val="75000"/>
                  </a:schemeClr>
                </a:solidFill>
                <a:latin typeface="宋体" panose="02010600030101010101" pitchFamily="2" charset="-122"/>
                <a:ea typeface="宋体" panose="02010600030101010101" pitchFamily="2" charset="-122"/>
              </a:rPr>
              <a:t>.save()</a:t>
            </a:r>
          </a:p>
          <a:p>
            <a:pPr algn="l"/>
            <a:r>
              <a:rPr lang="zh-CN" altLang="en-US" sz="1400">
                <a:latin typeface="宋体" panose="02010600030101010101" pitchFamily="2" charset="-122"/>
                <a:ea typeface="宋体" panose="02010600030101010101" pitchFamily="2" charset="-122"/>
              </a:rPr>
              <a:t>对母表添加关系时，</a:t>
            </a:r>
            <a:r>
              <a:rPr lang="zh-CN" altLang="en-US" sz="1400">
                <a:solidFill>
                  <a:schemeClr val="accent2">
                    <a:lumMod val="75000"/>
                  </a:schemeClr>
                </a:solidFill>
                <a:latin typeface="宋体" panose="02010600030101010101" pitchFamily="2" charset="-122"/>
                <a:ea typeface="宋体" panose="02010600030101010101" pitchFamily="2" charset="-122"/>
              </a:rPr>
              <a:t>母表实例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子表小写</a:t>
            </a:r>
            <a:r>
              <a:rPr lang="en-US" altLang="zh-CN" sz="1400">
                <a:solidFill>
                  <a:schemeClr val="accent2">
                    <a:lumMod val="75000"/>
                  </a:schemeClr>
                </a:solidFill>
                <a:latin typeface="宋体" panose="02010600030101010101" pitchFamily="2" charset="-122"/>
                <a:ea typeface="宋体" panose="02010600030101010101" pitchFamily="2" charset="-122"/>
              </a:rPr>
              <a:t>_set.add(</a:t>
            </a:r>
            <a:r>
              <a:rPr lang="zh-CN" altLang="en-US" sz="1400">
                <a:solidFill>
                  <a:schemeClr val="accent2">
                    <a:lumMod val="75000"/>
                  </a:schemeClr>
                </a:solidFill>
                <a:latin typeface="宋体" panose="02010600030101010101" pitchFamily="2" charset="-122"/>
                <a:ea typeface="宋体" panose="02010600030101010101" pitchFamily="2" charset="-122"/>
              </a:rPr>
              <a:t>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*子表查询集</a:t>
            </a:r>
            <a:r>
              <a:rPr lang="en-US" altLang="zh-CN" sz="1400">
                <a:solidFill>
                  <a:schemeClr val="accent2">
                    <a:lumMod val="75000"/>
                  </a:schemeClr>
                </a:solidFill>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注意</a:t>
            </a:r>
            <a:r>
              <a:rPr lang="en-US" altLang="zh-CN" sz="1400">
                <a:latin typeface="宋体" panose="02010600030101010101" pitchFamily="2" charset="-122"/>
                <a:ea typeface="宋体" panose="02010600030101010101" pitchFamily="2" charset="-122"/>
              </a:rPr>
              <a:t>_set</a:t>
            </a:r>
            <a:r>
              <a:rPr lang="zh-CN" altLang="en-US" sz="1400">
                <a:latin typeface="宋体" panose="02010600030101010101" pitchFamily="2" charset="-122"/>
                <a:ea typeface="宋体" panose="02010600030101010101" pitchFamily="2" charset="-122"/>
              </a:rPr>
              <a:t>方法只有一种用法，</a:t>
            </a:r>
            <a:r>
              <a:rPr lang="zh-CN" altLang="en-US" sz="1400" b="1">
                <a:solidFill>
                  <a:schemeClr val="accent1">
                    <a:lumMod val="75000"/>
                  </a:schemeClr>
                </a:solidFill>
                <a:latin typeface="宋体" panose="02010600030101010101" pitchFamily="2" charset="-122"/>
                <a:ea typeface="宋体" panose="02010600030101010101" pitchFamily="2" charset="-122"/>
              </a:rPr>
              <a:t>母表实例</a:t>
            </a:r>
            <a:r>
              <a:rPr lang="en-US" altLang="zh-CN" sz="1400" b="1">
                <a:solidFill>
                  <a:schemeClr val="accent1">
                    <a:lumMod val="75000"/>
                  </a:schemeClr>
                </a:solidFill>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子表小写</a:t>
            </a:r>
            <a:r>
              <a:rPr lang="en-US" altLang="zh-CN" sz="1400" b="1">
                <a:solidFill>
                  <a:schemeClr val="accent1">
                    <a:lumMod val="75000"/>
                  </a:schemeClr>
                </a:solidFill>
                <a:latin typeface="宋体" panose="02010600030101010101" pitchFamily="2" charset="-122"/>
                <a:ea typeface="宋体" panose="02010600030101010101" pitchFamily="2" charset="-122"/>
              </a:rPr>
              <a:t>_set </a:t>
            </a:r>
            <a:r>
              <a:rPr lang="zh-CN" altLang="en-US" sz="1400" b="1">
                <a:solidFill>
                  <a:schemeClr val="accent1">
                    <a:lumMod val="75000"/>
                  </a:schemeClr>
                </a:solidFill>
                <a:latin typeface="宋体" panose="02010600030101010101" pitchFamily="2" charset="-122"/>
                <a:ea typeface="宋体" panose="02010600030101010101" pitchFamily="2" charset="-122"/>
              </a:rPr>
              <a:t>其后接</a:t>
            </a:r>
            <a:r>
              <a:rPr lang="en-US" altLang="zh-CN" sz="1400">
                <a:latin typeface="宋体" panose="02010600030101010101" pitchFamily="2" charset="-122"/>
                <a:ea typeface="宋体" panose="02010600030101010101" pitchFamily="2" charset="-122"/>
              </a:rPr>
              <a:t>.all()</a:t>
            </a:r>
            <a:r>
              <a:rPr lang="zh-CN" altLang="en-US" sz="1400">
                <a:latin typeface="宋体" panose="02010600030101010101" pitchFamily="2" charset="-122"/>
                <a:ea typeface="宋体" panose="02010600030101010101" pitchFamily="2" charset="-122"/>
              </a:rPr>
              <a:t>意为与该母表实例关联的子表查询集，</a:t>
            </a:r>
            <a:r>
              <a:rPr lang="en-US" altLang="zh-CN" sz="1400">
                <a:latin typeface="宋体" panose="02010600030101010101" pitchFamily="2" charset="-122"/>
                <a:ea typeface="宋体" panose="02010600030101010101" pitchFamily="2" charset="-122"/>
              </a:rPr>
              <a:t>.add()</a:t>
            </a:r>
            <a:r>
              <a:rPr lang="zh-CN" altLang="en-US" sz="1400">
                <a:latin typeface="宋体" panose="02010600030101010101" pitchFamily="2" charset="-122"/>
                <a:ea typeface="宋体" panose="02010600030101010101" pitchFamily="2" charset="-122"/>
              </a:rPr>
              <a:t>表示添加子表查询集与该母表实例关联。</a:t>
            </a:r>
            <a:endParaRPr lang="en-US" altLang="zh-CN" sz="140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FA2FE583-ABD6-4151-A4EC-1249C3C057ED}"/>
              </a:ext>
            </a:extLst>
          </p:cNvPr>
          <p:cNvSpPr txBox="1"/>
          <p:nvPr/>
        </p:nvSpPr>
        <p:spPr>
          <a:xfrm>
            <a:off x="6096000" y="6281531"/>
            <a:ext cx="2967479" cy="307777"/>
          </a:xfrm>
          <a:prstGeom prst="rect">
            <a:avLst/>
          </a:prstGeom>
          <a:noFill/>
        </p:spPr>
        <p:txBody>
          <a:bodyPr wrap="none" rtlCol="0">
            <a:spAutoFit/>
          </a:bodyPr>
          <a:lstStyle/>
          <a:p>
            <a:pPr algn="l"/>
            <a:r>
              <a:rPr lang="en-US" altLang="zh-CN" sz="1400" b="1">
                <a:solidFill>
                  <a:schemeClr val="accent1">
                    <a:lumMod val="75000"/>
                  </a:schemeClr>
                </a:solidFill>
                <a:latin typeface="宋体" panose="02010600030101010101" pitchFamily="2" charset="-122"/>
                <a:ea typeface="宋体" panose="02010600030101010101" pitchFamily="2" charset="-122"/>
              </a:rPr>
              <a:t>add</a:t>
            </a:r>
            <a:r>
              <a:rPr lang="zh-CN" altLang="en-US" sz="1400" b="1">
                <a:solidFill>
                  <a:schemeClr val="accent1">
                    <a:lumMod val="75000"/>
                  </a:schemeClr>
                </a:solidFill>
                <a:latin typeface="宋体" panose="02010600030101010101" pitchFamily="2" charset="-122"/>
                <a:ea typeface="宋体" panose="02010600030101010101" pitchFamily="2" charset="-122"/>
              </a:rPr>
              <a:t>是追加模式，且重复时不会报错</a:t>
            </a:r>
          </a:p>
        </p:txBody>
      </p:sp>
    </p:spTree>
    <p:extLst>
      <p:ext uri="{BB962C8B-B14F-4D97-AF65-F5344CB8AC3E}">
        <p14:creationId xmlns:p14="http://schemas.microsoft.com/office/powerpoint/2010/main" val="301652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393722-9F56-4D9B-AB9F-0F28C7708F3D}"/>
              </a:ext>
            </a:extLst>
          </p:cNvPr>
          <p:cNvSpPr txBox="1"/>
          <p:nvPr/>
        </p:nvSpPr>
        <p:spPr>
          <a:xfrm>
            <a:off x="0" y="0"/>
            <a:ext cx="12192000" cy="1169551"/>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②查询，</a:t>
            </a:r>
            <a:r>
              <a:rPr lang="zh-CN" altLang="en-US" sz="1400">
                <a:solidFill>
                  <a:schemeClr val="accent2">
                    <a:lumMod val="75000"/>
                  </a:schemeClr>
                </a:solidFill>
                <a:latin typeface="宋体" panose="02010600030101010101" pitchFamily="2" charset="-122"/>
                <a:ea typeface="宋体" panose="02010600030101010101" pitchFamily="2" charset="-122"/>
              </a:rPr>
              <a:t>子表实例</a:t>
            </a:r>
            <a:r>
              <a:rPr lang="en-US" altLang="zh-CN" sz="1400">
                <a:solidFill>
                  <a:schemeClr val="accent2">
                    <a:lumMod val="75000"/>
                  </a:schemeClr>
                </a:solidFill>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多对多字段</a:t>
            </a:r>
            <a:r>
              <a:rPr lang="en-US" altLang="zh-CN" sz="1400">
                <a:solidFill>
                  <a:schemeClr val="accent2">
                    <a:lumMod val="75000"/>
                  </a:schemeClr>
                </a:solidFill>
                <a:latin typeface="宋体" panose="02010600030101010101" pitchFamily="2" charset="-122"/>
                <a:ea typeface="宋体" panose="02010600030101010101" pitchFamily="2" charset="-122"/>
              </a:rPr>
              <a:t>.all()</a:t>
            </a:r>
            <a:r>
              <a:rPr lang="zh-CN" altLang="en-US" sz="1400">
                <a:latin typeface="宋体" panose="02010600030101010101" pitchFamily="2" charset="-122"/>
                <a:ea typeface="宋体" panose="02010600030101010101" pitchFamily="2" charset="-122"/>
              </a:rPr>
              <a:t>，</a:t>
            </a:r>
            <a:r>
              <a:rPr lang="zh-CN" altLang="en-US" sz="1400">
                <a:solidFill>
                  <a:schemeClr val="accent2">
                    <a:lumMod val="75000"/>
                  </a:schemeClr>
                </a:solidFill>
                <a:latin typeface="宋体" panose="02010600030101010101" pitchFamily="2" charset="-122"/>
                <a:ea typeface="宋体" panose="02010600030101010101" pitchFamily="2" charset="-122"/>
              </a:rPr>
              <a:t>母表</a:t>
            </a:r>
            <a:r>
              <a:rPr lang="en-US" altLang="zh-CN" sz="1400">
                <a:solidFill>
                  <a:schemeClr val="accent2">
                    <a:lumMod val="75000"/>
                  </a:schemeClr>
                </a:solidFill>
                <a:latin typeface="宋体" panose="02010600030101010101" pitchFamily="2" charset="-122"/>
                <a:ea typeface="宋体" panose="02010600030101010101" pitchFamily="2" charset="-122"/>
              </a:rPr>
              <a:t>.objects.filter(</a:t>
            </a:r>
            <a:r>
              <a:rPr lang="zh-CN" altLang="en-US" sz="1400">
                <a:solidFill>
                  <a:schemeClr val="accent2">
                    <a:lumMod val="75000"/>
                  </a:schemeClr>
                </a:solidFill>
                <a:latin typeface="宋体" panose="02010600030101010101" pitchFamily="2" charset="-122"/>
                <a:ea typeface="宋体" panose="02010600030101010101" pitchFamily="2" charset="-122"/>
              </a:rPr>
              <a:t>子表名小写</a:t>
            </a:r>
            <a:r>
              <a:rPr lang="en-US" altLang="zh-CN" sz="1400">
                <a:solidFill>
                  <a:schemeClr val="accent2">
                    <a:lumMod val="75000"/>
                  </a:schemeClr>
                </a:solidFill>
                <a:latin typeface="宋体" panose="02010600030101010101" pitchFamily="2" charset="-122"/>
                <a:ea typeface="宋体" panose="02010600030101010101" pitchFamily="2" charset="-122"/>
              </a:rPr>
              <a:t>__</a:t>
            </a:r>
            <a:r>
              <a:rPr lang="zh-CN" altLang="en-US" sz="1400">
                <a:solidFill>
                  <a:schemeClr val="accent2">
                    <a:lumMod val="75000"/>
                  </a:schemeClr>
                </a:solidFill>
                <a:latin typeface="宋体" panose="02010600030101010101" pitchFamily="2" charset="-122"/>
                <a:ea typeface="宋体" panose="02010600030101010101" pitchFamily="2" charset="-122"/>
              </a:rPr>
              <a:t>子表字段</a:t>
            </a:r>
            <a:r>
              <a:rPr lang="en-US" altLang="zh-CN" sz="1400">
                <a:solidFill>
                  <a:schemeClr val="accent2">
                    <a:lumMod val="75000"/>
                  </a:schemeClr>
                </a:solidFill>
                <a:latin typeface="宋体" panose="02010600030101010101" pitchFamily="2" charset="-122"/>
                <a:ea typeface="宋体" panose="02010600030101010101" pitchFamily="2" charset="-122"/>
              </a:rPr>
              <a:t>='x')</a:t>
            </a:r>
            <a:r>
              <a:rPr lang="zh-CN" altLang="en-US" sz="1400" b="1">
                <a:solidFill>
                  <a:schemeClr val="accent1">
                    <a:lumMod val="75000"/>
                  </a:schemeClr>
                </a:solidFill>
                <a:latin typeface="宋体" panose="02010600030101010101" pitchFamily="2" charset="-122"/>
                <a:ea typeface="宋体" panose="02010600030101010101" pitchFamily="2" charset="-122"/>
              </a:rPr>
              <a:t>通过子表查询母表，给定子表条件</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pPr algn="l"/>
            <a:r>
              <a:rPr lang="zh-CN" altLang="en-US" sz="1400" b="1">
                <a:solidFill>
                  <a:schemeClr val="accent1">
                    <a:lumMod val="75000"/>
                  </a:schemeClr>
                </a:solidFill>
                <a:latin typeface="宋体" panose="02010600030101010101" pitchFamily="2" charset="-122"/>
                <a:ea typeface="宋体" panose="02010600030101010101" pitchFamily="2" charset="-122"/>
              </a:rPr>
              <a:t>通过母表查询子表，与一对多中通过母表查询子表的方式完全一致</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③删除，删除子表与母表的关系，子表实例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多对多字段</a:t>
            </a:r>
            <a:r>
              <a:rPr lang="en-US" altLang="zh-CN" sz="1400">
                <a:latin typeface="宋体" panose="02010600030101010101" pitchFamily="2" charset="-122"/>
                <a:ea typeface="宋体" panose="02010600030101010101" pitchFamily="2" charset="-122"/>
              </a:rPr>
              <a:t>.clear()/.remove(</a:t>
            </a:r>
            <a:r>
              <a:rPr lang="zh-CN" altLang="en-US" sz="1400">
                <a:latin typeface="宋体" panose="02010600030101010101" pitchFamily="2" charset="-122"/>
                <a:ea typeface="宋体" panose="02010600030101010101" pitchFamily="2" charset="-122"/>
              </a:rPr>
              <a:t>母表实例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母表查询集</a:t>
            </a:r>
            <a:r>
              <a:rPr lang="en-US" altLang="zh-CN" sz="1400">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删除母表与子表的关系，母表实例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子表名小写</a:t>
            </a:r>
            <a:r>
              <a:rPr lang="en-US" altLang="zh-CN" sz="1400">
                <a:latin typeface="宋体" panose="02010600030101010101" pitchFamily="2" charset="-122"/>
                <a:ea typeface="宋体" panose="02010600030101010101" pitchFamily="2" charset="-122"/>
              </a:rPr>
              <a:t>_set.clear()/.remove(</a:t>
            </a:r>
            <a:r>
              <a:rPr lang="zh-CN" altLang="en-US" sz="1400">
                <a:latin typeface="宋体" panose="02010600030101010101" pitchFamily="2" charset="-122"/>
                <a:ea typeface="宋体" panose="02010600030101010101" pitchFamily="2" charset="-122"/>
              </a:rPr>
              <a:t>子表实例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*子表查询集</a:t>
            </a:r>
            <a:r>
              <a:rPr lang="en-US" altLang="zh-CN" sz="1400">
                <a:latin typeface="宋体" panose="02010600030101010101" pitchFamily="2" charset="-122"/>
                <a:ea typeface="宋体" panose="02010600030101010101" pitchFamily="2" charset="-122"/>
              </a:rPr>
              <a:t>)</a:t>
            </a:r>
          </a:p>
          <a:p>
            <a:pPr algn="l"/>
            <a:r>
              <a:rPr lang="zh-CN" altLang="en-US" sz="1400" b="1">
                <a:solidFill>
                  <a:srgbClr val="FF0000"/>
                </a:solidFill>
                <a:latin typeface="宋体" panose="02010600030101010101" pitchFamily="2" charset="-122"/>
                <a:ea typeface="宋体" panose="02010600030101010101" pitchFamily="2" charset="-122"/>
              </a:rPr>
              <a:t>将所有内容总结为以下</a:t>
            </a:r>
            <a:r>
              <a:rPr lang="en-US" altLang="zh-CN" sz="1400" b="1">
                <a:solidFill>
                  <a:srgbClr val="FF0000"/>
                </a:solidFill>
                <a:latin typeface="宋体" panose="02010600030101010101" pitchFamily="2" charset="-122"/>
                <a:ea typeface="宋体" panose="02010600030101010101" pitchFamily="2" charset="-122"/>
              </a:rPr>
              <a:t>2</a:t>
            </a:r>
            <a:r>
              <a:rPr lang="zh-CN" altLang="en-US" sz="1400" b="1">
                <a:solidFill>
                  <a:srgbClr val="FF0000"/>
                </a:solidFill>
                <a:latin typeface="宋体" panose="02010600030101010101" pitchFamily="2" charset="-122"/>
                <a:ea typeface="宋体" panose="02010600030101010101" pitchFamily="2" charset="-122"/>
              </a:rPr>
              <a:t>表。</a:t>
            </a:r>
          </a:p>
        </p:txBody>
      </p:sp>
      <p:graphicFrame>
        <p:nvGraphicFramePr>
          <p:cNvPr id="3" name="表格 2">
            <a:extLst>
              <a:ext uri="{FF2B5EF4-FFF2-40B4-BE49-F238E27FC236}">
                <a16:creationId xmlns:a16="http://schemas.microsoft.com/office/drawing/2014/main" id="{7B6822CF-6731-4285-BB12-A31F15BFC9A1}"/>
              </a:ext>
            </a:extLst>
          </p:cNvPr>
          <p:cNvGraphicFramePr>
            <a:graphicFrameLocks noGrp="1"/>
          </p:cNvGraphicFramePr>
          <p:nvPr>
            <p:extLst>
              <p:ext uri="{D42A27DB-BD31-4B8C-83A1-F6EECF244321}">
                <p14:modId xmlns:p14="http://schemas.microsoft.com/office/powerpoint/2010/main" val="746283099"/>
              </p:ext>
            </p:extLst>
          </p:nvPr>
        </p:nvGraphicFramePr>
        <p:xfrm>
          <a:off x="0" y="2881457"/>
          <a:ext cx="12192000" cy="1483360"/>
        </p:xfrm>
        <a:graphic>
          <a:graphicData uri="http://schemas.openxmlformats.org/drawingml/2006/table">
            <a:tbl>
              <a:tblPr firstRow="1" bandRow="1">
                <a:tableStyleId>{F5AB1C69-6EDB-4FF4-983F-18BD219EF322}</a:tableStyleId>
              </a:tblPr>
              <a:tblGrid>
                <a:gridCol w="1160890">
                  <a:extLst>
                    <a:ext uri="{9D8B030D-6E8A-4147-A177-3AD203B41FA5}">
                      <a16:colId xmlns:a16="http://schemas.microsoft.com/office/drawing/2014/main" val="2043867636"/>
                    </a:ext>
                  </a:extLst>
                </a:gridCol>
                <a:gridCol w="2075291">
                  <a:extLst>
                    <a:ext uri="{9D8B030D-6E8A-4147-A177-3AD203B41FA5}">
                      <a16:colId xmlns:a16="http://schemas.microsoft.com/office/drawing/2014/main" val="4194195567"/>
                    </a:ext>
                  </a:extLst>
                </a:gridCol>
                <a:gridCol w="3140765">
                  <a:extLst>
                    <a:ext uri="{9D8B030D-6E8A-4147-A177-3AD203B41FA5}">
                      <a16:colId xmlns:a16="http://schemas.microsoft.com/office/drawing/2014/main" val="380907493"/>
                    </a:ext>
                  </a:extLst>
                </a:gridCol>
                <a:gridCol w="2775005">
                  <a:extLst>
                    <a:ext uri="{9D8B030D-6E8A-4147-A177-3AD203B41FA5}">
                      <a16:colId xmlns:a16="http://schemas.microsoft.com/office/drawing/2014/main" val="1895456686"/>
                    </a:ext>
                  </a:extLst>
                </a:gridCol>
                <a:gridCol w="3040049">
                  <a:extLst>
                    <a:ext uri="{9D8B030D-6E8A-4147-A177-3AD203B41FA5}">
                      <a16:colId xmlns:a16="http://schemas.microsoft.com/office/drawing/2014/main" val="2003497294"/>
                    </a:ext>
                  </a:extLst>
                </a:gridCol>
              </a:tblGrid>
              <a:tr h="370840">
                <a:tc>
                  <a:txBody>
                    <a:bodyPr/>
                    <a:lstStyle/>
                    <a:p>
                      <a:r>
                        <a:rPr lang="zh-CN" altLang="en-US" sz="1400">
                          <a:latin typeface="宋体" panose="02010600030101010101" pitchFamily="2" charset="-122"/>
                          <a:ea typeface="宋体" panose="02010600030101010101" pitchFamily="2" charset="-122"/>
                        </a:rPr>
                        <a:t>查询关系</a:t>
                      </a:r>
                    </a:p>
                  </a:txBody>
                  <a:tcPr/>
                </a:tc>
                <a:tc>
                  <a:txBody>
                    <a:bodyPr/>
                    <a:lstStyle/>
                    <a:p>
                      <a:r>
                        <a:rPr lang="zh-CN" altLang="en-US" sz="1400">
                          <a:latin typeface="宋体" panose="02010600030101010101" pitchFamily="2" charset="-122"/>
                          <a:ea typeface="宋体" panose="02010600030101010101" pitchFamily="2" charset="-122"/>
                        </a:rPr>
                        <a:t>给定子表</a:t>
                      </a:r>
                      <a:r>
                        <a:rPr lang="en-US" altLang="zh-CN" sz="1400">
                          <a:latin typeface="宋体" panose="02010600030101010101" pitchFamily="2" charset="-122"/>
                          <a:ea typeface="宋体" panose="02010600030101010101" pitchFamily="2" charset="-122"/>
                        </a:rPr>
                        <a:t>by</a:t>
                      </a:r>
                      <a:r>
                        <a:rPr lang="zh-CN" altLang="en-US" sz="1400">
                          <a:latin typeface="宋体" panose="02010600030101010101" pitchFamily="2" charset="-122"/>
                          <a:ea typeface="宋体" panose="02010600030101010101" pitchFamily="2" charset="-122"/>
                        </a:rPr>
                        <a:t>子表查母表</a:t>
                      </a:r>
                    </a:p>
                  </a:txBody>
                  <a:tcPr/>
                </a:tc>
                <a:tc>
                  <a:txBody>
                    <a:bodyPr/>
                    <a:lstStyle/>
                    <a:p>
                      <a:r>
                        <a:rPr lang="zh-CN" altLang="en-US" sz="1400">
                          <a:latin typeface="宋体" panose="02010600030101010101" pitchFamily="2" charset="-122"/>
                          <a:ea typeface="宋体" panose="02010600030101010101" pitchFamily="2" charset="-122"/>
                        </a:rPr>
                        <a:t>给定子表</a:t>
                      </a:r>
                      <a:r>
                        <a:rPr lang="en-US" altLang="zh-CN" sz="1400">
                          <a:latin typeface="宋体" panose="02010600030101010101" pitchFamily="2" charset="-122"/>
                          <a:ea typeface="宋体" panose="02010600030101010101" pitchFamily="2" charset="-122"/>
                        </a:rPr>
                        <a:t>by</a:t>
                      </a:r>
                      <a:r>
                        <a:rPr lang="zh-CN" altLang="en-US" sz="1400">
                          <a:latin typeface="宋体" panose="02010600030101010101" pitchFamily="2" charset="-122"/>
                          <a:ea typeface="宋体" panose="02010600030101010101" pitchFamily="2" charset="-122"/>
                        </a:rPr>
                        <a:t>母表查母表</a:t>
                      </a:r>
                    </a:p>
                  </a:txBody>
                  <a:tcPr/>
                </a:tc>
                <a:tc>
                  <a:txBody>
                    <a:bodyPr/>
                    <a:lstStyle/>
                    <a:p>
                      <a:r>
                        <a:rPr lang="zh-CN" altLang="en-US" sz="1400">
                          <a:latin typeface="宋体" panose="02010600030101010101" pitchFamily="2" charset="-122"/>
                          <a:ea typeface="宋体" panose="02010600030101010101" pitchFamily="2" charset="-122"/>
                        </a:rPr>
                        <a:t>给定母表</a:t>
                      </a:r>
                      <a:r>
                        <a:rPr lang="en-US" altLang="zh-CN" sz="1400">
                          <a:latin typeface="宋体" panose="02010600030101010101" pitchFamily="2" charset="-122"/>
                          <a:ea typeface="宋体" panose="02010600030101010101" pitchFamily="2" charset="-122"/>
                        </a:rPr>
                        <a:t>by</a:t>
                      </a:r>
                      <a:r>
                        <a:rPr lang="zh-CN" altLang="en-US" sz="1400">
                          <a:latin typeface="宋体" panose="02010600030101010101" pitchFamily="2" charset="-122"/>
                          <a:ea typeface="宋体" panose="02010600030101010101" pitchFamily="2" charset="-122"/>
                        </a:rPr>
                        <a:t>母表查子表</a:t>
                      </a:r>
                    </a:p>
                  </a:txBody>
                  <a:tcPr/>
                </a:tc>
                <a:tc>
                  <a:txBody>
                    <a:bodyPr/>
                    <a:lstStyle/>
                    <a:p>
                      <a:r>
                        <a:rPr lang="zh-CN" altLang="en-US" sz="1400">
                          <a:latin typeface="宋体" panose="02010600030101010101" pitchFamily="2" charset="-122"/>
                          <a:ea typeface="宋体" panose="02010600030101010101" pitchFamily="2" charset="-122"/>
                        </a:rPr>
                        <a:t>给定母表</a:t>
                      </a:r>
                      <a:r>
                        <a:rPr lang="en-US" altLang="zh-CN" sz="1400">
                          <a:latin typeface="宋体" panose="02010600030101010101" pitchFamily="2" charset="-122"/>
                          <a:ea typeface="宋体" panose="02010600030101010101" pitchFamily="2" charset="-122"/>
                        </a:rPr>
                        <a:t>by</a:t>
                      </a:r>
                      <a:r>
                        <a:rPr lang="zh-CN" altLang="en-US" sz="1400">
                          <a:latin typeface="宋体" panose="02010600030101010101" pitchFamily="2" charset="-122"/>
                          <a:ea typeface="宋体" panose="02010600030101010101" pitchFamily="2" charset="-122"/>
                        </a:rPr>
                        <a:t>子表查子表</a:t>
                      </a:r>
                    </a:p>
                  </a:txBody>
                  <a:tcPr/>
                </a:tc>
                <a:extLst>
                  <a:ext uri="{0D108BD9-81ED-4DB2-BD59-A6C34878D82A}">
                    <a16:rowId xmlns:a16="http://schemas.microsoft.com/office/drawing/2014/main" val="1546663545"/>
                  </a:ext>
                </a:extLst>
              </a:tr>
              <a:tr h="370840">
                <a:tc>
                  <a:txBody>
                    <a:bodyPr/>
                    <a:lstStyle/>
                    <a:p>
                      <a:r>
                        <a:rPr lang="zh-CN" altLang="en-US" sz="1400">
                          <a:latin typeface="宋体" panose="02010600030101010101" pitchFamily="2" charset="-122"/>
                          <a:ea typeface="宋体" panose="02010600030101010101" pitchFamily="2" charset="-122"/>
                        </a:rPr>
                        <a:t>一对一</a:t>
                      </a:r>
                    </a:p>
                  </a:txBody>
                  <a:tcPr/>
                </a:tc>
                <a:tc>
                  <a:txBody>
                    <a:bodyPr/>
                    <a:lstStyle/>
                    <a:p>
                      <a:r>
                        <a:rPr lang="en-US" altLang="zh-CN" sz="1400">
                          <a:solidFill>
                            <a:schemeClr val="tx1"/>
                          </a:solidFill>
                          <a:latin typeface="宋体" panose="02010600030101010101" pitchFamily="2" charset="-122"/>
                          <a:ea typeface="宋体" panose="02010600030101010101" pitchFamily="2" charset="-122"/>
                        </a:rPr>
                        <a:t>c.cr[b]</a:t>
                      </a:r>
                      <a:endParaRPr lang="zh-CN" altLang="en-US" sz="1400">
                        <a:solidFill>
                          <a:schemeClr val="tx1"/>
                        </a:solidFill>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B.objects.get(C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__co=x)[b]</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b.C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[c]</a:t>
                      </a:r>
                    </a:p>
                  </a:txBody>
                  <a:tcPr/>
                </a:tc>
                <a:tc>
                  <a:txBody>
                    <a:bodyPr/>
                    <a:lstStyle/>
                    <a:p>
                      <a:r>
                        <a:rPr lang="en-US" altLang="zh-CN" sz="1400">
                          <a:latin typeface="宋体" panose="02010600030101010101" pitchFamily="2" charset="-122"/>
                          <a:ea typeface="宋体" panose="02010600030101010101" pitchFamily="2" charset="-122"/>
                        </a:rPr>
                        <a:t>C.objects.get(cr__bo=x)[c]</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4009699283"/>
                  </a:ext>
                </a:extLst>
              </a:tr>
              <a:tr h="370840">
                <a:tc>
                  <a:txBody>
                    <a:bodyPr/>
                    <a:lstStyle/>
                    <a:p>
                      <a:r>
                        <a:rPr lang="zh-CN" altLang="en-US" sz="1400">
                          <a:latin typeface="宋体" panose="02010600030101010101" pitchFamily="2" charset="-122"/>
                          <a:ea typeface="宋体" panose="02010600030101010101" pitchFamily="2" charset="-122"/>
                        </a:rPr>
                        <a:t>一对多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solidFill>
                            <a:schemeClr val="tx1"/>
                          </a:solidFill>
                          <a:latin typeface="宋体" panose="02010600030101010101" pitchFamily="2" charset="-122"/>
                          <a:ea typeface="宋体" panose="02010600030101010101" pitchFamily="2" charset="-122"/>
                        </a:rPr>
                        <a:t>c.cr[b]</a:t>
                      </a:r>
                      <a:endParaRPr lang="zh-CN" altLang="en-US" sz="1400">
                        <a:solidFill>
                          <a:schemeClr val="tx1"/>
                        </a:solidFill>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B.objects.get(C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__co=x)[b]</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b.C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_set.filter/all()[*c]</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C.objects.filter(cr__bo=x)[*c]</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763474883"/>
                  </a:ext>
                </a:extLst>
              </a:tr>
              <a:tr h="370840">
                <a:tc>
                  <a:txBody>
                    <a:bodyPr/>
                    <a:lstStyle/>
                    <a:p>
                      <a:r>
                        <a:rPr lang="zh-CN" altLang="en-US" sz="1400">
                          <a:latin typeface="宋体" panose="02010600030101010101" pitchFamily="2" charset="-122"/>
                          <a:ea typeface="宋体" panose="02010600030101010101" pitchFamily="2" charset="-122"/>
                        </a:rPr>
                        <a:t>多对多</a:t>
                      </a:r>
                    </a:p>
                  </a:txBody>
                  <a:tcPr/>
                </a:tc>
                <a:tc>
                  <a:txBody>
                    <a:bodyPr/>
                    <a:lstStyle/>
                    <a:p>
                      <a:r>
                        <a:rPr lang="en-US" altLang="zh-CN" sz="1400">
                          <a:latin typeface="宋体" panose="02010600030101010101" pitchFamily="2" charset="-122"/>
                          <a:ea typeface="宋体" panose="02010600030101010101" pitchFamily="2" charset="-122"/>
                        </a:rPr>
                        <a:t>c.cr.filter/all()[*b]</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B.objects.filter(C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__co=x)[*b]</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b.C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_set.filter/all()[*c]</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C.objects.filter(cr__bo=x)[*c]</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635453914"/>
                  </a:ext>
                </a:extLst>
              </a:tr>
            </a:tbl>
          </a:graphicData>
        </a:graphic>
      </p:graphicFrame>
      <p:sp>
        <p:nvSpPr>
          <p:cNvPr id="4" name="文本框 3">
            <a:extLst>
              <a:ext uri="{FF2B5EF4-FFF2-40B4-BE49-F238E27FC236}">
                <a16:creationId xmlns:a16="http://schemas.microsoft.com/office/drawing/2014/main" id="{60C19403-5A6E-4C18-BD97-1996E42D52F2}"/>
              </a:ext>
            </a:extLst>
          </p:cNvPr>
          <p:cNvSpPr txBox="1"/>
          <p:nvPr/>
        </p:nvSpPr>
        <p:spPr>
          <a:xfrm>
            <a:off x="0" y="1065576"/>
            <a:ext cx="2936681" cy="1815882"/>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设定：母表</a:t>
            </a:r>
            <a:r>
              <a:rPr lang="en-US" altLang="zh-CN" sz="1400">
                <a:latin typeface="宋体" panose="02010600030101010101" pitchFamily="2" charset="-122"/>
                <a:ea typeface="宋体" panose="02010600030101010101" pitchFamily="2" charset="-122"/>
              </a:rPr>
              <a:t>B</a:t>
            </a:r>
            <a:r>
              <a:rPr lang="zh-CN" altLang="en-US" sz="1400">
                <a:latin typeface="宋体" panose="02010600030101010101" pitchFamily="2" charset="-122"/>
                <a:ea typeface="宋体" panose="02010600030101010101" pitchFamily="2" charset="-122"/>
              </a:rPr>
              <a:t>子表</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母表实例</a:t>
            </a:r>
            <a:r>
              <a:rPr lang="en-US" altLang="zh-CN" sz="1400">
                <a:latin typeface="宋体" panose="02010600030101010101" pitchFamily="2" charset="-122"/>
                <a:ea typeface="宋体" panose="02010600030101010101" pitchFamily="2" charset="-122"/>
              </a:rPr>
              <a:t>b(</a:t>
            </a:r>
            <a:r>
              <a:rPr lang="zh-CN" altLang="en-US" sz="1400">
                <a:latin typeface="宋体" panose="02010600030101010101" pitchFamily="2" charset="-122"/>
                <a:ea typeface="宋体" panose="02010600030101010101" pitchFamily="2" charset="-122"/>
              </a:rPr>
              <a:t>查询集</a:t>
            </a:r>
            <a:r>
              <a:rPr lang="en-US" altLang="zh-CN" sz="1400">
                <a:latin typeface="宋体" panose="02010600030101010101" pitchFamily="2" charset="-122"/>
                <a:ea typeface="宋体" panose="02010600030101010101" pitchFamily="2" charset="-122"/>
              </a:rPr>
              <a:t>*b)</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子表实例</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查询集</a:t>
            </a:r>
            <a:r>
              <a:rPr lang="en-US" altLang="zh-CN" sz="1400">
                <a:latin typeface="宋体" panose="02010600030101010101" pitchFamily="2" charset="-122"/>
                <a:ea typeface="宋体" panose="02010600030101010101" pitchFamily="2" charset="-122"/>
              </a:rPr>
              <a:t>*c)</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母表其他字段</a:t>
            </a:r>
            <a:r>
              <a:rPr lang="en-US" altLang="zh-CN" sz="1400">
                <a:latin typeface="宋体" panose="02010600030101010101" pitchFamily="2" charset="-122"/>
                <a:ea typeface="宋体" panose="02010600030101010101" pitchFamily="2" charset="-122"/>
              </a:rPr>
              <a:t>bo</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子表其他字段</a:t>
            </a:r>
            <a:r>
              <a:rPr lang="en-US" altLang="zh-CN" sz="1400">
                <a:latin typeface="宋体" panose="02010600030101010101" pitchFamily="2" charset="-122"/>
                <a:ea typeface="宋体" panose="02010600030101010101" pitchFamily="2" charset="-122"/>
              </a:rPr>
              <a:t>co</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子表关联字段</a:t>
            </a:r>
            <a:r>
              <a:rPr lang="en-US" altLang="zh-CN" sz="1400">
                <a:latin typeface="宋体" panose="02010600030101010101" pitchFamily="2" charset="-122"/>
                <a:ea typeface="宋体" panose="02010600030101010101" pitchFamily="2" charset="-122"/>
              </a:rPr>
              <a:t>cr</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查询条件</a:t>
            </a:r>
            <a:r>
              <a:rPr lang="en-US" altLang="zh-CN" sz="1400">
                <a:latin typeface="宋体" panose="02010600030101010101" pitchFamily="2" charset="-122"/>
                <a:ea typeface="宋体" panose="02010600030101010101" pitchFamily="2" charset="-122"/>
              </a:rPr>
              <a:t>x</a:t>
            </a:r>
            <a:r>
              <a:rPr lang="zh-CN" altLang="en-US" sz="1400">
                <a:latin typeface="宋体" panose="02010600030101010101" pitchFamily="2" charset="-122"/>
                <a:ea typeface="宋体" panose="02010600030101010101" pitchFamily="2" charset="-122"/>
              </a:rPr>
              <a:t>，添加内容</a:t>
            </a:r>
            <a:r>
              <a:rPr lang="en-US" altLang="zh-CN" sz="1400">
                <a:latin typeface="宋体" panose="02010600030101010101" pitchFamily="2" charset="-122"/>
                <a:ea typeface="宋体" panose="02010600030101010101" pitchFamily="2" charset="-122"/>
              </a:rPr>
              <a:t>y</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修改内容</a:t>
            </a:r>
            <a:r>
              <a:rPr lang="en-US" altLang="zh-CN" sz="1400">
                <a:latin typeface="宋体" panose="02010600030101010101" pitchFamily="2" charset="-122"/>
                <a:ea typeface="宋体" panose="02010600030101010101" pitchFamily="2" charset="-122"/>
              </a:rPr>
              <a:t>z</a:t>
            </a:r>
            <a:r>
              <a:rPr lang="zh-CN" altLang="en-US" sz="1400">
                <a:latin typeface="宋体" panose="02010600030101010101" pitchFamily="2" charset="-122"/>
                <a:ea typeface="宋体" panose="02010600030101010101" pitchFamily="2" charset="-122"/>
              </a:rPr>
              <a:t>，查得内容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p>
        </p:txBody>
      </p:sp>
      <p:graphicFrame>
        <p:nvGraphicFramePr>
          <p:cNvPr id="5" name="表格 4">
            <a:extLst>
              <a:ext uri="{FF2B5EF4-FFF2-40B4-BE49-F238E27FC236}">
                <a16:creationId xmlns:a16="http://schemas.microsoft.com/office/drawing/2014/main" id="{2C949D31-DFA9-4258-81F3-78885858843D}"/>
              </a:ext>
            </a:extLst>
          </p:cNvPr>
          <p:cNvGraphicFramePr>
            <a:graphicFrameLocks noGrp="1"/>
          </p:cNvGraphicFramePr>
          <p:nvPr>
            <p:extLst>
              <p:ext uri="{D42A27DB-BD31-4B8C-83A1-F6EECF244321}">
                <p14:modId xmlns:p14="http://schemas.microsoft.com/office/powerpoint/2010/main" val="3388118581"/>
              </p:ext>
            </p:extLst>
          </p:nvPr>
        </p:nvGraphicFramePr>
        <p:xfrm>
          <a:off x="2936681" y="923282"/>
          <a:ext cx="9255319" cy="1958175"/>
        </p:xfrm>
        <a:graphic>
          <a:graphicData uri="http://schemas.openxmlformats.org/drawingml/2006/table">
            <a:tbl>
              <a:tblPr firstRow="1" bandRow="1">
                <a:tableStyleId>{F5AB1C69-6EDB-4FF4-983F-18BD219EF322}</a:tableStyleId>
              </a:tblPr>
              <a:tblGrid>
                <a:gridCol w="1415332">
                  <a:extLst>
                    <a:ext uri="{9D8B030D-6E8A-4147-A177-3AD203B41FA5}">
                      <a16:colId xmlns:a16="http://schemas.microsoft.com/office/drawing/2014/main" val="2488912779"/>
                    </a:ext>
                  </a:extLst>
                </a:gridCol>
                <a:gridCol w="2631882">
                  <a:extLst>
                    <a:ext uri="{9D8B030D-6E8A-4147-A177-3AD203B41FA5}">
                      <a16:colId xmlns:a16="http://schemas.microsoft.com/office/drawing/2014/main" val="3135202910"/>
                    </a:ext>
                  </a:extLst>
                </a:gridCol>
                <a:gridCol w="2806811">
                  <a:extLst>
                    <a:ext uri="{9D8B030D-6E8A-4147-A177-3AD203B41FA5}">
                      <a16:colId xmlns:a16="http://schemas.microsoft.com/office/drawing/2014/main" val="2418699039"/>
                    </a:ext>
                  </a:extLst>
                </a:gridCol>
                <a:gridCol w="2401294">
                  <a:extLst>
                    <a:ext uri="{9D8B030D-6E8A-4147-A177-3AD203B41FA5}">
                      <a16:colId xmlns:a16="http://schemas.microsoft.com/office/drawing/2014/main" val="52013043"/>
                    </a:ext>
                  </a:extLst>
                </a:gridCol>
              </a:tblGrid>
              <a:tr h="391635">
                <a:tc>
                  <a:txBody>
                    <a:bodyPr/>
                    <a:lstStyle/>
                    <a:p>
                      <a:r>
                        <a:rPr lang="zh-CN" altLang="en-US" sz="1400">
                          <a:latin typeface="宋体" panose="02010600030101010101" pitchFamily="2" charset="-122"/>
                          <a:ea typeface="宋体" panose="02010600030101010101" pitchFamily="2" charset="-122"/>
                        </a:rPr>
                        <a:t>修改关系</a:t>
                      </a:r>
                    </a:p>
                  </a:txBody>
                  <a:tcPr/>
                </a:tc>
                <a:tc>
                  <a:txBody>
                    <a:bodyPr/>
                    <a:lstStyle/>
                    <a:p>
                      <a:r>
                        <a:rPr lang="zh-CN" altLang="en-US" sz="1400">
                          <a:latin typeface="宋体" panose="02010600030101010101" pitchFamily="2" charset="-122"/>
                          <a:ea typeface="宋体" panose="02010600030101010101" pitchFamily="2" charset="-122"/>
                        </a:rPr>
                        <a:t>添加</a:t>
                      </a:r>
                    </a:p>
                  </a:txBody>
                  <a:tcPr/>
                </a:tc>
                <a:tc>
                  <a:txBody>
                    <a:bodyPr/>
                    <a:lstStyle/>
                    <a:p>
                      <a:r>
                        <a:rPr lang="zh-CN" altLang="en-US" sz="1400">
                          <a:latin typeface="宋体" panose="02010600030101010101" pitchFamily="2" charset="-122"/>
                          <a:ea typeface="宋体" panose="02010600030101010101" pitchFamily="2" charset="-122"/>
                        </a:rPr>
                        <a:t>删除</a:t>
                      </a:r>
                    </a:p>
                  </a:txBody>
                  <a:tcPr/>
                </a:tc>
                <a:tc>
                  <a:txBody>
                    <a:bodyPr/>
                    <a:lstStyle/>
                    <a:p>
                      <a:r>
                        <a:rPr lang="zh-CN" altLang="en-US" sz="1400">
                          <a:latin typeface="宋体" panose="02010600030101010101" pitchFamily="2" charset="-122"/>
                          <a:ea typeface="宋体" panose="02010600030101010101" pitchFamily="2" charset="-122"/>
                        </a:rPr>
                        <a:t>修改</a:t>
                      </a:r>
                    </a:p>
                  </a:txBody>
                  <a:tcPr/>
                </a:tc>
                <a:extLst>
                  <a:ext uri="{0D108BD9-81ED-4DB2-BD59-A6C34878D82A}">
                    <a16:rowId xmlns:a16="http://schemas.microsoft.com/office/drawing/2014/main" val="2904334897"/>
                  </a:ext>
                </a:extLst>
              </a:tr>
              <a:tr h="391635">
                <a:tc>
                  <a:txBody>
                    <a:bodyPr/>
                    <a:lstStyle/>
                    <a:p>
                      <a:r>
                        <a:rPr lang="zh-CN" altLang="en-US" sz="1400">
                          <a:latin typeface="宋体" panose="02010600030101010101" pitchFamily="2" charset="-122"/>
                          <a:ea typeface="宋体" panose="02010600030101010101" pitchFamily="2" charset="-122"/>
                        </a:rPr>
                        <a:t>一对一</a:t>
                      </a:r>
                    </a:p>
                  </a:txBody>
                  <a:tcPr/>
                </a:tc>
                <a:tc>
                  <a:txBody>
                    <a:bodyPr/>
                    <a:lstStyle/>
                    <a:p>
                      <a:r>
                        <a:rPr lang="en-US" altLang="zh-CN" sz="1400">
                          <a:latin typeface="宋体" panose="02010600030101010101" pitchFamily="2" charset="-122"/>
                          <a:ea typeface="宋体" panose="02010600030101010101" pitchFamily="2" charset="-122"/>
                        </a:rPr>
                        <a:t>C.objects.create(cr=b, co=y)</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c/*c/b/*b.delete()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*c.update(cr=z0, co=z1)</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4110005878"/>
                  </a:ext>
                </a:extLst>
              </a:tr>
              <a:tr h="391635">
                <a:tc>
                  <a:txBody>
                    <a:bodyPr/>
                    <a:lstStyle/>
                    <a:p>
                      <a:r>
                        <a:rPr lang="zh-CN" altLang="en-US" sz="1400">
                          <a:latin typeface="宋体" panose="02010600030101010101" pitchFamily="2" charset="-122"/>
                          <a:ea typeface="宋体" panose="02010600030101010101" pitchFamily="2" charset="-122"/>
                        </a:rPr>
                        <a:t>一对多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C.objects.create(cr=b, co=y)</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c/*c/b/*b.delete()</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*c.update(cr=z0, co=z1)</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1155237509"/>
                  </a:ext>
                </a:extLst>
              </a:tr>
              <a:tr h="391635">
                <a:tc>
                  <a:txBody>
                    <a:bodyPr/>
                    <a:lstStyle/>
                    <a:p>
                      <a:r>
                        <a:rPr lang="zh-CN" altLang="en-US" sz="1400">
                          <a:latin typeface="宋体" panose="02010600030101010101" pitchFamily="2" charset="-122"/>
                          <a:ea typeface="宋体" panose="02010600030101010101" pitchFamily="2" charset="-122"/>
                        </a:rPr>
                        <a:t>多对多</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对子表</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c.cr.add(b/*b)</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c.cr.clear/remove(b/*b)</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配合添加与删除使用</a:t>
                      </a:r>
                    </a:p>
                  </a:txBody>
                  <a:tcPr/>
                </a:tc>
                <a:extLst>
                  <a:ext uri="{0D108BD9-81ED-4DB2-BD59-A6C34878D82A}">
                    <a16:rowId xmlns:a16="http://schemas.microsoft.com/office/drawing/2014/main" val="1678828612"/>
                  </a:ext>
                </a:extLst>
              </a:tr>
              <a:tr h="391635">
                <a:tc>
                  <a:txBody>
                    <a:bodyPr/>
                    <a:lstStyle/>
                    <a:p>
                      <a:r>
                        <a:rPr lang="zh-CN" altLang="en-US" sz="1400">
                          <a:latin typeface="宋体" panose="02010600030101010101" pitchFamily="2" charset="-122"/>
                          <a:ea typeface="宋体" panose="02010600030101010101" pitchFamily="2" charset="-122"/>
                        </a:rPr>
                        <a:t>多对多</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对母表</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b.C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_set.add(c/*c)</a:t>
                      </a:r>
                    </a:p>
                  </a:txBody>
                  <a:tcPr/>
                </a:tc>
                <a:tc>
                  <a:txBody>
                    <a:bodyPr/>
                    <a:lstStyle/>
                    <a:p>
                      <a:r>
                        <a:rPr lang="en-US" altLang="zh-CN" sz="1400">
                          <a:latin typeface="宋体" panose="02010600030101010101" pitchFamily="2" charset="-122"/>
                          <a:ea typeface="宋体" panose="02010600030101010101" pitchFamily="2" charset="-122"/>
                        </a:rPr>
                        <a:t>b.C</a:t>
                      </a:r>
                      <a:r>
                        <a:rPr lang="zh-CN" altLang="en-US" sz="1400">
                          <a:latin typeface="宋体" panose="02010600030101010101" pitchFamily="2" charset="-122"/>
                          <a:ea typeface="宋体" panose="02010600030101010101" pitchFamily="2" charset="-122"/>
                        </a:rPr>
                        <a:t>小写</a:t>
                      </a:r>
                      <a:r>
                        <a:rPr lang="en-US" altLang="zh-CN" sz="1400">
                          <a:latin typeface="宋体" panose="02010600030101010101" pitchFamily="2" charset="-122"/>
                          <a:ea typeface="宋体" panose="02010600030101010101" pitchFamily="2" charset="-122"/>
                        </a:rPr>
                        <a:t>_set.clear/remove(b/*b)</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配合添加与删除使用</a:t>
                      </a:r>
                    </a:p>
                  </a:txBody>
                  <a:tcPr/>
                </a:tc>
                <a:extLst>
                  <a:ext uri="{0D108BD9-81ED-4DB2-BD59-A6C34878D82A}">
                    <a16:rowId xmlns:a16="http://schemas.microsoft.com/office/drawing/2014/main" val="2834819699"/>
                  </a:ext>
                </a:extLst>
              </a:tr>
            </a:tbl>
          </a:graphicData>
        </a:graphic>
      </p:graphicFrame>
      <p:sp>
        <p:nvSpPr>
          <p:cNvPr id="6" name="文本框 5">
            <a:extLst>
              <a:ext uri="{FF2B5EF4-FFF2-40B4-BE49-F238E27FC236}">
                <a16:creationId xmlns:a16="http://schemas.microsoft.com/office/drawing/2014/main" id="{00E91CAA-AD8E-49C2-8D91-2D7FDD885DAB}"/>
              </a:ext>
            </a:extLst>
          </p:cNvPr>
          <p:cNvSpPr txBox="1"/>
          <p:nvPr/>
        </p:nvSpPr>
        <p:spPr>
          <a:xfrm>
            <a:off x="0" y="4364817"/>
            <a:ext cx="12192000" cy="2462213"/>
          </a:xfrm>
          <a:prstGeom prst="rect">
            <a:avLst/>
          </a:prstGeom>
          <a:noFill/>
        </p:spPr>
        <p:txBody>
          <a:bodyPr wrap="square" rtlCol="0">
            <a:spAutoFit/>
          </a:bodyPr>
          <a:lstStyle/>
          <a:p>
            <a:r>
              <a:rPr lang="zh-CN" altLang="en-US" sz="1400" b="1">
                <a:latin typeface="宋体" panose="02010600030101010101" pitchFamily="2" charset="-122"/>
                <a:ea typeface="宋体" panose="02010600030101010101" pitchFamily="2" charset="-122"/>
              </a:rPr>
              <a:t>自关联</a:t>
            </a:r>
            <a:r>
              <a:rPr lang="zh-CN" altLang="en-US" sz="1400">
                <a:latin typeface="宋体" panose="02010600030101010101" pitchFamily="2" charset="-122"/>
                <a:ea typeface="宋体" panose="02010600030101010101" pitchFamily="2" charset="-122"/>
              </a:rPr>
              <a:t>：是一种特殊的一对多关系，定义时</a:t>
            </a:r>
            <a:r>
              <a:rPr lang="en-US" altLang="zh-CN" sz="1400">
                <a:solidFill>
                  <a:schemeClr val="accent2">
                    <a:lumMod val="75000"/>
                  </a:schemeClr>
                </a:solidFill>
                <a:latin typeface="宋体" panose="02010600030101010101" pitchFamily="2" charset="-122"/>
                <a:ea typeface="宋体" panose="02010600030101010101" pitchFamily="2" charset="-122"/>
              </a:rPr>
              <a:t>aParent=models.ForeignKey(</a:t>
            </a:r>
            <a:r>
              <a:rPr lang="en-US" altLang="zh-CN" sz="1400" b="1">
                <a:solidFill>
                  <a:schemeClr val="accent2">
                    <a:lumMod val="75000"/>
                  </a:schemeClr>
                </a:solidFill>
                <a:latin typeface="宋体" panose="02010600030101010101" pitchFamily="2" charset="-122"/>
                <a:ea typeface="宋体" panose="02010600030101010101" pitchFamily="2" charset="-122"/>
              </a:rPr>
              <a:t>'self',</a:t>
            </a:r>
            <a:r>
              <a:rPr lang="en-US" altLang="zh-CN" sz="1400">
                <a:solidFill>
                  <a:schemeClr val="accent2">
                    <a:lumMod val="75000"/>
                  </a:schemeClr>
                </a:solidFill>
                <a:latin typeface="宋体" panose="02010600030101010101" pitchFamily="2" charset="-122"/>
                <a:ea typeface="宋体" panose="02010600030101010101" pitchFamily="2" charset="-122"/>
              </a:rPr>
              <a:t>null=True,blank=True)</a:t>
            </a:r>
            <a:r>
              <a:rPr lang="zh-CN" altLang="en-US" sz="1400">
                <a:latin typeface="宋体" panose="02010600030101010101" pitchFamily="2" charset="-122"/>
                <a:ea typeface="宋体" panose="02010600030101010101" pitchFamily="2" charset="-122"/>
              </a:rPr>
              <a:t>外键关联自身表的主键，其查询方式即一对多。</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模型管理器对象</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对每个模型类都生成了一个</a:t>
            </a:r>
            <a:r>
              <a:rPr lang="en-US" altLang="zh-CN" sz="1400">
                <a:latin typeface="宋体" panose="02010600030101010101" pitchFamily="2" charset="-122"/>
                <a:ea typeface="宋体" panose="02010600030101010101" pitchFamily="2" charset="-122"/>
              </a:rPr>
              <a:t>objects</a:t>
            </a:r>
            <a:r>
              <a:rPr lang="zh-CN" altLang="en-US" sz="1400">
                <a:latin typeface="宋体" panose="02010600030101010101" pitchFamily="2" charset="-122"/>
                <a:ea typeface="宋体" panose="02010600030101010101" pitchFamily="2" charset="-122"/>
              </a:rPr>
              <a:t>对象，继承自</a:t>
            </a:r>
            <a:r>
              <a:rPr lang="en-US" altLang="zh-CN" sz="1400">
                <a:latin typeface="宋体" panose="02010600030101010101" pitchFamily="2" charset="-122"/>
                <a:ea typeface="宋体" panose="02010600030101010101" pitchFamily="2" charset="-122"/>
              </a:rPr>
              <a:t>models.Manager</a:t>
            </a:r>
            <a:r>
              <a:rPr lang="zh-CN" altLang="en-US" sz="1400">
                <a:latin typeface="宋体" panose="02010600030101010101" pitchFamily="2" charset="-122"/>
                <a:ea typeface="宋体" panose="02010600030101010101" pitchFamily="2" charset="-122"/>
              </a:rPr>
              <a:t>，可以在定义</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模型类时自定义管理器对象，当自定义管理器对象后</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就不会生成默认的</a:t>
            </a:r>
            <a:r>
              <a:rPr lang="en-US" altLang="zh-CN" sz="1400">
                <a:latin typeface="宋体" panose="02010600030101010101" pitchFamily="2" charset="-122"/>
                <a:ea typeface="宋体" panose="02010600030101010101" pitchFamily="2" charset="-122"/>
              </a:rPr>
              <a:t>objects</a:t>
            </a:r>
            <a:r>
              <a:rPr lang="zh-CN" altLang="en-US" sz="1400">
                <a:latin typeface="宋体" panose="02010600030101010101" pitchFamily="2" charset="-122"/>
                <a:ea typeface="宋体" panose="02010600030101010101" pitchFamily="2" charset="-122"/>
              </a:rPr>
              <a:t>管理器，如图。</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①在模型类中自定义管理器对象，取类属性生成管理器类的实例，自定义管理器类继承</a:t>
            </a:r>
            <a:r>
              <a:rPr lang="en-US" altLang="zh-CN" sz="1400">
                <a:latin typeface="宋体" panose="02010600030101010101" pitchFamily="2" charset="-122"/>
                <a:ea typeface="宋体" panose="02010600030101010101" pitchFamily="2" charset="-122"/>
              </a:rPr>
              <a:t>models.Manager</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②在管理器类中重写</a:t>
            </a:r>
            <a:r>
              <a:rPr lang="en-US" altLang="zh-CN" sz="1400">
                <a:latin typeface="宋体" panose="02010600030101010101" pitchFamily="2" charset="-122"/>
                <a:ea typeface="宋体" panose="02010600030101010101" pitchFamily="2" charset="-122"/>
              </a:rPr>
              <a:t>all</a:t>
            </a:r>
            <a:r>
              <a:rPr lang="zh-CN" altLang="en-US" sz="1400">
                <a:latin typeface="宋体" panose="02010600030101010101" pitchFamily="2" charset="-122"/>
                <a:ea typeface="宋体" panose="02010600030101010101" pitchFamily="2" charset="-122"/>
              </a:rPr>
              <a:t>方法，如令其不显示已逻辑删除的书目；</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③在管理器类中自定义方法，其中</a:t>
            </a:r>
            <a:r>
              <a:rPr lang="en-US" altLang="zh-CN" sz="1400">
                <a:latin typeface="宋体" panose="02010600030101010101" pitchFamily="2" charset="-122"/>
                <a:ea typeface="宋体" panose="02010600030101010101" pitchFamily="2" charset="-122"/>
              </a:rPr>
              <a:t>self</a:t>
            </a:r>
            <a:r>
              <a:rPr lang="zh-CN" altLang="en-US" sz="1400">
                <a:latin typeface="宋体" panose="02010600030101010101" pitchFamily="2" charset="-122"/>
                <a:ea typeface="宋体" panose="02010600030101010101" pitchFamily="2" charset="-122"/>
              </a:rPr>
              <a:t>是管理器类的实例，其继承的</a:t>
            </a:r>
            <a:r>
              <a:rPr lang="en-US" altLang="zh-CN" sz="1400">
                <a:latin typeface="宋体" panose="02010600030101010101" pitchFamily="2" charset="-122"/>
                <a:ea typeface="宋体" panose="02010600030101010101" pitchFamily="2" charset="-122"/>
              </a:rPr>
              <a:t>model</a:t>
            </a:r>
            <a:r>
              <a:rPr lang="zh-CN" altLang="en-US" sz="1400">
                <a:latin typeface="宋体" panose="02010600030101010101" pitchFamily="2" charset="-122"/>
                <a:ea typeface="宋体" panose="02010600030101010101" pitchFamily="2" charset="-122"/>
              </a:rPr>
              <a:t>属性为其所在的模型类，因此</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直接使用</a:t>
            </a:r>
            <a:r>
              <a:rPr lang="en-US" altLang="zh-CN" sz="1400">
                <a:latin typeface="宋体" panose="02010600030101010101" pitchFamily="2" charset="-122"/>
                <a:ea typeface="宋体" panose="02010600030101010101" pitchFamily="2" charset="-122"/>
              </a:rPr>
              <a:t>self.model()</a:t>
            </a:r>
            <a:r>
              <a:rPr lang="zh-CN" altLang="en-US" sz="1400">
                <a:latin typeface="宋体" panose="02010600030101010101" pitchFamily="2" charset="-122"/>
                <a:ea typeface="宋体" panose="02010600030101010101" pitchFamily="2" charset="-122"/>
              </a:rPr>
              <a:t>建立模型类实例，便于在修改模型类名称时不修改管理器类；</a:t>
            </a:r>
            <a:endParaRPr lang="en-US" altLang="zh-CN" sz="1400">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元选项</a:t>
            </a:r>
            <a:r>
              <a:rPr lang="zh-CN" altLang="en-US" sz="1400">
                <a:latin typeface="宋体" panose="02010600030101010101" pitchFamily="2" charset="-122"/>
                <a:ea typeface="宋体" panose="02010600030101010101" pitchFamily="2" charset="-122"/>
              </a:rPr>
              <a:t>：在模型类中定义时可选，其用于设置元信息，定义在模型类中</a:t>
            </a:r>
            <a:r>
              <a:rPr lang="en-US" altLang="zh-CN" sz="1400">
                <a:latin typeface="宋体" panose="02010600030101010101" pitchFamily="2" charset="-122"/>
                <a:ea typeface="宋体" panose="02010600030101010101" pitchFamily="2" charset="-122"/>
              </a:rPr>
              <a:t>class Meta:</a:t>
            </a:r>
          </a:p>
          <a:p>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db_table = 'x'</a:t>
            </a:r>
            <a:r>
              <a:rPr lang="zh-CN" altLang="en-US" sz="1400">
                <a:latin typeface="宋体" panose="02010600030101010101" pitchFamily="2" charset="-122"/>
                <a:ea typeface="宋体" panose="02010600030101010101" pitchFamily="2" charset="-122"/>
              </a:rPr>
              <a:t>意为指定当前模型类表名</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不随应用名变化而变化</a:t>
            </a:r>
            <a:r>
              <a:rPr lang="en-US" altLang="zh-CN"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②</a:t>
            </a:r>
            <a:r>
              <a:rPr lang="en-US" altLang="zh-CN" sz="1400">
                <a:latin typeface="宋体" panose="02010600030101010101" pitchFamily="2" charset="-122"/>
                <a:ea typeface="宋体" panose="02010600030101010101" pitchFamily="2" charset="-122"/>
              </a:rPr>
              <a:t>permissions</a:t>
            </a:r>
            <a:r>
              <a:rPr lang="zh-CN" altLang="en-US" sz="1400">
                <a:latin typeface="宋体" panose="02010600030101010101" pitchFamily="2" charset="-122"/>
                <a:ea typeface="宋体" panose="02010600030101010101" pitchFamily="2" charset="-122"/>
              </a:rPr>
              <a:t>权限，</a:t>
            </a:r>
            <a:r>
              <a:rPr lang="en-US" altLang="zh-CN" sz="1400">
                <a:latin typeface="宋体" panose="02010600030101010101" pitchFamily="2" charset="-122"/>
                <a:ea typeface="宋体" panose="02010600030101010101" pitchFamily="2" charset="-122"/>
              </a:rPr>
              <a:t>ordering/order_with_respect_to</a:t>
            </a:r>
            <a:r>
              <a:rPr lang="zh-CN" altLang="en-US" sz="1400">
                <a:latin typeface="宋体" panose="02010600030101010101" pitchFamily="2" charset="-122"/>
                <a:ea typeface="宋体" panose="02010600030101010101" pitchFamily="2" charset="-122"/>
              </a:rPr>
              <a:t>排序，</a:t>
            </a:r>
            <a:r>
              <a:rPr lang="en-US" altLang="zh-CN" sz="1400">
                <a:latin typeface="宋体" panose="02010600030101010101" pitchFamily="2" charset="-122"/>
                <a:ea typeface="宋体" panose="02010600030101010101" pitchFamily="2" charset="-122"/>
              </a:rPr>
              <a:t>proxy</a:t>
            </a:r>
            <a:r>
              <a:rPr lang="zh-CN" altLang="en-US" sz="1400">
                <a:latin typeface="宋体" panose="02010600030101010101" pitchFamily="2" charset="-122"/>
                <a:ea typeface="宋体" panose="02010600030101010101" pitchFamily="2" charset="-122"/>
              </a:rPr>
              <a:t>代理模型，</a:t>
            </a:r>
            <a:r>
              <a:rPr lang="en-US" altLang="zh-CN" sz="1400">
                <a:latin typeface="宋体" panose="02010600030101010101" pitchFamily="2" charset="-122"/>
                <a:ea typeface="宋体" panose="02010600030101010101" pitchFamily="2" charset="-122"/>
              </a:rPr>
              <a:t>index_together</a:t>
            </a:r>
            <a:r>
              <a:rPr lang="zh-CN" altLang="en-US" sz="1400">
                <a:latin typeface="宋体" panose="02010600030101010101" pitchFamily="2" charset="-122"/>
                <a:ea typeface="宋体" panose="02010600030101010101" pitchFamily="2" charset="-122"/>
              </a:rPr>
              <a:t>索引等</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a:t>
            </a:r>
            <a:r>
              <a:rPr lang="en-US" altLang="zh-CN" sz="1400">
                <a:latin typeface="宋体" panose="02010600030101010101" pitchFamily="2" charset="-122"/>
                <a:ea typeface="宋体" panose="02010600030101010101" pitchFamily="2" charset="-122"/>
              </a:rPr>
              <a:t>abstract=True</a:t>
            </a:r>
            <a:r>
              <a:rPr lang="zh-CN" altLang="en-US" sz="1400">
                <a:latin typeface="宋体" panose="02010600030101010101" pitchFamily="2" charset="-122"/>
                <a:ea typeface="宋体" panose="02010600030101010101" pitchFamily="2" charset="-122"/>
              </a:rPr>
              <a:t>抽象基类</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不会生成表，用于公共属性继承</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verbose_name</a:t>
            </a:r>
            <a:r>
              <a:rPr lang="zh-CN" altLang="en-US" sz="1400">
                <a:latin typeface="宋体" panose="02010600030101010101" pitchFamily="2" charset="-122"/>
                <a:ea typeface="宋体" panose="02010600030101010101" pitchFamily="2" charset="-122"/>
              </a:rPr>
              <a:t>定义在管理后台单数形式显示的名称，</a:t>
            </a:r>
            <a:r>
              <a:rPr lang="en-US" altLang="zh-CN" sz="1400">
                <a:latin typeface="宋体" panose="02010600030101010101" pitchFamily="2" charset="-122"/>
                <a:ea typeface="宋体" panose="02010600030101010101" pitchFamily="2" charset="-122"/>
              </a:rPr>
              <a:t>verbose_name_plural</a:t>
            </a:r>
            <a:r>
              <a:rPr lang="zh-CN" altLang="en-US" sz="1400">
                <a:latin typeface="宋体" panose="02010600030101010101" pitchFamily="2" charset="-122"/>
                <a:ea typeface="宋体" panose="02010600030101010101" pitchFamily="2" charset="-122"/>
              </a:rPr>
              <a:t>表示复数形式</a:t>
            </a:r>
          </a:p>
        </p:txBody>
      </p:sp>
      <p:pic>
        <p:nvPicPr>
          <p:cNvPr id="8" name="图片 7">
            <a:extLst>
              <a:ext uri="{FF2B5EF4-FFF2-40B4-BE49-F238E27FC236}">
                <a16:creationId xmlns:a16="http://schemas.microsoft.com/office/drawing/2014/main" id="{99BE1ED0-F81C-4E75-9D96-57E52D71ACB7}"/>
              </a:ext>
            </a:extLst>
          </p:cNvPr>
          <p:cNvPicPr>
            <a:picLocks noChangeAspect="1"/>
          </p:cNvPicPr>
          <p:nvPr/>
        </p:nvPicPr>
        <p:blipFill>
          <a:blip r:embed="rId2"/>
          <a:stretch>
            <a:fillRect/>
          </a:stretch>
        </p:blipFill>
        <p:spPr>
          <a:xfrm>
            <a:off x="8595359" y="4647766"/>
            <a:ext cx="3389907" cy="1884949"/>
          </a:xfrm>
          <a:prstGeom prst="rect">
            <a:avLst/>
          </a:prstGeom>
        </p:spPr>
      </p:pic>
    </p:spTree>
    <p:extLst>
      <p:ext uri="{BB962C8B-B14F-4D97-AF65-F5344CB8AC3E}">
        <p14:creationId xmlns:p14="http://schemas.microsoft.com/office/powerpoint/2010/main" val="40902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53C039-FB3F-479A-9473-5E4017978D77}"/>
              </a:ext>
            </a:extLst>
          </p:cNvPr>
          <p:cNvSpPr txBox="1"/>
          <p:nvPr/>
        </p:nvSpPr>
        <p:spPr>
          <a:xfrm>
            <a:off x="0" y="0"/>
            <a:ext cx="12192000" cy="2031325"/>
          </a:xfrm>
          <a:prstGeom prst="rect">
            <a:avLst/>
          </a:prstGeom>
          <a:noFill/>
        </p:spPr>
        <p:txBody>
          <a:bodyPr wrap="square" rtlCol="0">
            <a:spAutoFit/>
          </a:bodyPr>
          <a:lstStyle/>
          <a:p>
            <a:pPr algn="l"/>
            <a:r>
              <a:rPr lang="zh-CN" altLang="en-US" sz="1400">
                <a:latin typeface="宋体" panose="02010600030101010101" pitchFamily="2" charset="-122"/>
                <a:ea typeface="宋体" panose="02010600030101010101" pitchFamily="2" charset="-122"/>
              </a:rPr>
              <a:t>模型类的三种继承方式</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①抽象类继承</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父类继承来自</a:t>
            </a:r>
            <a:r>
              <a:rPr lang="en-US" altLang="zh-CN" sz="1400">
                <a:latin typeface="宋体" panose="02010600030101010101" pitchFamily="2" charset="-122"/>
                <a:ea typeface="宋体" panose="02010600030101010101" pitchFamily="2" charset="-122"/>
              </a:rPr>
              <a:t>model.Model, </a:t>
            </a:r>
            <a:r>
              <a:rPr lang="zh-CN" altLang="en-US" sz="1400">
                <a:latin typeface="宋体" panose="02010600030101010101" pitchFamily="2" charset="-122"/>
                <a:ea typeface="宋体" panose="02010600030101010101" pitchFamily="2" charset="-122"/>
              </a:rPr>
              <a:t>但不会在底层数据库生成相应的数据表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父类的属性列存储在其子类的数据表中，其作用为多个表若有相同的字段时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可以将这些字段统一定义在抽象类中，在定义的元类中设置</a:t>
            </a:r>
            <a:r>
              <a:rPr lang="en-US" altLang="zh-CN" sz="1400">
                <a:latin typeface="宋体" panose="02010600030101010101" pitchFamily="2" charset="-122"/>
                <a:ea typeface="宋体" panose="02010600030101010101" pitchFamily="2" charset="-122"/>
              </a:rPr>
              <a:t>abstract=True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②多表继承</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在多表继承中，父类与子类之间</a:t>
            </a:r>
            <a:r>
              <a:rPr lang="zh-CN" altLang="en-US" sz="1400">
                <a:solidFill>
                  <a:srgbClr val="FF0000"/>
                </a:solidFill>
                <a:latin typeface="宋体" panose="02010600030101010101" pitchFamily="2" charset="-122"/>
                <a:ea typeface="宋体" panose="02010600030101010101" pitchFamily="2" charset="-122"/>
              </a:rPr>
              <a:t>没有外键关系</a:t>
            </a:r>
            <a:r>
              <a:rPr lang="zh-CN" altLang="en-US" sz="1400">
                <a:latin typeface="宋体" panose="02010600030101010101" pitchFamily="2" charset="-122"/>
                <a:ea typeface="宋体" panose="02010600030101010101" pitchFamily="2" charset="-122"/>
              </a:rPr>
              <a:t>，但仍然连接紧密，其中子类创建的实例对象在父类中也存在，即使用子类模型类创建实例时会同时在其继承的父类表中创建一个实例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即该实例代表了两张表中的实例</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，并且可使用该子类的实例对象去操作同时创建的父类的实例对象。</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③代理模型类继承</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代理模型中子类只用于管理父类的数据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而不实际存储数据。</a:t>
            </a:r>
          </a:p>
        </p:txBody>
      </p:sp>
      <p:sp>
        <p:nvSpPr>
          <p:cNvPr id="3" name="文本框 2">
            <a:extLst>
              <a:ext uri="{FF2B5EF4-FFF2-40B4-BE49-F238E27FC236}">
                <a16:creationId xmlns:a16="http://schemas.microsoft.com/office/drawing/2014/main" id="{79D3154D-C5F0-4FC7-BAAC-6E669C419E6C}"/>
              </a:ext>
            </a:extLst>
          </p:cNvPr>
          <p:cNvSpPr txBox="1"/>
          <p:nvPr/>
        </p:nvSpPr>
        <p:spPr>
          <a:xfrm>
            <a:off x="0" y="2578499"/>
            <a:ext cx="12192000" cy="1600438"/>
          </a:xfrm>
          <a:prstGeom prst="rect">
            <a:avLst/>
          </a:prstGeom>
          <a:noFill/>
        </p:spPr>
        <p:txBody>
          <a:bodyPr wrap="square" rtlCol="0">
            <a:spAutoFit/>
          </a:bodyPr>
          <a:lstStyle/>
          <a:p>
            <a:r>
              <a:rPr lang="en-US" altLang="zh-CN" sz="1400">
                <a:latin typeface="宋体" panose="02010600030101010101" pitchFamily="2" charset="-122"/>
                <a:ea typeface="宋体" panose="02010600030101010101" pitchFamily="2" charset="-122"/>
              </a:rPr>
              <a:t>restful api</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Representational State Transfer</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一种</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设计的风格</a:t>
            </a:r>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的地址代表请求一种资源，在此之上的操作用参数表示，如</a:t>
            </a:r>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种类</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页码</a:t>
            </a:r>
            <a:r>
              <a:rPr lang="en-US" altLang="zh-CN" sz="1400">
                <a:latin typeface="宋体" panose="02010600030101010101" pitchFamily="2" charset="-122"/>
                <a:ea typeface="宋体" panose="02010600030101010101" pitchFamily="2" charset="-122"/>
              </a:rPr>
              <a:t>?sort=</a:t>
            </a:r>
            <a:r>
              <a:rPr lang="zh-CN" altLang="en-US" sz="1400">
                <a:latin typeface="宋体" panose="02010600030101010101" pitchFamily="2" charset="-122"/>
                <a:ea typeface="宋体" panose="02010600030101010101" pitchFamily="2" charset="-122"/>
              </a:rPr>
              <a:t>排序方式</a:t>
            </a:r>
            <a:endParaRPr lang="en-US" altLang="zh-CN" sz="1400">
              <a:latin typeface="宋体" panose="02010600030101010101" pitchFamily="2" charset="-122"/>
              <a:ea typeface="宋体" panose="02010600030101010101" pitchFamily="2" charset="-122"/>
            </a:endParaRPr>
          </a:p>
          <a:p>
            <a:endParaRPr lang="en-US" altLang="zh-CN" sz="1400">
              <a:latin typeface="宋体" panose="02010600030101010101" pitchFamily="2" charset="-122"/>
              <a:ea typeface="宋体" panose="02010600030101010101" pitchFamily="2" charset="-122"/>
            </a:endParaRPr>
          </a:p>
          <a:p>
            <a:r>
              <a:rPr lang="en-US" altLang="zh-CN" sz="1400">
                <a:latin typeface="宋体" panose="02010600030101010101" pitchFamily="2" charset="-122"/>
                <a:ea typeface="宋体" panose="02010600030101010101" pitchFamily="2" charset="-122"/>
              </a:rPr>
              <a:t>RESTful(Representational State Transfer) API</a:t>
            </a:r>
            <a:r>
              <a:rPr lang="zh-CN" altLang="en-US" sz="1400">
                <a:latin typeface="宋体" panose="02010600030101010101" pitchFamily="2" charset="-122"/>
                <a:ea typeface="宋体" panose="02010600030101010101" pitchFamily="2" charset="-122"/>
              </a:rPr>
              <a:t>，是一种</a:t>
            </a:r>
            <a:r>
              <a:rPr lang="en-US" altLang="zh-CN" sz="1400">
                <a:latin typeface="宋体" panose="02010600030101010101" pitchFamily="2" charset="-122"/>
                <a:ea typeface="宋体" panose="02010600030101010101" pitchFamily="2" charset="-122"/>
              </a:rPr>
              <a:t>web</a:t>
            </a:r>
            <a:r>
              <a:rPr lang="zh-CN" altLang="en-US" sz="1400">
                <a:latin typeface="宋体" panose="02010600030101010101" pitchFamily="2" charset="-122"/>
                <a:ea typeface="宋体" panose="02010600030101010101" pitchFamily="2" charset="-122"/>
              </a:rPr>
              <a:t>应用的设计理念，其中包括</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设计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状态码设计</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服务器回应等多个内容。在</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设计中需要注意的一些点：①请求方法为动词，</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必须是一个指代资源的名词；②</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中的名词一般使用复数形式；③尽量避免过多级</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的存在；④</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指代请求的一种资源，在此之上的操作使用参数表示，如</a:t>
            </a:r>
            <a:r>
              <a:rPr lang="en-US" altLang="zh-CN" sz="1400">
                <a:latin typeface="宋体" panose="02010600030101010101" pitchFamily="2" charset="-122"/>
                <a:ea typeface="宋体" panose="02010600030101010101" pitchFamily="2" charset="-122"/>
              </a:rPr>
              <a:t>/list/</a:t>
            </a:r>
            <a:r>
              <a:rPr lang="zh-CN" altLang="en-US" sz="1400">
                <a:latin typeface="宋体" panose="02010600030101010101" pitchFamily="2" charset="-122"/>
                <a:ea typeface="宋体" panose="02010600030101010101" pitchFamily="2" charset="-122"/>
              </a:rPr>
              <a:t>种类</a:t>
            </a:r>
            <a:r>
              <a:rPr lang="en-US" altLang="zh-CN" sz="1400">
                <a:latin typeface="宋体" panose="02010600030101010101" pitchFamily="2" charset="-122"/>
                <a:ea typeface="宋体" panose="02010600030101010101" pitchFamily="2" charset="-122"/>
              </a:rPr>
              <a:t>id/</a:t>
            </a:r>
            <a:r>
              <a:rPr lang="zh-CN" altLang="en-US" sz="1400">
                <a:latin typeface="宋体" panose="02010600030101010101" pitchFamily="2" charset="-122"/>
                <a:ea typeface="宋体" panose="02010600030101010101" pitchFamily="2" charset="-122"/>
              </a:rPr>
              <a:t>页码</a:t>
            </a:r>
            <a:r>
              <a:rPr lang="en-US" altLang="zh-CN" sz="1400">
                <a:latin typeface="宋体" panose="02010600030101010101" pitchFamily="2" charset="-122"/>
                <a:ea typeface="宋体" panose="02010600030101010101" pitchFamily="2" charset="-122"/>
              </a:rPr>
              <a:t>?sort=</a:t>
            </a:r>
            <a:r>
              <a:rPr lang="zh-CN" altLang="en-US" sz="1400">
                <a:latin typeface="宋体" panose="02010600030101010101" pitchFamily="2" charset="-122"/>
                <a:ea typeface="宋体" panose="02010600030101010101" pitchFamily="2" charset="-122"/>
              </a:rPr>
              <a:t>排序方式。</a:t>
            </a:r>
          </a:p>
        </p:txBody>
      </p:sp>
    </p:spTree>
    <p:extLst>
      <p:ext uri="{BB962C8B-B14F-4D97-AF65-F5344CB8AC3E}">
        <p14:creationId xmlns:p14="http://schemas.microsoft.com/office/powerpoint/2010/main" val="261195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F729802-021E-4E60-ADDE-64E618C93471}"/>
              </a:ext>
            </a:extLst>
          </p:cNvPr>
          <p:cNvSpPr txBox="1"/>
          <p:nvPr/>
        </p:nvSpPr>
        <p:spPr>
          <a:xfrm>
            <a:off x="0" y="0"/>
            <a:ext cx="12192000" cy="2462213"/>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中开启一个新项目的操作</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①创建新项目，</a:t>
            </a:r>
            <a:r>
              <a:rPr lang="en-US" altLang="zh-CN" sz="1400">
                <a:latin typeface="宋体" panose="02010600030101010101" pitchFamily="2" charset="-122"/>
                <a:ea typeface="宋体" panose="02010600030101010101" pitchFamily="2" charset="-122"/>
              </a:rPr>
              <a:t>django-admin startproject </a:t>
            </a:r>
            <a:r>
              <a:rPr lang="zh-CN" altLang="en-US" sz="1400">
                <a:latin typeface="宋体" panose="02010600030101010101" pitchFamily="2" charset="-122"/>
                <a:ea typeface="宋体" panose="02010600030101010101" pitchFamily="2" charset="-122"/>
              </a:rPr>
              <a:t>项目名</a:t>
            </a:r>
            <a:endParaRPr lang="en-US" altLang="zh-CN" sz="1400">
              <a:latin typeface="宋体" panose="02010600030101010101" pitchFamily="2" charset="-122"/>
              <a:ea typeface="宋体" panose="02010600030101010101" pitchFamily="2" charset="-122"/>
            </a:endParaRPr>
          </a:p>
          <a:p>
            <a:pPr algn="l"/>
            <a:r>
              <a:rPr lang="zh-CN" altLang="en-US" sz="1400">
                <a:latin typeface="宋体" panose="02010600030101010101" pitchFamily="2" charset="-122"/>
                <a:ea typeface="宋体" panose="02010600030101010101" pitchFamily="2" charset="-122"/>
              </a:rPr>
              <a:t>②创建应用，</a:t>
            </a:r>
            <a:r>
              <a:rPr lang="en-US" altLang="zh-CN" sz="1400">
                <a:latin typeface="宋体" panose="02010600030101010101" pitchFamily="2" charset="-122"/>
                <a:ea typeface="宋体" panose="02010600030101010101" pitchFamily="2" charset="-122"/>
              </a:rPr>
              <a:t>python manage.py startapp </a:t>
            </a:r>
            <a:r>
              <a:rPr lang="zh-CN" altLang="en-US" sz="1400">
                <a:latin typeface="宋体" panose="02010600030101010101" pitchFamily="2" charset="-122"/>
                <a:ea typeface="宋体" panose="02010600030101010101" pitchFamily="2" charset="-122"/>
              </a:rPr>
              <a:t>应用名</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创建模板目录，项目</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应用名</a:t>
            </a:r>
            <a:r>
              <a:rPr lang="en-US" altLang="zh-CN" sz="1400">
                <a:latin typeface="宋体" panose="02010600030101010101" pitchFamily="2" charset="-122"/>
                <a:ea typeface="宋体" panose="02010600030101010101" pitchFamily="2" charset="-122"/>
              </a:rPr>
              <a:t>/xxx.html</a:t>
            </a:r>
          </a:p>
          <a:p>
            <a:pPr algn="l"/>
            <a:r>
              <a:rPr lang="zh-CN" altLang="en-US" sz="1400">
                <a:latin typeface="宋体" panose="02010600030101010101" pitchFamily="2" charset="-122"/>
                <a:ea typeface="宋体" panose="02010600030101010101" pitchFamily="2" charset="-122"/>
              </a:rPr>
              <a:t>③修改配置文件，注册应用，修改数据库配置，修改语言地区，修改模板目录，项目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项目名</a:t>
            </a:r>
            <a:r>
              <a:rPr lang="en-US" altLang="zh-CN" sz="1400">
                <a:latin typeface="宋体" panose="02010600030101010101" pitchFamily="2" charset="-122"/>
                <a:ea typeface="宋体" panose="02010600030101010101" pitchFamily="2" charset="-122"/>
              </a:rPr>
              <a:t>/setting.py</a:t>
            </a:r>
          </a:p>
          <a:p>
            <a:r>
              <a:rPr lang="zh-CN" altLang="en-US" sz="1400">
                <a:latin typeface="宋体" panose="02010600030101010101" pitchFamily="2" charset="-122"/>
                <a:ea typeface="宋体" panose="02010600030101010101" pitchFamily="2" charset="-122"/>
              </a:rPr>
              <a:t>④在项目名</a:t>
            </a:r>
            <a:r>
              <a:rPr lang="en-US" altLang="zh-CN" sz="1400">
                <a:latin typeface="宋体" panose="02010600030101010101" pitchFamily="2" charset="-122"/>
                <a:ea typeface="宋体" panose="02010600030101010101" pitchFamily="2" charset="-122"/>
              </a:rPr>
              <a:t>/init</a:t>
            </a:r>
            <a:r>
              <a:rPr lang="zh-CN" altLang="en-US" sz="1400">
                <a:latin typeface="宋体" panose="02010600030101010101" pitchFamily="2" charset="-122"/>
                <a:ea typeface="宋体" panose="02010600030101010101" pitchFamily="2" charset="-122"/>
              </a:rPr>
              <a:t>中添加链接数据库应用，使用</a:t>
            </a:r>
            <a:r>
              <a:rPr lang="en-US" altLang="zh-CN" sz="1400">
                <a:latin typeface="宋体" panose="02010600030101010101" pitchFamily="2" charset="-122"/>
                <a:ea typeface="宋体" panose="02010600030101010101" pitchFamily="2" charset="-122"/>
              </a:rPr>
              <a:t>mysql</a:t>
            </a:r>
            <a:r>
              <a:rPr lang="zh-CN" altLang="en-US" sz="1400">
                <a:latin typeface="宋体" panose="02010600030101010101" pitchFamily="2" charset="-122"/>
                <a:ea typeface="宋体" panose="02010600030101010101" pitchFamily="2" charset="-122"/>
              </a:rPr>
              <a:t>时，在项目名</a:t>
            </a:r>
            <a:r>
              <a:rPr lang="en-US" altLang="zh-CN" sz="1400">
                <a:latin typeface="宋体" panose="02010600030101010101" pitchFamily="2" charset="-122"/>
                <a:ea typeface="宋体" panose="02010600030101010101" pitchFamily="2" charset="-122"/>
              </a:rPr>
              <a:t>/init.py </a:t>
            </a:r>
            <a:r>
              <a:rPr lang="zh-CN" altLang="en-US" sz="1400">
                <a:latin typeface="宋体" panose="02010600030101010101" pitchFamily="2" charset="-122"/>
                <a:ea typeface="宋体" panose="02010600030101010101" pitchFamily="2" charset="-122"/>
              </a:rPr>
              <a:t>下添加</a:t>
            </a:r>
            <a:r>
              <a:rPr lang="en-US" altLang="zh-CN" sz="1400">
                <a:solidFill>
                  <a:schemeClr val="accent2">
                    <a:lumMod val="75000"/>
                  </a:schemeClr>
                </a:solidFill>
                <a:latin typeface="宋体" panose="02010600030101010101" pitchFamily="2" charset="-122"/>
                <a:ea typeface="宋体" panose="02010600030101010101" pitchFamily="2" charset="-122"/>
              </a:rPr>
              <a:t>import pymysql </a:t>
            </a:r>
            <a:r>
              <a:rPr lang="en-US" altLang="zh-CN" sz="1400" b="1">
                <a:solidFill>
                  <a:srgbClr val="FF0000"/>
                </a:solidFill>
                <a:latin typeface="宋体" panose="02010600030101010101" pitchFamily="2" charset="-122"/>
                <a:ea typeface="宋体" panose="02010600030101010101" pitchFamily="2" charset="-122"/>
              </a:rPr>
              <a:t>/n</a:t>
            </a:r>
            <a:r>
              <a:rPr lang="en-US" altLang="zh-CN" sz="1400">
                <a:solidFill>
                  <a:schemeClr val="accent2">
                    <a:lumMod val="75000"/>
                  </a:schemeClr>
                </a:solidFill>
                <a:latin typeface="宋体" panose="02010600030101010101" pitchFamily="2" charset="-122"/>
                <a:ea typeface="宋体" panose="02010600030101010101" pitchFamily="2" charset="-122"/>
              </a:rPr>
              <a:t> pymysql.install_as_MySQLdb().</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⑤添加</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配置，从项目名</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下</a:t>
            </a:r>
            <a:r>
              <a:rPr lang="en-US" altLang="zh-CN" sz="1400">
                <a:latin typeface="宋体" panose="02010600030101010101" pitchFamily="2" charset="-122"/>
                <a:ea typeface="宋体" panose="02010600030101010101" pitchFamily="2" charset="-122"/>
              </a:rPr>
              <a:t>(from django.urls import path, re_path, include)</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urlpatterns = [path('url', include('</a:t>
            </a:r>
            <a:r>
              <a:rPr lang="zh-CN" altLang="en-US" sz="1400">
                <a:latin typeface="宋体" panose="02010600030101010101" pitchFamily="2" charset="-122"/>
                <a:ea typeface="宋体" panose="02010600030101010101" pitchFamily="2" charset="-122"/>
              </a:rPr>
              <a:t>应用名</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新建 应用名</a:t>
            </a:r>
            <a:r>
              <a:rPr lang="en-US" altLang="zh-CN" sz="1400">
                <a:latin typeface="宋体" panose="02010600030101010101" pitchFamily="2" charset="-122"/>
                <a:ea typeface="宋体" panose="02010600030101010101" pitchFamily="2" charset="-122"/>
              </a:rPr>
              <a:t>/urls.py</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(from django.urls import path, re_path </a:t>
            </a:r>
            <a:r>
              <a:rPr lang="en-US" altLang="zh-CN" sz="1400" b="1">
                <a:solidFill>
                  <a:srgbClr val="FF0000"/>
                </a:solidFill>
                <a:latin typeface="宋体" panose="02010600030101010101" pitchFamily="2" charset="-122"/>
                <a:ea typeface="宋体" panose="02010600030101010101" pitchFamily="2" charset="-122"/>
              </a:rPr>
              <a:t>/n</a:t>
            </a:r>
            <a:r>
              <a:rPr lang="en-US" altLang="zh-CN" sz="1400">
                <a:latin typeface="宋体" panose="02010600030101010101" pitchFamily="2" charset="-122"/>
                <a:ea typeface="宋体" panose="02010600030101010101" pitchFamily="2" charset="-122"/>
              </a:rPr>
              <a:t> from </a:t>
            </a:r>
            <a:r>
              <a:rPr lang="zh-CN" altLang="en-US" sz="1400">
                <a:latin typeface="宋体" panose="02010600030101010101" pitchFamily="2" charset="-122"/>
                <a:ea typeface="宋体" panose="02010600030101010101" pitchFamily="2" charset="-122"/>
              </a:rPr>
              <a:t>项目名 </a:t>
            </a:r>
            <a:r>
              <a:rPr lang="en-US" altLang="zh-CN" sz="1400">
                <a:latin typeface="宋体" panose="02010600030101010101" pitchFamily="2" charset="-122"/>
                <a:ea typeface="宋体" panose="02010600030101010101" pitchFamily="2" charset="-122"/>
              </a:rPr>
              <a:t>import views), urlpatterns=[path('url', views.</a:t>
            </a:r>
            <a:r>
              <a:rPr lang="zh-CN" altLang="en-US" sz="1400">
                <a:latin typeface="宋体" panose="02010600030101010101" pitchFamily="2" charset="-122"/>
                <a:ea typeface="宋体" panose="02010600030101010101" pitchFamily="2" charset="-122"/>
              </a:rPr>
              <a:t>视图函数名</a:t>
            </a:r>
            <a:r>
              <a:rPr lang="en-US" altLang="zh-CN" sz="1400">
                <a:latin typeface="宋体" panose="02010600030101010101" pitchFamily="2" charset="-122"/>
                <a:ea typeface="宋体" panose="02010600030101010101" pitchFamily="2" charset="-122"/>
              </a:rPr>
              <a:t>)]</a:t>
            </a:r>
          </a:p>
          <a:p>
            <a:pPr algn="l"/>
            <a:r>
              <a:rPr lang="zh-CN" altLang="en-US" sz="1400">
                <a:latin typeface="宋体" panose="02010600030101010101" pitchFamily="2" charset="-122"/>
                <a:ea typeface="宋体" panose="02010600030101010101" pitchFamily="2" charset="-122"/>
              </a:rPr>
              <a:t>⑥添加模型类，应用名</a:t>
            </a:r>
            <a:r>
              <a:rPr lang="en-US" altLang="zh-CN" sz="1400">
                <a:latin typeface="宋体" panose="02010600030101010101" pitchFamily="2" charset="-122"/>
                <a:ea typeface="宋体" panose="02010600030101010101" pitchFamily="2" charset="-122"/>
              </a:rPr>
              <a:t>/models.py</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(from django.db import models)</a:t>
            </a:r>
            <a:r>
              <a:rPr lang="zh-CN" altLang="en-US" sz="1400">
                <a:latin typeface="宋体" panose="02010600030101010101" pitchFamily="2" charset="-122"/>
                <a:ea typeface="宋体" panose="02010600030101010101" pitchFamily="2" charset="-122"/>
              </a:rPr>
              <a:t>，其下所有模型类都继承自</a:t>
            </a:r>
            <a:r>
              <a:rPr lang="en-US" altLang="zh-CN" sz="1400">
                <a:latin typeface="宋体" panose="02010600030101010101" pitchFamily="2" charset="-122"/>
                <a:ea typeface="宋体" panose="02010600030101010101" pitchFamily="2" charset="-122"/>
              </a:rPr>
              <a:t>models.Model</a:t>
            </a:r>
          </a:p>
          <a:p>
            <a:pPr algn="l"/>
            <a:r>
              <a:rPr lang="zh-CN" altLang="en-US" sz="1400">
                <a:latin typeface="宋体" panose="02010600030101010101" pitchFamily="2" charset="-122"/>
                <a:ea typeface="宋体" panose="02010600030101010101" pitchFamily="2" charset="-122"/>
              </a:rPr>
              <a:t>⑦添加视图函数，应用名</a:t>
            </a:r>
            <a:r>
              <a:rPr lang="en-US" altLang="zh-CN" sz="1400">
                <a:latin typeface="宋体" panose="02010600030101010101" pitchFamily="2" charset="-122"/>
                <a:ea typeface="宋体" panose="02010600030101010101" pitchFamily="2" charset="-122"/>
              </a:rPr>
              <a:t>/views.py</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(from django.shortcuts import render/HttpResponse/redirect/HttpResponseRedirect </a:t>
            </a:r>
            <a:r>
              <a:rPr lang="en-US" altLang="zh-CN" sz="1400" b="1">
                <a:solidFill>
                  <a:srgbClr val="FF0000"/>
                </a:solidFill>
                <a:latin typeface="宋体" panose="02010600030101010101" pitchFamily="2" charset="-122"/>
                <a:ea typeface="宋体" panose="02010600030101010101" pitchFamily="2" charset="-122"/>
              </a:rPr>
              <a:t>/n</a:t>
            </a:r>
            <a:r>
              <a:rPr lang="en-US" altLang="zh-CN" sz="1400">
                <a:latin typeface="宋体" panose="02010600030101010101" pitchFamily="2" charset="-122"/>
                <a:ea typeface="宋体" panose="02010600030101010101" pitchFamily="2" charset="-122"/>
              </a:rPr>
              <a:t> from </a:t>
            </a:r>
            <a:r>
              <a:rPr lang="zh-CN" altLang="en-US" sz="1400">
                <a:latin typeface="宋体" panose="02010600030101010101" pitchFamily="2" charset="-122"/>
                <a:ea typeface="宋体" panose="02010600030101010101" pitchFamily="2" charset="-122"/>
              </a:rPr>
              <a:t>项目名 </a:t>
            </a:r>
            <a:r>
              <a:rPr lang="en-US" altLang="zh-CN" sz="1400">
                <a:latin typeface="宋体" panose="02010600030101010101" pitchFamily="2" charset="-122"/>
                <a:ea typeface="宋体" panose="02010600030101010101" pitchFamily="2" charset="-122"/>
              </a:rPr>
              <a:t>import </a:t>
            </a:r>
            <a:r>
              <a:rPr lang="zh-CN" altLang="en-US" sz="1400">
                <a:latin typeface="宋体" panose="02010600030101010101" pitchFamily="2" charset="-122"/>
                <a:ea typeface="宋体" panose="02010600030101010101" pitchFamily="2" charset="-122"/>
              </a:rPr>
              <a:t>模型类名</a:t>
            </a:r>
            <a:r>
              <a:rPr lang="en-US" altLang="zh-CN" sz="1400">
                <a:latin typeface="宋体" panose="02010600030101010101" pitchFamily="2" charset="-122"/>
                <a:ea typeface="宋体" panose="02010600030101010101" pitchFamily="2" charset="-122"/>
              </a:rPr>
              <a:t> </a:t>
            </a:r>
            <a:r>
              <a:rPr lang="en-US" altLang="zh-CN" sz="1400" b="1">
                <a:solidFill>
                  <a:srgbClr val="FF0000"/>
                </a:solidFill>
                <a:latin typeface="宋体" panose="02010600030101010101" pitchFamily="2" charset="-122"/>
                <a:ea typeface="宋体" panose="02010600030101010101" pitchFamily="2" charset="-122"/>
              </a:rPr>
              <a:t>/n </a:t>
            </a:r>
            <a:r>
              <a:rPr lang="en-US" altLang="zh-CN" sz="1400">
                <a:latin typeface="宋体" panose="02010600030101010101" pitchFamily="2" charset="-122"/>
                <a:ea typeface="宋体" panose="02010600030101010101" pitchFamily="2" charset="-122"/>
              </a:rPr>
              <a:t>from django.urls import reverse </a:t>
            </a:r>
            <a:r>
              <a:rPr lang="en-US" altLang="zh-CN" sz="1400" b="1">
                <a:solidFill>
                  <a:srgbClr val="FF0000"/>
                </a:solidFill>
                <a:latin typeface="宋体" panose="02010600030101010101" pitchFamily="2" charset="-122"/>
                <a:ea typeface="宋体" panose="02010600030101010101" pitchFamily="2" charset="-122"/>
              </a:rPr>
              <a:t>/n</a:t>
            </a:r>
            <a:r>
              <a:rPr lang="en-US" altLang="zh-CN" sz="1400">
                <a:latin typeface="宋体" panose="02010600030101010101" pitchFamily="2" charset="-122"/>
                <a:ea typeface="宋体" panose="02010600030101010101" pitchFamily="2" charset="-122"/>
              </a:rPr>
              <a:t> from datetime import date)</a:t>
            </a:r>
            <a:r>
              <a:rPr lang="zh-CN" altLang="en-US" sz="1400">
                <a:latin typeface="宋体" panose="02010600030101010101" pitchFamily="2" charset="-122"/>
                <a:ea typeface="宋体" panose="02010600030101010101" pitchFamily="2" charset="-122"/>
              </a:rPr>
              <a:t>，其下所有视图函数都必须至少有一个</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参数</a:t>
            </a:r>
          </a:p>
        </p:txBody>
      </p:sp>
      <p:sp>
        <p:nvSpPr>
          <p:cNvPr id="3" name="文本框 2">
            <a:extLst>
              <a:ext uri="{FF2B5EF4-FFF2-40B4-BE49-F238E27FC236}">
                <a16:creationId xmlns:a16="http://schemas.microsoft.com/office/drawing/2014/main" id="{DAE98F13-320C-4FE9-A4AD-2BB83D111F51}"/>
              </a:ext>
            </a:extLst>
          </p:cNvPr>
          <p:cNvSpPr txBox="1"/>
          <p:nvPr/>
        </p:nvSpPr>
        <p:spPr>
          <a:xfrm>
            <a:off x="0" y="2303193"/>
            <a:ext cx="10059164" cy="954107"/>
          </a:xfrm>
          <a:prstGeom prst="rect">
            <a:avLst/>
          </a:prstGeom>
          <a:noFill/>
        </p:spPr>
        <p:txBody>
          <a:bodyPr wrap="none" rtlCol="0">
            <a:spAutoFit/>
          </a:bodyPr>
          <a:lstStyle/>
          <a:p>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指定：首先注意输入的</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是当前</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的相对地址，若当前为</a:t>
            </a:r>
            <a:r>
              <a:rPr lang="en-US" altLang="zh-CN" sz="1400" b="1">
                <a:solidFill>
                  <a:schemeClr val="accent1">
                    <a:lumMod val="75000"/>
                  </a:schemeClr>
                </a:solidFill>
                <a:latin typeface="宋体" panose="02010600030101010101" pitchFamily="2" charset="-122"/>
                <a:ea typeface="宋体" panose="02010600030101010101" pitchFamily="2" charset="-122"/>
              </a:rPr>
              <a:t>127.0.0.1:8000/index</a:t>
            </a:r>
            <a:r>
              <a:rPr lang="zh-CN" altLang="en-US" sz="1400" b="1">
                <a:solidFill>
                  <a:schemeClr val="accent1">
                    <a:lumMod val="75000"/>
                  </a:schemeClr>
                </a:solidFill>
                <a:latin typeface="宋体" panose="02010600030101010101" pitchFamily="2" charset="-122"/>
                <a:ea typeface="宋体" panose="02010600030101010101" pitchFamily="2" charset="-122"/>
              </a:rPr>
              <a:t>，</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为</a:t>
            </a:r>
            <a:r>
              <a:rPr lang="en-US" altLang="zh-CN" sz="1400" b="1">
                <a:solidFill>
                  <a:schemeClr val="accent1">
                    <a:lumMod val="75000"/>
                  </a:schemeClr>
                </a:solidFill>
                <a:latin typeface="宋体" panose="02010600030101010101" pitchFamily="2" charset="-122"/>
                <a:ea typeface="宋体" panose="02010600030101010101" pitchFamily="2" charset="-122"/>
              </a:rPr>
              <a:t>'create'</a:t>
            </a:r>
            <a:r>
              <a:rPr lang="zh-CN" altLang="en-US" sz="1400" b="1">
                <a:solidFill>
                  <a:schemeClr val="accent1">
                    <a:lumMod val="75000"/>
                  </a:schemeClr>
                </a:solidFill>
                <a:latin typeface="宋体" panose="02010600030101010101" pitchFamily="2" charset="-122"/>
                <a:ea typeface="宋体" panose="02010600030101010101" pitchFamily="2" charset="-122"/>
              </a:rPr>
              <a:t>，</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b="1">
                <a:solidFill>
                  <a:schemeClr val="accent1">
                    <a:lumMod val="75000"/>
                  </a:schemeClr>
                </a:solidFill>
                <a:latin typeface="宋体" panose="02010600030101010101" pitchFamily="2" charset="-122"/>
                <a:ea typeface="宋体" panose="02010600030101010101" pitchFamily="2" charset="-122"/>
              </a:rPr>
              <a:t>则指定</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为</a:t>
            </a:r>
            <a:r>
              <a:rPr lang="en-US" altLang="zh-CN" sz="1400" b="1">
                <a:solidFill>
                  <a:schemeClr val="accent1">
                    <a:lumMod val="75000"/>
                  </a:schemeClr>
                </a:solidFill>
                <a:latin typeface="宋体" panose="02010600030101010101" pitchFamily="2" charset="-122"/>
                <a:ea typeface="宋体" panose="02010600030101010101" pitchFamily="2" charset="-122"/>
              </a:rPr>
              <a:t>127.0.0.1:8000/index/create</a:t>
            </a:r>
            <a:r>
              <a:rPr lang="zh-CN" altLang="en-US" sz="1400" b="1">
                <a:solidFill>
                  <a:schemeClr val="accent1">
                    <a:lumMod val="75000"/>
                  </a:schemeClr>
                </a:solidFill>
                <a:latin typeface="宋体" panose="02010600030101010101" pitchFamily="2" charset="-122"/>
                <a:ea typeface="宋体" panose="02010600030101010101" pitchFamily="2" charset="-122"/>
              </a:rPr>
              <a:t>；</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为</a:t>
            </a:r>
            <a:r>
              <a:rPr lang="en-US" altLang="zh-CN" sz="1400" b="1">
                <a:solidFill>
                  <a:schemeClr val="accent1">
                    <a:lumMod val="75000"/>
                  </a:schemeClr>
                </a:solidFill>
                <a:latin typeface="宋体" panose="02010600030101010101" pitchFamily="2" charset="-122"/>
                <a:ea typeface="宋体" panose="02010600030101010101" pitchFamily="2" charset="-122"/>
              </a:rPr>
              <a:t>'/create'</a:t>
            </a:r>
            <a:r>
              <a:rPr lang="zh-CN" altLang="en-US" sz="1400" b="1">
                <a:solidFill>
                  <a:schemeClr val="accent1">
                    <a:lumMod val="75000"/>
                  </a:schemeClr>
                </a:solidFill>
                <a:latin typeface="宋体" panose="02010600030101010101" pitchFamily="2" charset="-122"/>
                <a:ea typeface="宋体" panose="02010600030101010101" pitchFamily="2" charset="-122"/>
              </a:rPr>
              <a:t>，则指定</a:t>
            </a:r>
            <a:r>
              <a:rPr lang="en-US" altLang="zh-CN" sz="1400" b="1">
                <a:solidFill>
                  <a:schemeClr val="accent1">
                    <a:lumMod val="75000"/>
                  </a:schemeClr>
                </a:solidFill>
                <a:latin typeface="宋体" panose="02010600030101010101" pitchFamily="2" charset="-122"/>
                <a:ea typeface="宋体" panose="02010600030101010101" pitchFamily="2" charset="-122"/>
              </a:rPr>
              <a:t>URL</a:t>
            </a:r>
            <a:r>
              <a:rPr lang="zh-CN" altLang="en-US" sz="1400" b="1">
                <a:solidFill>
                  <a:schemeClr val="accent1">
                    <a:lumMod val="75000"/>
                  </a:schemeClr>
                </a:solidFill>
                <a:latin typeface="宋体" panose="02010600030101010101" pitchFamily="2" charset="-122"/>
                <a:ea typeface="宋体" panose="02010600030101010101" pitchFamily="2" charset="-122"/>
              </a:rPr>
              <a:t>为</a:t>
            </a:r>
            <a:r>
              <a:rPr lang="en-US" altLang="zh-CN" sz="1400" b="1">
                <a:solidFill>
                  <a:schemeClr val="accent1">
                    <a:lumMod val="75000"/>
                  </a:schemeClr>
                </a:solidFill>
                <a:latin typeface="宋体" panose="02010600030101010101" pitchFamily="2" charset="-122"/>
                <a:ea typeface="宋体" panose="02010600030101010101" pitchFamily="2" charset="-122"/>
              </a:rPr>
              <a:t>127.0.0.1:8000/create</a:t>
            </a:r>
            <a:r>
              <a:rPr lang="zh-CN" altLang="en-US" sz="1400" b="1">
                <a:solidFill>
                  <a:schemeClr val="accent1">
                    <a:lumMod val="75000"/>
                  </a:schemeClr>
                </a:solidFill>
                <a:latin typeface="宋体" panose="02010600030101010101" pitchFamily="2" charset="-122"/>
                <a:ea typeface="宋体" panose="02010600030101010101" pitchFamily="2" charset="-122"/>
              </a:rPr>
              <a:t>，</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zh-CN" altLang="en-US" sz="1400" b="1">
                <a:solidFill>
                  <a:schemeClr val="accent1">
                    <a:lumMod val="75000"/>
                  </a:schemeClr>
                </a:solidFill>
                <a:latin typeface="宋体" panose="02010600030101010101" pitchFamily="2" charset="-122"/>
                <a:ea typeface="宋体" panose="02010600030101010101" pitchFamily="2" charset="-122"/>
              </a:rPr>
              <a:t>前面有</a:t>
            </a:r>
            <a:r>
              <a:rPr lang="en-US" altLang="zh-CN" sz="1400" b="1">
                <a:solidFill>
                  <a:schemeClr val="accent1">
                    <a:lumMod val="75000"/>
                  </a:schemeClr>
                </a:solidFill>
                <a:latin typeface="宋体" panose="02010600030101010101" pitchFamily="2" charset="-122"/>
                <a:ea typeface="宋体" panose="02010600030101010101" pitchFamily="2" charset="-122"/>
              </a:rPr>
              <a:t>'/'</a:t>
            </a:r>
            <a:r>
              <a:rPr lang="zh-CN" altLang="en-US" sz="1400" b="1">
                <a:solidFill>
                  <a:schemeClr val="accent1">
                    <a:lumMod val="75000"/>
                  </a:schemeClr>
                </a:solidFill>
                <a:latin typeface="宋体" panose="02010600030101010101" pitchFamily="2" charset="-122"/>
                <a:ea typeface="宋体" panose="02010600030101010101" pitchFamily="2" charset="-122"/>
              </a:rPr>
              <a:t>则表示从最初计起。</a:t>
            </a:r>
            <a:endParaRPr lang="en-US" altLang="zh-CN" sz="1400" b="1">
              <a:solidFill>
                <a:schemeClr val="accent1">
                  <a:lumMod val="75000"/>
                </a:schemeClr>
              </a:solidFill>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重定向</a:t>
            </a:r>
            <a:r>
              <a:rPr lang="zh-CN" altLang="en-US" sz="1400">
                <a:latin typeface="宋体" panose="02010600030101010101" pitchFamily="2" charset="-122"/>
                <a:ea typeface="宋体" panose="02010600030101010101" pitchFamily="2" charset="-122"/>
              </a:rPr>
              <a:t>：意为进行服务器不返回页面，而是让浏览器取请求其他的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地址，进行了两次</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请求，</a:t>
            </a:r>
            <a:r>
              <a:rPr lang="en-US" altLang="zh-CN" sz="1400">
                <a:latin typeface="宋体" panose="02010600030101010101" pitchFamily="2" charset="-122"/>
                <a:ea typeface="宋体" panose="02010600030101010101" pitchFamily="2" charset="-122"/>
              </a:rPr>
              <a:t>views</a:t>
            </a:r>
            <a:r>
              <a:rPr lang="zh-CN" altLang="en-US" sz="1400">
                <a:latin typeface="宋体" panose="02010600030101010101" pitchFamily="2" charset="-122"/>
                <a:ea typeface="宋体" panose="02010600030101010101" pitchFamily="2" charset="-122"/>
              </a:rPr>
              <a:t>函数中方法如下。</a:t>
            </a:r>
          </a:p>
        </p:txBody>
      </p:sp>
      <p:pic>
        <p:nvPicPr>
          <p:cNvPr id="4" name="图片 3">
            <a:extLst>
              <a:ext uri="{FF2B5EF4-FFF2-40B4-BE49-F238E27FC236}">
                <a16:creationId xmlns:a16="http://schemas.microsoft.com/office/drawing/2014/main" id="{51F13612-436E-4907-ACC1-1F048D323C19}"/>
              </a:ext>
            </a:extLst>
          </p:cNvPr>
          <p:cNvPicPr>
            <a:picLocks noChangeAspect="1"/>
          </p:cNvPicPr>
          <p:nvPr/>
        </p:nvPicPr>
        <p:blipFill>
          <a:blip r:embed="rId2"/>
          <a:stretch>
            <a:fillRect/>
          </a:stretch>
        </p:blipFill>
        <p:spPr>
          <a:xfrm>
            <a:off x="8290560" y="2394331"/>
            <a:ext cx="3580737" cy="625601"/>
          </a:xfrm>
          <a:prstGeom prst="rect">
            <a:avLst/>
          </a:prstGeom>
        </p:spPr>
      </p:pic>
      <p:graphicFrame>
        <p:nvGraphicFramePr>
          <p:cNvPr id="5" name="表格 4">
            <a:extLst>
              <a:ext uri="{FF2B5EF4-FFF2-40B4-BE49-F238E27FC236}">
                <a16:creationId xmlns:a16="http://schemas.microsoft.com/office/drawing/2014/main" id="{E74F86D5-A4E4-4A9D-A1D9-873BB3B6484F}"/>
              </a:ext>
            </a:extLst>
          </p:cNvPr>
          <p:cNvGraphicFramePr>
            <a:graphicFrameLocks noGrp="1"/>
          </p:cNvGraphicFramePr>
          <p:nvPr>
            <p:extLst>
              <p:ext uri="{D42A27DB-BD31-4B8C-83A1-F6EECF244321}">
                <p14:modId xmlns:p14="http://schemas.microsoft.com/office/powerpoint/2010/main" val="3029632356"/>
              </p:ext>
            </p:extLst>
          </p:nvPr>
        </p:nvGraphicFramePr>
        <p:xfrm>
          <a:off x="0" y="3197711"/>
          <a:ext cx="12192000" cy="1828800"/>
        </p:xfrm>
        <a:graphic>
          <a:graphicData uri="http://schemas.openxmlformats.org/drawingml/2006/table">
            <a:tbl>
              <a:tblPr firstRow="1" bandRow="1">
                <a:tableStyleId>{F5AB1C69-6EDB-4FF4-983F-18BD219EF322}</a:tableStyleId>
              </a:tblPr>
              <a:tblGrid>
                <a:gridCol w="3558258">
                  <a:extLst>
                    <a:ext uri="{9D8B030D-6E8A-4147-A177-3AD203B41FA5}">
                      <a16:colId xmlns:a16="http://schemas.microsoft.com/office/drawing/2014/main" val="2271150629"/>
                    </a:ext>
                  </a:extLst>
                </a:gridCol>
                <a:gridCol w="4280747">
                  <a:extLst>
                    <a:ext uri="{9D8B030D-6E8A-4147-A177-3AD203B41FA5}">
                      <a16:colId xmlns:a16="http://schemas.microsoft.com/office/drawing/2014/main" val="3135606717"/>
                    </a:ext>
                  </a:extLst>
                </a:gridCol>
                <a:gridCol w="4352995">
                  <a:extLst>
                    <a:ext uri="{9D8B030D-6E8A-4147-A177-3AD203B41FA5}">
                      <a16:colId xmlns:a16="http://schemas.microsoft.com/office/drawing/2014/main" val="4289877851"/>
                    </a:ext>
                  </a:extLst>
                </a:gridCol>
              </a:tblGrid>
              <a:tr h="198791">
                <a:tc>
                  <a:txBody>
                    <a:bodyPr/>
                    <a:lstStyle/>
                    <a:p>
                      <a:r>
                        <a:rPr lang="en-US" altLang="zh-CN" sz="1400">
                          <a:latin typeface="宋体" panose="02010600030101010101" pitchFamily="2" charset="-122"/>
                          <a:ea typeface="宋体" panose="02010600030101010101" pitchFamily="2" charset="-122"/>
                        </a:rPr>
                        <a:t>views</a:t>
                      </a:r>
                      <a:r>
                        <a:rPr lang="zh-CN" altLang="en-US" sz="1400">
                          <a:latin typeface="宋体" panose="02010600030101010101" pitchFamily="2" charset="-122"/>
                          <a:ea typeface="宋体" panose="02010600030101010101" pitchFamily="2" charset="-122"/>
                        </a:rPr>
                        <a:t>中返回方法</a:t>
                      </a:r>
                    </a:p>
                  </a:txBody>
                  <a:tcPr/>
                </a:tc>
                <a:tc>
                  <a:txBody>
                    <a:bodyPr/>
                    <a:lstStyle/>
                    <a:p>
                      <a:r>
                        <a:rPr lang="zh-CN" altLang="en-US" sz="1400">
                          <a:latin typeface="宋体" panose="02010600030101010101" pitchFamily="2" charset="-122"/>
                          <a:ea typeface="宋体" panose="02010600030101010101" pitchFamily="2" charset="-122"/>
                        </a:rPr>
                        <a:t>含义及所在模块</a:t>
                      </a:r>
                    </a:p>
                  </a:txBody>
                  <a:tcPr/>
                </a:tc>
                <a:tc>
                  <a:txBody>
                    <a:bodyPr/>
                    <a:lstStyle/>
                    <a:p>
                      <a:r>
                        <a:rPr lang="zh-CN" altLang="en-US" sz="1400">
                          <a:latin typeface="宋体" panose="02010600030101010101" pitchFamily="2" charset="-122"/>
                          <a:ea typeface="宋体" panose="02010600030101010101" pitchFamily="2" charset="-122"/>
                        </a:rPr>
                        <a:t>返回对象及参数</a:t>
                      </a:r>
                    </a:p>
                  </a:txBody>
                  <a:tcPr/>
                </a:tc>
                <a:extLst>
                  <a:ext uri="{0D108BD9-81ED-4DB2-BD59-A6C34878D82A}">
                    <a16:rowId xmlns:a16="http://schemas.microsoft.com/office/drawing/2014/main" val="1501031401"/>
                  </a:ext>
                </a:extLst>
              </a:tr>
              <a:tr h="198791">
                <a:tc>
                  <a:txBody>
                    <a:bodyPr/>
                    <a:lstStyle/>
                    <a:p>
                      <a:r>
                        <a:rPr lang="en-US" altLang="zh-CN" sz="1400">
                          <a:latin typeface="宋体" panose="02010600030101010101" pitchFamily="2" charset="-122"/>
                          <a:ea typeface="宋体" panose="02010600030101010101" pitchFamily="2" charset="-122"/>
                        </a:rPr>
                        <a:t>HttpResponse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django.shortcuts</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接收一个字符串</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不能接收多个参数</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48706660"/>
                  </a:ext>
                </a:extLst>
              </a:tr>
              <a:tr h="198791">
                <a:tc>
                  <a:txBody>
                    <a:bodyPr/>
                    <a:lstStyle/>
                    <a:p>
                      <a:r>
                        <a:rPr lang="en-US" altLang="zh-CN" sz="1400">
                          <a:latin typeface="宋体" panose="02010600030101010101" pitchFamily="2" charset="-122"/>
                          <a:ea typeface="宋体" panose="02010600030101010101" pitchFamily="2" charset="-122"/>
                        </a:rPr>
                        <a:t>render</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将数据填充进模板，将结果返回给浏览器</a:t>
                      </a:r>
                    </a:p>
                  </a:txBody>
                  <a:tcPr/>
                </a:tc>
                <a:tc>
                  <a:txBody>
                    <a:bodyPr/>
                    <a:lstStyle/>
                    <a:p>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对象，模板文件链接，参数字典</a:t>
                      </a:r>
                    </a:p>
                  </a:txBody>
                  <a:tcPr/>
                </a:tc>
                <a:extLst>
                  <a:ext uri="{0D108BD9-81ED-4DB2-BD59-A6C34878D82A}">
                    <a16:rowId xmlns:a16="http://schemas.microsoft.com/office/drawing/2014/main" val="4111096343"/>
                  </a:ext>
                </a:extLst>
              </a:tr>
              <a:tr h="198791">
                <a:tc>
                  <a:txBody>
                    <a:bodyPr/>
                    <a:lstStyle/>
                    <a:p>
                      <a:r>
                        <a:rPr lang="en-US" altLang="zh-CN" sz="1400">
                          <a:latin typeface="宋体" panose="02010600030101010101" pitchFamily="2" charset="-122"/>
                          <a:ea typeface="宋体" panose="02010600030101010101" pitchFamily="2" charset="-122"/>
                        </a:rPr>
                        <a:t>redirect</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跳转至指定</a:t>
                      </a:r>
                      <a:r>
                        <a:rPr lang="en-US" altLang="zh-CN" sz="1400">
                          <a:latin typeface="宋体" panose="02010600030101010101" pitchFamily="2" charset="-122"/>
                          <a:ea typeface="宋体" panose="02010600030101010101" pitchFamily="2" charset="-122"/>
                        </a:rPr>
                        <a:t>URL</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对象，接收一个</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参数</a:t>
                      </a:r>
                    </a:p>
                  </a:txBody>
                  <a:tcPr/>
                </a:tc>
                <a:extLst>
                  <a:ext uri="{0D108BD9-81ED-4DB2-BD59-A6C34878D82A}">
                    <a16:rowId xmlns:a16="http://schemas.microsoft.com/office/drawing/2014/main" val="374605869"/>
                  </a:ext>
                </a:extLst>
              </a:tr>
              <a:tr h="198791">
                <a:tc>
                  <a:txBody>
                    <a:bodyPr/>
                    <a:lstStyle/>
                    <a:p>
                      <a:r>
                        <a:rPr lang="en-US" altLang="zh-CN" sz="1400">
                          <a:latin typeface="宋体" panose="02010600030101010101" pitchFamily="2" charset="-122"/>
                          <a:ea typeface="宋体" panose="02010600030101010101" pitchFamily="2" charset="-122"/>
                        </a:rPr>
                        <a:t>reverse</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django.urls</a:t>
                      </a:r>
                      <a:endParaRPr lang="zh-CN" altLang="en-US" sz="1400">
                        <a:latin typeface="宋体" panose="02010600030101010101" pitchFamily="2" charset="-122"/>
                        <a:ea typeface="宋体" panose="02010600030101010101" pitchFamily="2" charset="-122"/>
                      </a:endParaRPr>
                    </a:p>
                  </a:txBody>
                  <a:tcPr/>
                </a:tc>
                <a:tc>
                  <a:txBody>
                    <a:bodyPr/>
                    <a:lstStyle/>
                    <a:p>
                      <a:r>
                        <a:rPr lang="zh-CN" altLang="en-US" sz="1400">
                          <a:latin typeface="宋体" panose="02010600030101010101" pitchFamily="2" charset="-122"/>
                          <a:ea typeface="宋体" panose="02010600030101010101" pitchFamily="2" charset="-122"/>
                        </a:rPr>
                        <a:t>指定反向解析</a:t>
                      </a:r>
                      <a:r>
                        <a:rPr lang="en-US" altLang="zh-CN" sz="1400">
                          <a:latin typeface="宋体" panose="02010600030101010101" pitchFamily="2" charset="-122"/>
                          <a:ea typeface="宋体" panose="02010600030101010101" pitchFamily="2" charset="-122"/>
                        </a:rPr>
                        <a:t>URL</a:t>
                      </a:r>
                      <a:endParaRPr lang="zh-CN" altLang="en-US" sz="14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607946314"/>
                  </a:ext>
                </a:extLst>
              </a:tr>
              <a:tr h="1987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HttpResponseRedirect</a:t>
                      </a:r>
                      <a:endParaRPr lang="zh-CN" altLang="en-US" sz="1400">
                        <a:latin typeface="宋体" panose="02010600030101010101" pitchFamily="2" charset="-122"/>
                        <a:ea typeface="宋体" panose="02010600030101010101" pitchFamily="2"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a:latin typeface="宋体" panose="02010600030101010101" pitchFamily="2" charset="-122"/>
                          <a:ea typeface="宋体" panose="02010600030101010101" pitchFamily="2" charset="-122"/>
                        </a:rPr>
                        <a:t>django.shortcuts</a:t>
                      </a:r>
                      <a:endParaRPr lang="zh-CN" altLang="en-US" sz="1400">
                        <a:latin typeface="宋体" panose="02010600030101010101" pitchFamily="2" charset="-122"/>
                        <a:ea typeface="宋体" panose="02010600030101010101" pitchFamily="2" charset="-122"/>
                      </a:endParaRPr>
                    </a:p>
                  </a:txBody>
                  <a:tcPr/>
                </a:tc>
                <a:tc>
                  <a:txBody>
                    <a:bodyPr/>
                    <a:lstStyle/>
                    <a:p>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对象，接收一个</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参数可在</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中传参</a:t>
                      </a:r>
                    </a:p>
                  </a:txBody>
                  <a:tcPr/>
                </a:tc>
                <a:extLst>
                  <a:ext uri="{0D108BD9-81ED-4DB2-BD59-A6C34878D82A}">
                    <a16:rowId xmlns:a16="http://schemas.microsoft.com/office/drawing/2014/main" val="2843409135"/>
                  </a:ext>
                </a:extLst>
              </a:tr>
            </a:tbl>
          </a:graphicData>
        </a:graphic>
      </p:graphicFrame>
      <p:sp>
        <p:nvSpPr>
          <p:cNvPr id="6" name="文本框 5">
            <a:extLst>
              <a:ext uri="{FF2B5EF4-FFF2-40B4-BE49-F238E27FC236}">
                <a16:creationId xmlns:a16="http://schemas.microsoft.com/office/drawing/2014/main" id="{B87AC332-CC7A-4915-9027-F25AF12A5C9F}"/>
              </a:ext>
            </a:extLst>
          </p:cNvPr>
          <p:cNvSpPr txBox="1"/>
          <p:nvPr/>
        </p:nvSpPr>
        <p:spPr>
          <a:xfrm>
            <a:off x="0" y="5026511"/>
            <a:ext cx="12192000" cy="1815882"/>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匹配</a:t>
            </a:r>
            <a:r>
              <a:rPr lang="zh-CN" altLang="en-US" sz="1400">
                <a:latin typeface="宋体" panose="02010600030101010101" pitchFamily="2" charset="-122"/>
                <a:ea typeface="宋体" panose="02010600030101010101" pitchFamily="2" charset="-122"/>
              </a:rPr>
              <a:t>：如请求的</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为</a:t>
            </a:r>
            <a:r>
              <a:rPr lang="en-US" altLang="zh-CN" sz="1400">
                <a:latin typeface="宋体" panose="02010600030101010101" pitchFamily="2" charset="-122"/>
                <a:ea typeface="宋体" panose="02010600030101010101" pitchFamily="2" charset="-122"/>
              </a:rPr>
              <a:t>http://127.0.0.1:8000/index/args111?a=1&amp;b=2</a:t>
            </a:r>
            <a:r>
              <a:rPr lang="zh-CN" altLang="en-US" sz="1400">
                <a:latin typeface="宋体" panose="02010600030101010101" pitchFamily="2" charset="-122"/>
                <a:ea typeface="宋体" panose="02010600030101010101" pitchFamily="2" charset="-122"/>
              </a:rPr>
              <a:t>，则在</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文件中进行匹配的部分为</a:t>
            </a:r>
            <a:r>
              <a:rPr lang="en-US" altLang="zh-CN" sz="1400">
                <a:latin typeface="宋体" panose="02010600030101010101" pitchFamily="2" charset="-122"/>
                <a:ea typeface="宋体" panose="02010600030101010101" pitchFamily="2" charset="-122"/>
              </a:rPr>
              <a:t>'index/args111'</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后的为</a:t>
            </a:r>
            <a:r>
              <a:rPr lang="en-US" altLang="zh-CN" sz="1400">
                <a:latin typeface="宋体" panose="02010600030101010101" pitchFamily="2" charset="-122"/>
                <a:ea typeface="宋体" panose="02010600030101010101" pitchFamily="2" charset="-122"/>
              </a:rPr>
              <a:t>query</a:t>
            </a:r>
            <a:r>
              <a:rPr lang="zh-CN" altLang="en-US" sz="1400">
                <a:latin typeface="宋体" panose="02010600030101010101" pitchFamily="2" charset="-122"/>
                <a:ea typeface="宋体" panose="02010600030101010101" pitchFamily="2" charset="-122"/>
              </a:rPr>
              <a:t>对象，通过</a:t>
            </a:r>
            <a:r>
              <a:rPr lang="en-US" altLang="zh-CN" sz="1400">
                <a:latin typeface="宋体" panose="02010600030101010101" pitchFamily="2" charset="-122"/>
                <a:ea typeface="宋体" panose="02010600030101010101" pitchFamily="2" charset="-122"/>
              </a:rPr>
              <a:t>request.GET</a:t>
            </a:r>
            <a:r>
              <a:rPr lang="zh-CN" altLang="en-US" sz="1400">
                <a:latin typeface="宋体" panose="02010600030101010101" pitchFamily="2" charset="-122"/>
                <a:ea typeface="宋体" panose="02010600030101010101" pitchFamily="2" charset="-122"/>
              </a:rPr>
              <a:t>获取，注意在书写匹配时一般写为</a:t>
            </a:r>
            <a:r>
              <a:rPr lang="en-US" altLang="zh-CN" sz="1400">
                <a:latin typeface="宋体" panose="02010600030101010101" pitchFamily="2" charset="-122"/>
                <a:ea typeface="宋体" panose="02010600030101010101" pitchFamily="2" charset="-122"/>
              </a:rPr>
              <a:t>r'index/'</a:t>
            </a:r>
            <a:r>
              <a:rPr lang="zh-CN" altLang="en-US" sz="1400">
                <a:latin typeface="宋体" panose="02010600030101010101" pitchFamily="2" charset="-122"/>
                <a:ea typeface="宋体" panose="02010600030101010101" pitchFamily="2" charset="-122"/>
              </a:rPr>
              <a:t>，其过程：浏览器请求→项目</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→应用</a:t>
            </a:r>
            <a:r>
              <a:rPr lang="en-US" altLang="zh-CN" sz="1400">
                <a:latin typeface="宋体" panose="02010600030101010101" pitchFamily="2" charset="-122"/>
                <a:ea typeface="宋体" panose="02010600030101010101" pitchFamily="2" charset="-122"/>
              </a:rPr>
              <a:t>urls</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views</a:t>
            </a:r>
            <a:r>
              <a:rPr lang="zh-CN" altLang="en-US" sz="1400">
                <a:latin typeface="宋体" panose="02010600030101010101" pitchFamily="2" charset="-122"/>
                <a:ea typeface="宋体" panose="02010600030101010101" pitchFamily="2" charset="-122"/>
              </a:rPr>
              <a:t>视图函数→</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模板→返回浏览器。</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参数</a:t>
            </a:r>
            <a:r>
              <a:rPr lang="zh-CN" altLang="en-US" sz="1400">
                <a:latin typeface="宋体" panose="02010600030101010101" pitchFamily="2" charset="-122"/>
                <a:ea typeface="宋体" panose="02010600030101010101" pitchFamily="2" charset="-122"/>
              </a:rPr>
              <a:t>：这个</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参数位于上述匹配部分中，即</a:t>
            </a:r>
            <a:r>
              <a:rPr lang="en-US" altLang="zh-CN" sz="1400">
                <a:latin typeface="宋体" panose="02010600030101010101" pitchFamily="2" charset="-122"/>
                <a:ea typeface="宋体" panose="02010600030101010101" pitchFamily="2" charset="-122"/>
              </a:rPr>
              <a:t>'args111'</a:t>
            </a:r>
            <a:r>
              <a:rPr lang="zh-CN" altLang="en-US" sz="1400">
                <a:latin typeface="宋体" panose="02010600030101010101" pitchFamily="2" charset="-122"/>
                <a:ea typeface="宋体" panose="02010600030101010101" pitchFamily="2" charset="-122"/>
              </a:rPr>
              <a:t>中的</a:t>
            </a:r>
            <a:r>
              <a:rPr lang="en-US" altLang="zh-CN" sz="1400">
                <a:latin typeface="宋体" panose="02010600030101010101" pitchFamily="2" charset="-122"/>
                <a:ea typeface="宋体" panose="02010600030101010101" pitchFamily="2" charset="-122"/>
              </a:rPr>
              <a:t>'111'</a:t>
            </a:r>
            <a:r>
              <a:rPr lang="zh-CN" altLang="en-US" sz="1400">
                <a:latin typeface="宋体" panose="02010600030101010101" pitchFamily="2" charset="-122"/>
                <a:ea typeface="宋体" panose="02010600030101010101" pitchFamily="2" charset="-122"/>
              </a:rPr>
              <a:t>可视为参数，其获取有两种方式①使用</a:t>
            </a:r>
            <a:r>
              <a:rPr lang="en-US" altLang="zh-CN" sz="1400">
                <a:latin typeface="宋体" panose="02010600030101010101" pitchFamily="2" charset="-122"/>
                <a:ea typeface="宋体" panose="02010600030101010101" pitchFamily="2" charset="-122"/>
              </a:rPr>
              <a:t>re_path</a:t>
            </a:r>
            <a:r>
              <a:rPr lang="zh-CN" altLang="en-US" sz="1400">
                <a:latin typeface="宋体" panose="02010600030101010101" pitchFamily="2" charset="-122"/>
                <a:ea typeface="宋体" panose="02010600030101010101" pitchFamily="2" charset="-122"/>
              </a:rPr>
              <a:t>对</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进行正则匹配分组，组内的部分会自动的传入对应的视图函数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字符串</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，设置形参即可；②对分组进行命名，如</a:t>
            </a:r>
            <a:r>
              <a:rPr lang="en-US" altLang="zh-CN" sz="1400">
                <a:latin typeface="宋体" panose="02010600030101010101" pitchFamily="2" charset="-122"/>
                <a:ea typeface="宋体" panose="02010600030101010101" pitchFamily="2" charset="-122"/>
              </a:rPr>
              <a:t>(?P&lt;id1&gt;\d+)</a:t>
            </a:r>
            <a:r>
              <a:rPr lang="zh-CN" altLang="en-US" sz="1400">
                <a:latin typeface="宋体" panose="02010600030101010101" pitchFamily="2" charset="-122"/>
                <a:ea typeface="宋体" panose="02010600030101010101" pitchFamily="2" charset="-122"/>
              </a:rPr>
              <a:t>，则对应的视图函数中参数名为</a:t>
            </a:r>
            <a:r>
              <a:rPr lang="en-US" altLang="zh-CN" sz="1400">
                <a:latin typeface="宋体" panose="02010600030101010101" pitchFamily="2" charset="-122"/>
                <a:ea typeface="宋体" panose="02010600030101010101" pitchFamily="2" charset="-122"/>
              </a:rPr>
              <a:t>id1</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设定</a:t>
            </a:r>
            <a:r>
              <a:rPr lang="en-US" altLang="zh-CN" sz="1400" b="1">
                <a:latin typeface="宋体" panose="02010600030101010101" pitchFamily="2" charset="-122"/>
                <a:ea typeface="宋体" panose="02010600030101010101" pitchFamily="2" charset="-122"/>
              </a:rPr>
              <a:t>debug</a:t>
            </a:r>
            <a:r>
              <a:rPr lang="zh-CN" altLang="en-US" sz="1400" b="1">
                <a:latin typeface="宋体" panose="02010600030101010101" pitchFamily="2" charset="-122"/>
                <a:ea typeface="宋体" panose="02010600030101010101" pitchFamily="2" charset="-122"/>
              </a:rPr>
              <a:t>模式与限制访问</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settings.py</a:t>
            </a:r>
            <a:r>
              <a:rPr lang="zh-CN" altLang="en-US" sz="1400">
                <a:latin typeface="宋体" panose="02010600030101010101" pitchFamily="2" charset="-122"/>
                <a:ea typeface="宋体" panose="02010600030101010101" pitchFamily="2" charset="-122"/>
              </a:rPr>
              <a:t>文件中将</a:t>
            </a:r>
            <a:r>
              <a:rPr lang="en-US" altLang="zh-CN" sz="1400">
                <a:latin typeface="宋体" panose="02010600030101010101" pitchFamily="2" charset="-122"/>
                <a:ea typeface="宋体" panose="02010600030101010101" pitchFamily="2" charset="-122"/>
              </a:rPr>
              <a:t>DEBUG = False</a:t>
            </a:r>
            <a:r>
              <a:rPr lang="zh-CN" altLang="en-US" sz="1400">
                <a:latin typeface="宋体" panose="02010600030101010101" pitchFamily="2" charset="-122"/>
                <a:ea typeface="宋体" panose="02010600030101010101" pitchFamily="2" charset="-122"/>
              </a:rPr>
              <a:t>，关闭调试模式</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调试模式开启时错误信息不会显示在浏览器中，显示标准错误页面</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ALLOWED_HOSTS = ['*']</a:t>
            </a:r>
            <a:r>
              <a:rPr lang="zh-CN" altLang="en-US" sz="1400">
                <a:latin typeface="宋体" panose="02010600030101010101" pitchFamily="2" charset="-122"/>
                <a:ea typeface="宋体" panose="02010600030101010101" pitchFamily="2" charset="-122"/>
              </a:rPr>
              <a:t>意为允许所有</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访问，在关闭调试模式时必须设置此选项。</a:t>
            </a:r>
            <a:endParaRPr lang="en-US" altLang="zh-CN" sz="1400">
              <a:latin typeface="宋体" panose="02010600030101010101" pitchFamily="2" charset="-122"/>
              <a:ea typeface="宋体" panose="02010600030101010101" pitchFamily="2" charset="-122"/>
            </a:endParaRPr>
          </a:p>
          <a:p>
            <a:pPr algn="l"/>
            <a:r>
              <a:rPr lang="zh-CN" altLang="en-US" sz="1400" b="1">
                <a:latin typeface="宋体" panose="02010600030101010101" pitchFamily="2" charset="-122"/>
                <a:ea typeface="宋体" panose="02010600030101010101" pitchFamily="2" charset="-122"/>
              </a:rPr>
              <a:t>错误页面</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下自定义错误代码</a:t>
            </a:r>
            <a:r>
              <a:rPr lang="en-US" altLang="zh-CN" sz="1400">
                <a:latin typeface="宋体" panose="02010600030101010101" pitchFamily="2" charset="-122"/>
                <a:ea typeface="宋体" panose="02010600030101010101" pitchFamily="2" charset="-122"/>
              </a:rPr>
              <a:t>.html</a:t>
            </a:r>
            <a:r>
              <a:rPr lang="zh-CN" altLang="en-US" sz="1400">
                <a:latin typeface="宋体" panose="02010600030101010101" pitchFamily="2" charset="-122"/>
                <a:ea typeface="宋体" panose="02010600030101010101" pitchFamily="2" charset="-122"/>
              </a:rPr>
              <a:t>，当关闭调试模式出现错误时</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打开时出错会显示错误信息</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，则</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会自动的寻找</a:t>
            </a:r>
            <a:r>
              <a:rPr lang="en-US" altLang="zh-CN" sz="1400">
                <a:latin typeface="宋体" panose="02010600030101010101" pitchFamily="2" charset="-122"/>
                <a:ea typeface="宋体" panose="02010600030101010101" pitchFamily="2" charset="-122"/>
              </a:rPr>
              <a:t>templates</a:t>
            </a:r>
            <a:r>
              <a:rPr lang="zh-CN" altLang="en-US" sz="1400">
                <a:latin typeface="宋体" panose="02010600030101010101" pitchFamily="2" charset="-122"/>
                <a:ea typeface="宋体" panose="02010600030101010101" pitchFamily="2" charset="-122"/>
              </a:rPr>
              <a:t>下对应错误代码的页面并显示，如</a:t>
            </a:r>
            <a:r>
              <a:rPr lang="en-US" altLang="zh-CN" sz="1400">
                <a:latin typeface="宋体" panose="02010600030101010101" pitchFamily="2" charset="-122"/>
                <a:ea typeface="宋体" panose="02010600030101010101" pitchFamily="2" charset="-122"/>
              </a:rPr>
              <a:t>404.html(url</a:t>
            </a:r>
            <a:r>
              <a:rPr lang="zh-CN" altLang="en-US" sz="1400">
                <a:latin typeface="宋体" panose="02010600030101010101" pitchFamily="2" charset="-122"/>
                <a:ea typeface="宋体" panose="02010600030101010101" pitchFamily="2" charset="-122"/>
              </a:rPr>
              <a:t>配置问题</a:t>
            </a:r>
            <a:r>
              <a:rPr lang="en-US" altLang="zh-CN" sz="1400">
                <a:latin typeface="宋体" panose="02010600030101010101" pitchFamily="2" charset="-122"/>
                <a:ea typeface="宋体" panose="02010600030101010101" pitchFamily="2" charset="-122"/>
              </a:rPr>
              <a:t>),500.html(</a:t>
            </a:r>
            <a:r>
              <a:rPr lang="zh-CN" altLang="en-US" sz="1400">
                <a:latin typeface="宋体" panose="02010600030101010101" pitchFamily="2" charset="-122"/>
                <a:ea typeface="宋体" panose="02010600030101010101" pitchFamily="2" charset="-122"/>
              </a:rPr>
              <a:t>视图函数问题</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p>
        </p:txBody>
      </p:sp>
      <p:sp>
        <p:nvSpPr>
          <p:cNvPr id="7" name="文本框 6">
            <a:extLst>
              <a:ext uri="{FF2B5EF4-FFF2-40B4-BE49-F238E27FC236}">
                <a16:creationId xmlns:a16="http://schemas.microsoft.com/office/drawing/2014/main" id="{9BDF445E-B3C9-4720-AF05-7FAC26826C9A}"/>
              </a:ext>
            </a:extLst>
          </p:cNvPr>
          <p:cNvSpPr txBox="1"/>
          <p:nvPr/>
        </p:nvSpPr>
        <p:spPr>
          <a:xfrm>
            <a:off x="4389120" y="15607"/>
            <a:ext cx="7802880" cy="954107"/>
          </a:xfrm>
          <a:prstGeom prst="rect">
            <a:avLst/>
          </a:prstGeom>
          <a:noFill/>
        </p:spPr>
        <p:txBody>
          <a:bodyPr wrap="square" rtlCol="0">
            <a:spAutoFit/>
          </a:bodyPr>
          <a:lstStyle/>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中有默认设置</a:t>
            </a:r>
            <a:r>
              <a:rPr lang="en-US" altLang="zh-CN" sz="1400" b="1">
                <a:latin typeface="宋体" panose="02010600030101010101" pitchFamily="2" charset="-122"/>
                <a:ea typeface="宋体" panose="02010600030101010101" pitchFamily="2" charset="-122"/>
              </a:rPr>
              <a:t>APPEND_SLASH = True</a:t>
            </a:r>
            <a:r>
              <a:rPr lang="zh-CN" altLang="en-US" sz="1400" b="1">
                <a:latin typeface="宋体" panose="02010600030101010101" pitchFamily="2" charset="-122"/>
                <a:ea typeface="宋体" panose="02010600030101010101" pitchFamily="2" charset="-122"/>
              </a:rPr>
              <a:t>，其意为对于任何不以</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结尾的</a:t>
            </a:r>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其会默认的重定向至有</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结尾的</a:t>
            </a:r>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，因此在设置超链接</a:t>
            </a:r>
            <a:r>
              <a:rPr lang="en-US" altLang="zh-CN" sz="1400" b="1">
                <a:latin typeface="宋体" panose="02010600030101010101" pitchFamily="2" charset="-122"/>
                <a:ea typeface="宋体" panose="02010600030101010101" pitchFamily="2" charset="-122"/>
              </a:rPr>
              <a:t>/urls.py</a:t>
            </a:r>
            <a:r>
              <a:rPr lang="zh-CN" altLang="en-US" sz="1400" b="1">
                <a:latin typeface="宋体" panose="02010600030101010101" pitchFamily="2" charset="-122"/>
                <a:ea typeface="宋体" panose="02010600030101010101" pitchFamily="2" charset="-122"/>
              </a:rPr>
              <a:t>文件时，最好添加结尾的</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注意其会在</a:t>
            </a:r>
            <a:r>
              <a:rPr lang="en-US" altLang="zh-CN" sz="1400" b="1">
                <a:latin typeface="宋体" panose="02010600030101010101" pitchFamily="2" charset="-122"/>
                <a:ea typeface="宋体" panose="02010600030101010101" pitchFamily="2" charset="-122"/>
              </a:rPr>
              <a:t>url</a:t>
            </a:r>
            <a:r>
              <a:rPr lang="zh-CN" altLang="en-US" sz="1400" b="1">
                <a:latin typeface="宋体" panose="02010600030101010101" pitchFamily="2" charset="-122"/>
                <a:ea typeface="宋体" panose="02010600030101010101" pitchFamily="2" charset="-122"/>
              </a:rPr>
              <a:t>中表示参数的符号</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前添加默认的</a:t>
            </a:r>
            <a:r>
              <a:rPr lang="en-US" altLang="zh-CN" sz="1400" b="1">
                <a:latin typeface="宋体" panose="02010600030101010101" pitchFamily="2" charset="-122"/>
                <a:ea typeface="宋体" panose="02010600030101010101" pitchFamily="2" charset="-122"/>
              </a:rPr>
              <a:t>/</a:t>
            </a:r>
            <a:r>
              <a:rPr lang="zh-CN" altLang="en-US" sz="1400" b="1">
                <a:latin typeface="宋体" panose="02010600030101010101" pitchFamily="2" charset="-122"/>
                <a:ea typeface="宋体" panose="02010600030101010101" pitchFamily="2" charset="-122"/>
              </a:rPr>
              <a:t>。</a:t>
            </a:r>
            <a:endParaRPr lang="en-US" altLang="zh-CN" sz="1400" b="1">
              <a:latin typeface="宋体" panose="02010600030101010101" pitchFamily="2" charset="-122"/>
              <a:ea typeface="宋体" panose="02010600030101010101" pitchFamily="2" charset="-122"/>
            </a:endParaRPr>
          </a:p>
          <a:p>
            <a:r>
              <a:rPr lang="zh-CN" altLang="en-US" sz="1400" b="1">
                <a:latin typeface="宋体" panose="02010600030101010101" pitchFamily="2" charset="-122"/>
                <a:ea typeface="宋体" panose="02010600030101010101" pitchFamily="2" charset="-122"/>
              </a:rPr>
              <a:t>总结来说，</a:t>
            </a:r>
            <a:r>
              <a:rPr lang="zh-CN" altLang="en-US" sz="1400" b="1">
                <a:solidFill>
                  <a:srgbClr val="FF0000"/>
                </a:solidFill>
                <a:latin typeface="宋体" panose="02010600030101010101" pitchFamily="2" charset="-122"/>
                <a:ea typeface="宋体" panose="02010600030101010101" pitchFamily="2" charset="-122"/>
              </a:rPr>
              <a:t>设置</a:t>
            </a:r>
            <a:r>
              <a:rPr lang="en-US" altLang="zh-CN" sz="1400" b="1">
                <a:solidFill>
                  <a:srgbClr val="FF0000"/>
                </a:solidFill>
                <a:latin typeface="宋体" panose="02010600030101010101" pitchFamily="2" charset="-122"/>
                <a:ea typeface="宋体" panose="02010600030101010101" pitchFamily="2" charset="-122"/>
              </a:rPr>
              <a:t>path</a:t>
            </a:r>
            <a:r>
              <a:rPr lang="zh-CN" altLang="en-US" sz="1400" b="1">
                <a:solidFill>
                  <a:srgbClr val="FF0000"/>
                </a:solidFill>
                <a:latin typeface="宋体" panose="02010600030101010101" pitchFamily="2" charset="-122"/>
                <a:ea typeface="宋体" panose="02010600030101010101" pitchFamily="2" charset="-122"/>
              </a:rPr>
              <a:t>匹配的</a:t>
            </a:r>
            <a:r>
              <a:rPr lang="en-US" altLang="zh-CN" sz="1400" b="1">
                <a:solidFill>
                  <a:srgbClr val="FF0000"/>
                </a:solidFill>
                <a:latin typeface="宋体" panose="02010600030101010101" pitchFamily="2" charset="-122"/>
                <a:ea typeface="宋体" panose="02010600030101010101" pitchFamily="2" charset="-122"/>
              </a:rPr>
              <a:t>URL</a:t>
            </a:r>
            <a:r>
              <a:rPr lang="zh-CN" altLang="en-US" sz="1400" b="1">
                <a:solidFill>
                  <a:srgbClr val="FF0000"/>
                </a:solidFill>
                <a:latin typeface="宋体" panose="02010600030101010101" pitchFamily="2" charset="-122"/>
                <a:ea typeface="宋体" panose="02010600030101010101" pitchFamily="2" charset="-122"/>
              </a:rPr>
              <a:t>与重定向</a:t>
            </a:r>
            <a:r>
              <a:rPr lang="en-US" altLang="zh-CN" sz="1400" b="1">
                <a:solidFill>
                  <a:srgbClr val="FF0000"/>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超链接的</a:t>
            </a:r>
            <a:r>
              <a:rPr lang="en-US" altLang="zh-CN" sz="1400" b="1">
                <a:solidFill>
                  <a:srgbClr val="FF0000"/>
                </a:solidFill>
                <a:latin typeface="宋体" panose="02010600030101010101" pitchFamily="2" charset="-122"/>
                <a:ea typeface="宋体" panose="02010600030101010101" pitchFamily="2" charset="-122"/>
              </a:rPr>
              <a:t>url</a:t>
            </a:r>
            <a:r>
              <a:rPr lang="zh-CN" altLang="en-US" sz="1400" b="1">
                <a:solidFill>
                  <a:srgbClr val="FF0000"/>
                </a:solidFill>
                <a:latin typeface="宋体" panose="02010600030101010101" pitchFamily="2" charset="-122"/>
                <a:ea typeface="宋体" panose="02010600030101010101" pitchFamily="2" charset="-122"/>
              </a:rPr>
              <a:t>在最后的</a:t>
            </a:r>
            <a:r>
              <a:rPr lang="en-US" altLang="zh-CN" sz="1400" b="1">
                <a:solidFill>
                  <a:srgbClr val="FF0000"/>
                </a:solidFill>
                <a:latin typeface="宋体" panose="02010600030101010101" pitchFamily="2" charset="-122"/>
                <a:ea typeface="宋体" panose="02010600030101010101" pitchFamily="2" charset="-122"/>
              </a:rPr>
              <a:t>/</a:t>
            </a:r>
            <a:r>
              <a:rPr lang="zh-CN" altLang="en-US" sz="1400" b="1">
                <a:solidFill>
                  <a:srgbClr val="FF0000"/>
                </a:solidFill>
                <a:latin typeface="宋体" panose="02010600030101010101" pitchFamily="2" charset="-122"/>
                <a:ea typeface="宋体" panose="02010600030101010101" pitchFamily="2" charset="-122"/>
              </a:rPr>
              <a:t>上匹配，否则会重定向甚至报错</a:t>
            </a:r>
            <a:r>
              <a:rPr lang="zh-CN" altLang="en-US" sz="1400" b="1">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998711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683742B-57A4-4D6F-885A-BB26FCDDA1C9}"/>
              </a:ext>
            </a:extLst>
          </p:cNvPr>
          <p:cNvSpPr txBox="1"/>
          <p:nvPr/>
        </p:nvSpPr>
        <p:spPr>
          <a:xfrm>
            <a:off x="0" y="0"/>
            <a:ext cx="12192000" cy="7201972"/>
          </a:xfrm>
          <a:prstGeom prst="rect">
            <a:avLst/>
          </a:prstGeom>
          <a:noFill/>
        </p:spPr>
        <p:txBody>
          <a:bodyPr wrap="square" rtlCol="0">
            <a:spAutoFit/>
          </a:bodyPr>
          <a:lstStyle/>
          <a:p>
            <a:pPr algn="l"/>
            <a:r>
              <a:rPr lang="en-US" altLang="zh-CN" sz="1400" b="1">
                <a:latin typeface="宋体" panose="02010600030101010101" pitchFamily="2" charset="-122"/>
                <a:ea typeface="宋体" panose="02010600030101010101" pitchFamily="2" charset="-122"/>
              </a:rPr>
              <a:t>request</a:t>
            </a:r>
            <a:r>
              <a:rPr lang="zh-CN" altLang="en-US" sz="1400" b="1">
                <a:latin typeface="宋体" panose="02010600030101010101" pitchFamily="2" charset="-122"/>
                <a:ea typeface="宋体" panose="02010600030101010101" pitchFamily="2" charset="-122"/>
              </a:rPr>
              <a:t>对象</a:t>
            </a:r>
            <a:r>
              <a:rPr lang="zh-CN" altLang="en-US" sz="1400">
                <a:latin typeface="宋体" panose="02010600030101010101" pitchFamily="2" charset="-122"/>
                <a:ea typeface="宋体" panose="02010600030101010101" pitchFamily="2" charset="-122"/>
              </a:rPr>
              <a:t>：是</a:t>
            </a:r>
            <a:r>
              <a:rPr lang="en-US" altLang="zh-CN" sz="1400" b="1">
                <a:solidFill>
                  <a:srgbClr val="FF0000"/>
                </a:solidFill>
                <a:latin typeface="宋体" panose="02010600030101010101" pitchFamily="2" charset="-122"/>
                <a:ea typeface="宋体" panose="02010600030101010101" pitchFamily="2" charset="-122"/>
              </a:rPr>
              <a:t>WSGIRequest</a:t>
            </a:r>
            <a:r>
              <a:rPr lang="zh-CN" altLang="en-US" sz="1400">
                <a:latin typeface="宋体" panose="02010600030101010101" pitchFamily="2" charset="-122"/>
                <a:ea typeface="宋体" panose="02010600030101010101" pitchFamily="2" charset="-122"/>
              </a:rPr>
              <a:t>类型的对象，每一个视图函数都需要有一个</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对象参数，</a:t>
            </a:r>
            <a:r>
              <a:rPr lang="en-US" altLang="zh-CN" sz="1400">
                <a:latin typeface="宋体" panose="02010600030101010101" pitchFamily="2" charset="-122"/>
                <a:ea typeface="宋体" panose="02010600030101010101" pitchFamily="2" charset="-122"/>
              </a:rPr>
              <a:t>django</a:t>
            </a:r>
            <a:r>
              <a:rPr lang="zh-CN" altLang="en-US" sz="1400">
                <a:latin typeface="宋体" panose="02010600030101010101" pitchFamily="2" charset="-122"/>
                <a:ea typeface="宋体" panose="02010600030101010101" pitchFamily="2" charset="-122"/>
              </a:rPr>
              <a:t>解析</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请求报文并创建</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对象保存参数，属性：</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path</a:t>
            </a:r>
            <a:r>
              <a:rPr lang="zh-CN" altLang="en-US" sz="1400">
                <a:latin typeface="宋体" panose="02010600030101010101" pitchFamily="2" charset="-122"/>
                <a:ea typeface="宋体" panose="02010600030101010101" pitchFamily="2" charset="-122"/>
              </a:rPr>
              <a:t>：一个字符串，表示请求的页面的完整路径，不包含域名和参数部分</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从域名到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之间的内容</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method</a:t>
            </a:r>
            <a:r>
              <a:rPr lang="zh-CN" altLang="en-US" sz="1400">
                <a:latin typeface="宋体" panose="02010600030101010101" pitchFamily="2" charset="-122"/>
                <a:ea typeface="宋体" panose="02010600030101010101" pitchFamily="2" charset="-122"/>
              </a:rPr>
              <a:t>：一个字符串，表示请求使用的</a:t>
            </a:r>
            <a:r>
              <a:rPr lang="en-US" altLang="zh-CN" sz="1400">
                <a:latin typeface="宋体" panose="02010600030101010101" pitchFamily="2" charset="-122"/>
                <a:ea typeface="宋体" panose="02010600030101010101" pitchFamily="2" charset="-122"/>
              </a:rPr>
              <a:t>HTTP</a:t>
            </a:r>
            <a:r>
              <a:rPr lang="zh-CN" altLang="en-US" sz="1400">
                <a:latin typeface="宋体" panose="02010600030101010101" pitchFamily="2" charset="-122"/>
                <a:ea typeface="宋体" panose="02010600030101010101" pitchFamily="2" charset="-122"/>
              </a:rPr>
              <a:t>方法，包括</a:t>
            </a:r>
            <a:r>
              <a:rPr lang="en-US" altLang="zh-CN" sz="1400">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'HEAD'</a:t>
            </a:r>
            <a:r>
              <a:rPr lang="zh-CN" altLang="en-US" sz="1400">
                <a:latin typeface="宋体" panose="02010600030101010101" pitchFamily="2" charset="-122"/>
                <a:ea typeface="宋体" panose="02010600030101010101" pitchFamily="2" charset="-122"/>
              </a:rPr>
              <a:t>等；在浏览器中给出地址发出请求采用</a:t>
            </a:r>
            <a:r>
              <a:rPr lang="en-US" altLang="zh-CN" sz="1400">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方式，如超链接，在地址栏直接输入</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；在浏览器中点击表单的提交按钮发起请求，如表单的</a:t>
            </a:r>
            <a:r>
              <a:rPr lang="en-US" altLang="zh-CN" sz="1400">
                <a:latin typeface="宋体" panose="02010600030101010101" pitchFamily="2" charset="-122"/>
                <a:ea typeface="宋体" panose="02010600030101010101" pitchFamily="2" charset="-122"/>
              </a:rPr>
              <a:t>method</a:t>
            </a:r>
            <a:r>
              <a:rPr lang="zh-CN" altLang="en-US" sz="1400">
                <a:latin typeface="宋体" panose="02010600030101010101" pitchFamily="2" charset="-122"/>
                <a:ea typeface="宋体" panose="02010600030101010101" pitchFamily="2" charset="-122"/>
              </a:rPr>
              <a:t>设置为</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则为</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请求；</a:t>
            </a:r>
          </a:p>
          <a:p>
            <a:r>
              <a:rPr lang="en-US" altLang="zh-CN" sz="1400" b="1">
                <a:latin typeface="宋体" panose="02010600030101010101" pitchFamily="2" charset="-122"/>
                <a:ea typeface="宋体" panose="02010600030101010101" pitchFamily="2" charset="-122"/>
              </a:rPr>
              <a:t>encoding</a:t>
            </a:r>
            <a:r>
              <a:rPr lang="zh-CN" altLang="en-US" sz="1400">
                <a:latin typeface="宋体" panose="02010600030101010101" pitchFamily="2" charset="-122"/>
                <a:ea typeface="宋体" panose="02010600030101010101" pitchFamily="2" charset="-122"/>
              </a:rPr>
              <a:t>：一个字符串，表示提交的数据的编码方式；如果为</a:t>
            </a:r>
            <a:r>
              <a:rPr lang="en-US" altLang="zh-CN" sz="1400">
                <a:latin typeface="宋体" panose="02010600030101010101" pitchFamily="2" charset="-122"/>
                <a:ea typeface="宋体" panose="02010600030101010101" pitchFamily="2" charset="-122"/>
              </a:rPr>
              <a:t>None</a:t>
            </a:r>
            <a:r>
              <a:rPr lang="zh-CN" altLang="en-US" sz="1400">
                <a:latin typeface="宋体" panose="02010600030101010101" pitchFamily="2" charset="-122"/>
                <a:ea typeface="宋体" panose="02010600030101010101" pitchFamily="2" charset="-122"/>
              </a:rPr>
              <a:t>则表示使用浏览器的默认设置，一般为</a:t>
            </a:r>
            <a:r>
              <a:rPr lang="en-US" altLang="zh-CN" sz="1400">
                <a:latin typeface="宋体" panose="02010600030101010101" pitchFamily="2" charset="-122"/>
                <a:ea typeface="宋体" panose="02010600030101010101" pitchFamily="2" charset="-122"/>
              </a:rPr>
              <a:t>utf-8</a:t>
            </a:r>
            <a:r>
              <a:rPr lang="zh-CN" altLang="en-US" sz="1400">
                <a:latin typeface="宋体" panose="02010600030101010101" pitchFamily="2" charset="-122"/>
                <a:ea typeface="宋体" panose="02010600030101010101" pitchFamily="2" charset="-122"/>
              </a:rPr>
              <a:t>。</a:t>
            </a:r>
          </a:p>
          <a:p>
            <a:r>
              <a:rPr lang="zh-CN" altLang="en-US" sz="1400">
                <a:latin typeface="宋体" panose="02010600030101010101" pitchFamily="2" charset="-122"/>
                <a:ea typeface="宋体" panose="02010600030101010101" pitchFamily="2" charset="-122"/>
              </a:rPr>
              <a:t>这个属性是可写的，可以通过修改它来修改访问表单数据使用的编码，接下来对属性的任何访问将使用新的</a:t>
            </a:r>
            <a:r>
              <a:rPr lang="en-US" altLang="zh-CN" sz="1400">
                <a:latin typeface="宋体" panose="02010600030101010101" pitchFamily="2" charset="-122"/>
                <a:ea typeface="宋体" panose="02010600030101010101" pitchFamily="2" charset="-122"/>
              </a:rPr>
              <a:t>encoding</a:t>
            </a:r>
            <a:r>
              <a:rPr lang="zh-CN" altLang="en-US" sz="1400">
                <a:latin typeface="宋体" panose="02010600030101010101" pitchFamily="2" charset="-122"/>
                <a:ea typeface="宋体" panose="02010600030101010101" pitchFamily="2" charset="-122"/>
              </a:rPr>
              <a:t>值。</a:t>
            </a:r>
          </a:p>
          <a:p>
            <a:r>
              <a:rPr lang="en-US" altLang="zh-CN" sz="1400" b="1">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QueryDict</a:t>
            </a:r>
            <a:r>
              <a:rPr lang="zh-CN" altLang="en-US" sz="1400">
                <a:latin typeface="宋体" panose="02010600030101010101" pitchFamily="2" charset="-122"/>
                <a:ea typeface="宋体" panose="02010600030101010101" pitchFamily="2" charset="-122"/>
              </a:rPr>
              <a:t>类型对象，类似于字典，包含</a:t>
            </a:r>
            <a:r>
              <a:rPr lang="en-US" altLang="zh-CN" sz="1400">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请求方式的所有参数，</a:t>
            </a:r>
            <a:r>
              <a:rPr lang="en-US" altLang="zh-CN" sz="1400">
                <a:latin typeface="宋体" panose="02010600030101010101" pitchFamily="2" charset="-122"/>
                <a:ea typeface="宋体" panose="02010600030101010101" pitchFamily="2" charset="-122"/>
              </a:rPr>
              <a:t>request.GET['a']/.get('a');(</a:t>
            </a:r>
            <a:r>
              <a:rPr lang="zh-CN" altLang="en-US" sz="1400">
                <a:latin typeface="宋体" panose="02010600030101010101" pitchFamily="2" charset="-122"/>
                <a:ea typeface="宋体" panose="02010600030101010101" pitchFamily="2" charset="-122"/>
              </a:rPr>
              <a:t>通过</a:t>
            </a:r>
            <a:r>
              <a:rPr lang="en-US" altLang="zh-CN" sz="1400">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提交的参数位于</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中，安全性不高</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QueryDict</a:t>
            </a:r>
            <a:r>
              <a:rPr lang="zh-CN" altLang="en-US" sz="1400">
                <a:latin typeface="宋体" panose="02010600030101010101" pitchFamily="2" charset="-122"/>
                <a:ea typeface="宋体" panose="02010600030101010101" pitchFamily="2" charset="-122"/>
              </a:rPr>
              <a:t>类型对象，类似于字典，包含</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请求方式的所有参数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通过</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提交的参数位于请求头中，安全性较高</a:t>
            </a:r>
            <a:r>
              <a:rPr lang="en-US" altLang="zh-CN" sz="1400">
                <a:latin typeface="宋体" panose="02010600030101010101" pitchFamily="2" charset="-122"/>
                <a:ea typeface="宋体" panose="02010600030101010101" pitchFamily="2" charset="-122"/>
              </a:rPr>
              <a:t>)</a:t>
            </a:r>
            <a:endParaRPr lang="zh-CN" altLang="en-US"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FILES</a:t>
            </a:r>
            <a:r>
              <a:rPr lang="zh-CN" altLang="en-US" sz="1400">
                <a:latin typeface="宋体" panose="02010600030101010101" pitchFamily="2" charset="-122"/>
                <a:ea typeface="宋体" panose="02010600030101010101" pitchFamily="2" charset="-122"/>
              </a:rPr>
              <a:t>：一个类似于字典的对象，包含所有的上传文件；</a:t>
            </a:r>
          </a:p>
          <a:p>
            <a:r>
              <a:rPr lang="en-US" altLang="zh-CN" sz="1400" b="1">
                <a:latin typeface="宋体" panose="02010600030101010101" pitchFamily="2" charset="-122"/>
                <a:ea typeface="宋体" panose="02010600030101010101" pitchFamily="2" charset="-122"/>
              </a:rPr>
              <a:t>COOKIES</a:t>
            </a:r>
            <a:r>
              <a:rPr lang="zh-CN" altLang="en-US" sz="1400">
                <a:latin typeface="宋体" panose="02010600030101010101" pitchFamily="2" charset="-122"/>
                <a:ea typeface="宋体" panose="02010600030101010101" pitchFamily="2" charset="-122"/>
              </a:rPr>
              <a:t>：一个标准的</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字典，包含所有的</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，键和值都为字符串；</a:t>
            </a:r>
          </a:p>
          <a:p>
            <a:r>
              <a:rPr lang="en-US" altLang="zh-CN" sz="1400" b="1">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：一个既可读又可写的类似于字典的对象，表示当前的会话，只有当</a:t>
            </a:r>
            <a:r>
              <a:rPr lang="en-US" altLang="zh-CN" sz="1400">
                <a:latin typeface="宋体" panose="02010600030101010101" pitchFamily="2" charset="-122"/>
                <a:ea typeface="宋体" panose="02010600030101010101" pitchFamily="2" charset="-122"/>
              </a:rPr>
              <a:t>Django </a:t>
            </a:r>
            <a:r>
              <a:rPr lang="zh-CN" altLang="en-US" sz="1400">
                <a:latin typeface="宋体" panose="02010600030101010101" pitchFamily="2" charset="-122"/>
                <a:ea typeface="宋体" panose="02010600030101010101" pitchFamily="2" charset="-122"/>
              </a:rPr>
              <a:t>启用会话的支持时才可用。</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QueryDict</a:t>
            </a:r>
            <a:r>
              <a:rPr lang="zh-CN" altLang="en-US" sz="1400" b="1">
                <a:latin typeface="宋体" panose="02010600030101010101" pitchFamily="2" charset="-122"/>
                <a:ea typeface="宋体" panose="02010600030101010101" pitchFamily="2" charset="-122"/>
              </a:rPr>
              <a:t>类型对象</a:t>
            </a:r>
            <a:r>
              <a:rPr lang="zh-CN" altLang="en-US" sz="1400">
                <a:latin typeface="宋体" panose="02010600030101010101" pitchFamily="2" charset="-122"/>
                <a:ea typeface="宋体" panose="02010600030101010101" pitchFamily="2" charset="-122"/>
              </a:rPr>
              <a:t>：其类似于字典，在</a:t>
            </a:r>
            <a:r>
              <a:rPr lang="en-US" altLang="zh-CN" sz="1400">
                <a:latin typeface="宋体" panose="02010600030101010101" pitchFamily="2" charset="-122"/>
                <a:ea typeface="宋体" panose="02010600030101010101" pitchFamily="2" charset="-122"/>
              </a:rPr>
              <a:t>GET/POST</a:t>
            </a:r>
            <a:r>
              <a:rPr lang="zh-CN" altLang="en-US" sz="1400">
                <a:latin typeface="宋体" panose="02010600030101010101" pitchFamily="2" charset="-122"/>
                <a:ea typeface="宋体" panose="02010600030101010101" pitchFamily="2" charset="-122"/>
              </a:rPr>
              <a:t>方法中，其传入参数的类型都为</a:t>
            </a:r>
            <a:r>
              <a:rPr lang="en-US" altLang="zh-CN" sz="1400">
                <a:latin typeface="宋体" panose="02010600030101010101" pitchFamily="2" charset="-122"/>
                <a:ea typeface="宋体" panose="02010600030101010101" pitchFamily="2" charset="-122"/>
              </a:rPr>
              <a:t>'a=1&amp;b=2'</a:t>
            </a:r>
            <a:r>
              <a:rPr lang="zh-CN" altLang="en-US" sz="1400">
                <a:latin typeface="宋体" panose="02010600030101010101" pitchFamily="2" charset="-122"/>
                <a:ea typeface="宋体" panose="02010600030101010101" pitchFamily="2" charset="-122"/>
              </a:rPr>
              <a:t>，即以</a:t>
            </a:r>
            <a:r>
              <a:rPr lang="en-US" altLang="zh-CN" sz="1400">
                <a:latin typeface="宋体" panose="02010600030101010101" pitchFamily="2" charset="-122"/>
                <a:ea typeface="宋体" panose="02010600030101010101" pitchFamily="2" charset="-122"/>
              </a:rPr>
              <a:t>&amp;</a:t>
            </a:r>
            <a:r>
              <a:rPr lang="zh-CN" altLang="en-US" sz="1400">
                <a:latin typeface="宋体" panose="02010600030101010101" pitchFamily="2" charset="-122"/>
                <a:ea typeface="宋体" panose="02010600030101010101" pitchFamily="2" charset="-122"/>
              </a:rPr>
              <a:t>隔开的键值对形式，其会将键值对拆分为两个字符串并组成对应关系，①添加，</a:t>
            </a:r>
            <a:r>
              <a:rPr lang="en-US" altLang="zh-CN" sz="1400">
                <a:latin typeface="宋体" panose="02010600030101010101" pitchFamily="2" charset="-122"/>
                <a:ea typeface="宋体" panose="02010600030101010101" pitchFamily="2" charset="-122"/>
              </a:rPr>
              <a:t>q=QueryDict('a=1&amp;c=3&amp;a=2')</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GET</a:t>
            </a:r>
            <a:r>
              <a:rPr lang="zh-CN" altLang="en-US" sz="1400">
                <a:latin typeface="宋体" panose="02010600030101010101" pitchFamily="2" charset="-122"/>
                <a:ea typeface="宋体" panose="02010600030101010101" pitchFamily="2" charset="-122"/>
              </a:rPr>
              <a:t>方法中截取</a:t>
            </a:r>
            <a:r>
              <a:rPr lang="en-US" altLang="zh-CN" sz="1400">
                <a:latin typeface="宋体" panose="02010600030101010101" pitchFamily="2" charset="-122"/>
                <a:ea typeface="宋体" panose="02010600030101010101" pitchFamily="2" charset="-122"/>
              </a:rPr>
              <a:t>URL</a:t>
            </a:r>
            <a:r>
              <a:rPr lang="zh-CN" altLang="en-US" sz="1400">
                <a:latin typeface="宋体" panose="02010600030101010101" pitchFamily="2" charset="-122"/>
                <a:ea typeface="宋体" panose="02010600030101010101" pitchFamily="2" charset="-122"/>
              </a:rPr>
              <a:t>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后的部分，在</a:t>
            </a:r>
            <a:r>
              <a:rPr lang="en-US" altLang="zh-CN" sz="1400">
                <a:latin typeface="宋体" panose="02010600030101010101" pitchFamily="2" charset="-122"/>
                <a:ea typeface="宋体" panose="02010600030101010101" pitchFamily="2" charset="-122"/>
              </a:rPr>
              <a:t>POST</a:t>
            </a:r>
            <a:r>
              <a:rPr lang="zh-CN" altLang="en-US" sz="1400">
                <a:latin typeface="宋体" panose="02010600030101010101" pitchFamily="2" charset="-122"/>
                <a:ea typeface="宋体" panose="02010600030101010101" pitchFamily="2" charset="-122"/>
              </a:rPr>
              <a:t>方法中以</a:t>
            </a:r>
            <a:r>
              <a:rPr lang="en-US" altLang="zh-CN" sz="1400">
                <a:latin typeface="宋体" panose="02010600030101010101" pitchFamily="2" charset="-122"/>
                <a:ea typeface="宋体" panose="02010600030101010101" pitchFamily="2" charset="-122"/>
              </a:rPr>
              <a:t>form</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name</a:t>
            </a:r>
            <a:r>
              <a:rPr lang="zh-CN" altLang="en-US" sz="1400">
                <a:latin typeface="宋体" panose="02010600030101010101" pitchFamily="2" charset="-122"/>
                <a:ea typeface="宋体" panose="02010600030101010101" pitchFamily="2" charset="-122"/>
              </a:rPr>
              <a:t>属性的值为键</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开发人员设定</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value</a:t>
            </a:r>
            <a:r>
              <a:rPr lang="zh-CN" altLang="en-US" sz="1400">
                <a:latin typeface="宋体" panose="02010600030101010101" pitchFamily="2" charset="-122"/>
                <a:ea typeface="宋体" panose="02010600030101010101" pitchFamily="2" charset="-122"/>
              </a:rPr>
              <a:t>属性的值为值</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用户填写</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；②查询，其支持一个键对应多个值，</a:t>
            </a:r>
            <a:r>
              <a:rPr lang="en-US" altLang="zh-CN" sz="1400">
                <a:latin typeface="宋体" panose="02010600030101010101" pitchFamily="2" charset="-122"/>
                <a:ea typeface="宋体" panose="02010600030101010101" pitchFamily="2" charset="-122"/>
              </a:rPr>
              <a:t>q.get('a', default)</a:t>
            </a:r>
            <a:r>
              <a:rPr lang="zh-CN" altLang="en-US" sz="1400">
                <a:latin typeface="宋体" panose="02010600030101010101" pitchFamily="2" charset="-122"/>
                <a:ea typeface="宋体" panose="02010600030101010101" pitchFamily="2" charset="-122"/>
              </a:rPr>
              <a:t>查询</a:t>
            </a:r>
            <a:r>
              <a:rPr lang="en-US" altLang="zh-CN" sz="1400">
                <a:latin typeface="宋体" panose="02010600030101010101" pitchFamily="2" charset="-122"/>
                <a:ea typeface="宋体" panose="02010600030101010101" pitchFamily="2" charset="-122"/>
              </a:rPr>
              <a:t>'a'</a:t>
            </a:r>
            <a:r>
              <a:rPr lang="zh-CN" altLang="en-US" sz="1400">
                <a:latin typeface="宋体" panose="02010600030101010101" pitchFamily="2" charset="-122"/>
                <a:ea typeface="宋体" panose="02010600030101010101" pitchFamily="2" charset="-122"/>
              </a:rPr>
              <a:t>的值若不存在则返回</a:t>
            </a:r>
            <a:r>
              <a:rPr lang="en-US" altLang="zh-CN" sz="1400">
                <a:latin typeface="宋体" panose="02010600030101010101" pitchFamily="2" charset="-122"/>
                <a:ea typeface="宋体" panose="02010600030101010101" pitchFamily="2" charset="-122"/>
              </a:rPr>
              <a:t>default</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q.getlist('a')</a:t>
            </a:r>
            <a:r>
              <a:rPr lang="zh-CN" altLang="en-US" sz="1400">
                <a:latin typeface="宋体" panose="02010600030101010101" pitchFamily="2" charset="-122"/>
                <a:ea typeface="宋体" panose="02010600030101010101" pitchFamily="2" charset="-122"/>
              </a:rPr>
              <a:t>与上类似但返回一个</a:t>
            </a:r>
            <a:r>
              <a:rPr lang="en-US" altLang="zh-CN" sz="1400">
                <a:latin typeface="宋体" panose="02010600030101010101" pitchFamily="2" charset="-122"/>
                <a:ea typeface="宋体" panose="02010600030101010101" pitchFamily="2" charset="-122"/>
              </a:rPr>
              <a:t>'a'</a:t>
            </a:r>
            <a:r>
              <a:rPr lang="zh-CN" altLang="en-US" sz="1400">
                <a:latin typeface="宋体" panose="02010600030101010101" pitchFamily="2" charset="-122"/>
                <a:ea typeface="宋体" panose="02010600030101010101" pitchFamily="2" charset="-122"/>
              </a:rPr>
              <a:t>的值组成的列表，</a:t>
            </a:r>
            <a:r>
              <a:rPr lang="en-US" altLang="zh-CN" sz="1400">
                <a:latin typeface="宋体" panose="02010600030101010101" pitchFamily="2" charset="-122"/>
                <a:ea typeface="宋体" panose="02010600030101010101" pitchFamily="2" charset="-122"/>
              </a:rPr>
              <a:t>q['a']</a:t>
            </a:r>
            <a:r>
              <a:rPr lang="zh-CN" altLang="en-US" sz="1400">
                <a:latin typeface="宋体" panose="02010600030101010101" pitchFamily="2" charset="-122"/>
                <a:ea typeface="宋体" panose="02010600030101010101" pitchFamily="2" charset="-122"/>
              </a:rPr>
              <a:t>当</a:t>
            </a:r>
            <a:r>
              <a:rPr lang="en-US" altLang="zh-CN" sz="1400">
                <a:latin typeface="宋体" panose="02010600030101010101" pitchFamily="2" charset="-122"/>
                <a:ea typeface="宋体" panose="02010600030101010101" pitchFamily="2" charset="-122"/>
              </a:rPr>
              <a:t>'a'</a:t>
            </a:r>
            <a:r>
              <a:rPr lang="zh-CN" altLang="en-US" sz="1400">
                <a:latin typeface="宋体" panose="02010600030101010101" pitchFamily="2" charset="-122"/>
                <a:ea typeface="宋体" panose="02010600030101010101" pitchFamily="2" charset="-122"/>
              </a:rPr>
              <a:t>不存在时报错。</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JsonResponse</a:t>
            </a:r>
            <a:r>
              <a:rPr lang="zh-CN" altLang="en-US" sz="1400" b="1">
                <a:latin typeface="宋体" panose="02010600030101010101" pitchFamily="2" charset="-122"/>
                <a:ea typeface="宋体" panose="02010600030101010101" pitchFamily="2" charset="-122"/>
              </a:rPr>
              <a:t>对象</a:t>
            </a:r>
            <a:r>
              <a:rPr lang="zh-CN" altLang="en-US" sz="1400">
                <a:latin typeface="宋体" panose="02010600030101010101" pitchFamily="2" charset="-122"/>
                <a:ea typeface="宋体" panose="02010600030101010101" pitchFamily="2" charset="-122"/>
              </a:rPr>
              <a:t>：其是</a:t>
            </a:r>
            <a:r>
              <a:rPr lang="en-US" altLang="zh-CN" sz="1400" b="1">
                <a:solidFill>
                  <a:srgbClr val="FF0000"/>
                </a:solidFill>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的子类，用于</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请求返回</a:t>
            </a:r>
            <a:r>
              <a:rPr lang="en-US" altLang="zh-CN" sz="1400">
                <a:latin typeface="宋体" panose="02010600030101010101" pitchFamily="2" charset="-122"/>
                <a:ea typeface="宋体" panose="02010600030101010101" pitchFamily="2" charset="-122"/>
              </a:rPr>
              <a:t>json</a:t>
            </a:r>
            <a:r>
              <a:rPr lang="zh-CN" altLang="en-US" sz="1400">
                <a:latin typeface="宋体" panose="02010600030101010101" pitchFamily="2" charset="-122"/>
                <a:ea typeface="宋体" panose="02010600030101010101" pitchFamily="2" charset="-122"/>
              </a:rPr>
              <a:t>类型的数据，</a:t>
            </a:r>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即异步的</a:t>
            </a:r>
            <a:r>
              <a:rPr lang="en-US" altLang="zh-CN" sz="1400">
                <a:latin typeface="宋体" panose="02010600030101010101" pitchFamily="2" charset="-122"/>
                <a:ea typeface="宋体" panose="02010600030101010101" pitchFamily="2" charset="-122"/>
              </a:rPr>
              <a:t>JavaScript</a:t>
            </a:r>
            <a:r>
              <a:rPr lang="zh-CN" altLang="en-US" sz="1400">
                <a:latin typeface="宋体" panose="02010600030101010101" pitchFamily="2" charset="-122"/>
                <a:ea typeface="宋体" panose="02010600030101010101" pitchFamily="2" charset="-122"/>
              </a:rPr>
              <a:t>方法</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详见前端学习</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。在使用之前，需要在项目下新建</a:t>
            </a:r>
            <a:r>
              <a:rPr lang="en-US" altLang="zh-CN" sz="1400">
                <a:latin typeface="宋体" panose="02010600030101010101" pitchFamily="2" charset="-122"/>
                <a:ea typeface="宋体" panose="02010600030101010101" pitchFamily="2" charset="-122"/>
              </a:rPr>
              <a:t>static</a:t>
            </a:r>
            <a:r>
              <a:rPr lang="zh-CN" altLang="en-US" sz="1400">
                <a:latin typeface="宋体" panose="02010600030101010101" pitchFamily="2" charset="-122"/>
                <a:ea typeface="宋体" panose="02010600030101010101" pitchFamily="2" charset="-122"/>
              </a:rPr>
              <a:t>文件夹，并在</a:t>
            </a:r>
            <a:r>
              <a:rPr lang="en-US" altLang="zh-CN" sz="1400">
                <a:latin typeface="宋体" panose="02010600030101010101" pitchFamily="2" charset="-122"/>
                <a:ea typeface="宋体" panose="02010600030101010101" pitchFamily="2" charset="-122"/>
              </a:rPr>
              <a:t>settings</a:t>
            </a:r>
            <a:r>
              <a:rPr lang="zh-CN" altLang="en-US" sz="1400">
                <a:latin typeface="宋体" panose="02010600030101010101" pitchFamily="2" charset="-122"/>
                <a:ea typeface="宋体" panose="02010600030101010101" pitchFamily="2" charset="-122"/>
              </a:rPr>
              <a:t>中设置静态文件的保存目录，一般在静态文件夹下设置</a:t>
            </a:r>
            <a:r>
              <a:rPr lang="en-US" altLang="zh-CN" sz="1400">
                <a:latin typeface="宋体" panose="02010600030101010101" pitchFamily="2" charset="-122"/>
                <a:ea typeface="宋体" panose="02010600030101010101" pitchFamily="2" charset="-122"/>
              </a:rPr>
              <a:t>js/</a:t>
            </a:r>
          </a:p>
          <a:p>
            <a:r>
              <a:rPr lang="en-US" altLang="zh-CN" sz="1400">
                <a:latin typeface="宋体" panose="02010600030101010101" pitchFamily="2" charset="-122"/>
                <a:ea typeface="宋体" panose="02010600030101010101" pitchFamily="2" charset="-122"/>
              </a:rPr>
              <a:t>css/img</a:t>
            </a:r>
            <a:r>
              <a:rPr lang="zh-CN" altLang="en-US" sz="1400">
                <a:latin typeface="宋体" panose="02010600030101010101" pitchFamily="2" charset="-122"/>
                <a:ea typeface="宋体" panose="02010600030101010101" pitchFamily="2" charset="-122"/>
              </a:rPr>
              <a:t>目录保存要使用的静态文件。</a:t>
            </a:r>
            <a:r>
              <a:rPr lang="en-US" altLang="zh-CN" sz="1400">
                <a:latin typeface="宋体" panose="02010600030101010101" pitchFamily="2" charset="-122"/>
                <a:ea typeface="宋体" panose="02010600030101010101" pitchFamily="2" charset="-122"/>
              </a:rPr>
              <a:t>(</a:t>
            </a:r>
            <a:r>
              <a:rPr lang="zh-CN" altLang="en-US" sz="1400">
                <a:solidFill>
                  <a:srgbClr val="FF0000"/>
                </a:solidFill>
                <a:latin typeface="宋体" panose="02010600030101010101" pitchFamily="2" charset="-122"/>
                <a:ea typeface="宋体" panose="02010600030101010101" pitchFamily="2" charset="-122"/>
              </a:rPr>
              <a:t>可用于实现页面的局部刷新，即不重新加载页面的所有内容</a:t>
            </a:r>
            <a:r>
              <a:rPr lang="en-US" altLang="zh-CN" sz="1400">
                <a:latin typeface="宋体" panose="02010600030101010101" pitchFamily="2" charset="-122"/>
                <a:ea typeface="宋体" panose="02010600030101010101" pitchFamily="2" charset="-122"/>
              </a:rPr>
              <a:t>)</a:t>
            </a:r>
          </a:p>
          <a:p>
            <a:r>
              <a:rPr lang="en-US" altLang="zh-CN" sz="1400">
                <a:latin typeface="宋体" panose="02010600030101010101" pitchFamily="2" charset="-122"/>
                <a:ea typeface="宋体" panose="02010600030101010101" pitchFamily="2" charset="-122"/>
              </a:rPr>
              <a:t>ajax</a:t>
            </a:r>
            <a:r>
              <a:rPr lang="zh-CN" altLang="en-US" sz="1400">
                <a:latin typeface="宋体" panose="02010600030101010101" pitchFamily="2" charset="-122"/>
                <a:ea typeface="宋体" panose="02010600030101010101" pitchFamily="2" charset="-122"/>
              </a:rPr>
              <a:t>请求都在后台，需返回</a:t>
            </a:r>
            <a:r>
              <a:rPr lang="en-US" altLang="zh-CN" sz="1400">
                <a:latin typeface="宋体" panose="02010600030101010101" pitchFamily="2" charset="-122"/>
                <a:ea typeface="宋体" panose="02010600030101010101" pitchFamily="2" charset="-122"/>
              </a:rPr>
              <a:t>JsonResponse</a:t>
            </a:r>
            <a:r>
              <a:rPr lang="zh-CN" altLang="en-US" sz="1400">
                <a:latin typeface="宋体" panose="02010600030101010101" pitchFamily="2" charset="-122"/>
                <a:ea typeface="宋体" panose="02010600030101010101" pitchFamily="2" charset="-122"/>
              </a:rPr>
              <a:t>对象，不能直接使用</a:t>
            </a:r>
            <a:r>
              <a:rPr lang="en-US" altLang="zh-CN" sz="1400">
                <a:latin typeface="宋体" panose="02010600030101010101" pitchFamily="2" charset="-122"/>
                <a:ea typeface="宋体" panose="02010600030101010101" pitchFamily="2" charset="-122"/>
              </a:rPr>
              <a:t>render/redirect</a:t>
            </a:r>
            <a:r>
              <a:rPr lang="zh-CN" altLang="en-US" sz="1400">
                <a:latin typeface="宋体" panose="02010600030101010101" pitchFamily="2" charset="-122"/>
                <a:ea typeface="宋体" panose="02010600030101010101" pitchFamily="2" charset="-122"/>
              </a:rPr>
              <a:t>，其页面不会变化</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请求在后台访问，其会访问指定的页面，但不显现</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request</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response</a:t>
            </a:r>
            <a:r>
              <a:rPr lang="zh-CN" altLang="en-US" sz="1400" b="1">
                <a:latin typeface="宋体" panose="02010600030101010101" pitchFamily="2" charset="-122"/>
                <a:ea typeface="宋体" panose="02010600030101010101" pitchFamily="2" charset="-122"/>
              </a:rPr>
              <a:t>对象</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views</a:t>
            </a:r>
            <a:r>
              <a:rPr lang="zh-CN" altLang="en-US" sz="1400">
                <a:latin typeface="宋体" panose="02010600030101010101" pitchFamily="2" charset="-122"/>
                <a:ea typeface="宋体" panose="02010600030101010101" pitchFamily="2" charset="-122"/>
              </a:rPr>
              <a:t>函数中，第一个参数</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是包含有浏览器请求信息的</a:t>
            </a:r>
            <a:r>
              <a:rPr lang="en-US" altLang="zh-CN" sz="1400">
                <a:latin typeface="宋体" panose="02010600030101010101" pitchFamily="2" charset="-122"/>
                <a:ea typeface="宋体" panose="02010600030101010101" pitchFamily="2" charset="-122"/>
              </a:rPr>
              <a:t>WSGIRequest</a:t>
            </a:r>
            <a:r>
              <a:rPr lang="zh-CN" altLang="en-US" sz="1400">
                <a:latin typeface="宋体" panose="02010600030101010101" pitchFamily="2" charset="-122"/>
                <a:ea typeface="宋体" panose="02010600030101010101" pitchFamily="2" charset="-122"/>
              </a:rPr>
              <a:t>类型的请求对象，而如果要设置</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，则需要在服务器发送回去的</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包括</a:t>
            </a:r>
            <a:r>
              <a:rPr lang="en-US" altLang="zh-CN" sz="1400">
                <a:latin typeface="宋体" panose="02010600030101010101" pitchFamily="2" charset="-122"/>
                <a:ea typeface="宋体" panose="02010600030101010101" pitchFamily="2" charset="-122"/>
              </a:rPr>
              <a:t>JsonResponse,HttpResponseRedirect,redirect,render</a:t>
            </a:r>
            <a:r>
              <a:rPr lang="zh-CN" altLang="en-US" sz="1400">
                <a:latin typeface="宋体" panose="02010600030101010101" pitchFamily="2" charset="-122"/>
                <a:ea typeface="宋体" panose="02010600030101010101" pitchFamily="2" charset="-122"/>
              </a:rPr>
              <a:t>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对象中设置。</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：指某些网站为了辨别用户身份、进行</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跟踪而储存在用户本地终端上的数据（通常经过加密），其最典型的例子为记住用户名，</a:t>
            </a:r>
            <a:r>
              <a:rPr lang="en-US" altLang="zh-CN" sz="1400" b="1">
                <a:solidFill>
                  <a:schemeClr val="accent1">
                    <a:lumMod val="75000"/>
                  </a:schemeClr>
                </a:solidFill>
                <a:latin typeface="宋体" panose="02010600030101010101" pitchFamily="2" charset="-122"/>
                <a:ea typeface="宋体" panose="02010600030101010101" pitchFamily="2" charset="-122"/>
              </a:rPr>
              <a:t>cookie</a:t>
            </a:r>
            <a:r>
              <a:rPr lang="zh-CN" altLang="en-US" sz="1400" b="1">
                <a:solidFill>
                  <a:schemeClr val="accent1">
                    <a:lumMod val="75000"/>
                  </a:schemeClr>
                </a:solidFill>
                <a:latin typeface="宋体" panose="02010600030101010101" pitchFamily="2" charset="-122"/>
                <a:ea typeface="宋体" panose="02010600030101010101" pitchFamily="2" charset="-122"/>
              </a:rPr>
              <a:t>的特点</a:t>
            </a:r>
            <a:r>
              <a:rPr lang="zh-CN" altLang="en-US" sz="1400">
                <a:latin typeface="宋体" panose="02010600030101010101" pitchFamily="2" charset="-122"/>
                <a:ea typeface="宋体" panose="02010600030101010101" pitchFamily="2" charset="-122"/>
              </a:rPr>
              <a:t>①由服务器生成，以键值对的方式存储在浏览器中</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服务器生成后保存在</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对象中发送给浏览器</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②访问一个网站时，会将浏览器存储的所有与该服务器相关的</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全部发送</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保存在</a:t>
            </a:r>
            <a:r>
              <a:rPr lang="en-US" altLang="zh-CN" sz="1400">
                <a:latin typeface="宋体" panose="02010600030101010101" pitchFamily="2" charset="-122"/>
                <a:ea typeface="宋体" panose="02010600030101010101" pitchFamily="2" charset="-122"/>
              </a:rPr>
              <a:t>WSGIrequest</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.COOKIES</a:t>
            </a:r>
            <a:r>
              <a:rPr lang="zh-CN" altLang="en-US" sz="1400">
                <a:latin typeface="宋体" panose="02010600030101010101" pitchFamily="2" charset="-122"/>
                <a:ea typeface="宋体" panose="02010600030101010101" pitchFamily="2" charset="-122"/>
              </a:rPr>
              <a:t>中，是一个标准的</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字典格式</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③</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基于域名安全，即不同</a:t>
            </a:r>
            <a:r>
              <a:rPr lang="en-US" altLang="zh-CN" sz="1400">
                <a:latin typeface="宋体" panose="02010600030101010101" pitchFamily="2" charset="-122"/>
                <a:ea typeface="宋体" panose="02010600030101010101" pitchFamily="2" charset="-122"/>
              </a:rPr>
              <a:t>IP</a:t>
            </a:r>
            <a:r>
              <a:rPr lang="zh-CN" altLang="en-US" sz="1400">
                <a:latin typeface="宋体" panose="02010600030101010101" pitchFamily="2" charset="-122"/>
                <a:ea typeface="宋体" panose="02010600030101010101" pitchFamily="2" charset="-122"/>
              </a:rPr>
              <a:t>的</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是不能相互访问的④</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是有过期时间的，若不设置，则默认浏览器关闭即过期</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在</a:t>
            </a:r>
            <a:r>
              <a:rPr lang="en-US" altLang="zh-CN" sz="1400">
                <a:latin typeface="宋体" panose="02010600030101010101" pitchFamily="2" charset="-122"/>
                <a:ea typeface="宋体" panose="02010600030101010101" pitchFamily="2" charset="-122"/>
              </a:rPr>
              <a:t>set_cookie</a:t>
            </a:r>
            <a:r>
              <a:rPr lang="zh-CN" altLang="en-US" sz="1400">
                <a:latin typeface="宋体" panose="02010600030101010101" pitchFamily="2" charset="-122"/>
                <a:ea typeface="宋体" panose="02010600030101010101" pitchFamily="2" charset="-122"/>
              </a:rPr>
              <a:t>方法中可指定关键字参数，</a:t>
            </a:r>
            <a:r>
              <a:rPr lang="en-US" altLang="zh-CN" sz="1400">
                <a:latin typeface="宋体" panose="02010600030101010101" pitchFamily="2" charset="-122"/>
                <a:ea typeface="宋体" panose="02010600030101010101" pitchFamily="2" charset="-122"/>
              </a:rPr>
              <a:t>max_age=100</a:t>
            </a:r>
            <a:r>
              <a:rPr lang="zh-CN" altLang="en-US" sz="1400">
                <a:latin typeface="宋体" panose="02010600030101010101" pitchFamily="2" charset="-122"/>
                <a:ea typeface="宋体" panose="02010600030101010101" pitchFamily="2" charset="-122"/>
              </a:rPr>
              <a:t>单位为秒，</a:t>
            </a:r>
            <a:r>
              <a:rPr lang="en-US" altLang="zh-CN" sz="1400">
                <a:latin typeface="宋体" panose="02010600030101010101" pitchFamily="2" charset="-122"/>
                <a:ea typeface="宋体" panose="02010600030101010101" pitchFamily="2" charset="-122"/>
              </a:rPr>
              <a:t>expires</a:t>
            </a:r>
            <a:r>
              <a:rPr lang="zh-CN" altLang="en-US" sz="1400">
                <a:latin typeface="宋体" panose="02010600030101010101" pitchFamily="2" charset="-122"/>
                <a:ea typeface="宋体" panose="02010600030101010101" pitchFamily="2" charset="-122"/>
              </a:rPr>
              <a:t>指定具体过期的时间</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⑤</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无论保存的是何种格式的数据，取出时都为字符串格式（</a:t>
            </a:r>
            <a:r>
              <a:rPr lang="zh-CN" altLang="en-US" sz="1400" b="1">
                <a:solidFill>
                  <a:srgbClr val="FF0000"/>
                </a:solidFill>
                <a:latin typeface="宋体" panose="02010600030101010101" pitchFamily="2" charset="-122"/>
                <a:ea typeface="宋体" panose="02010600030101010101" pitchFamily="2" charset="-122"/>
              </a:rPr>
              <a:t>注意</a:t>
            </a:r>
            <a:r>
              <a:rPr lang="en-US" altLang="zh-CN" sz="1400" b="1">
                <a:solidFill>
                  <a:srgbClr val="FF0000"/>
                </a:solidFill>
                <a:latin typeface="宋体" panose="02010600030101010101" pitchFamily="2" charset="-122"/>
                <a:ea typeface="宋体" panose="02010600030101010101" pitchFamily="2" charset="-122"/>
              </a:rPr>
              <a:t>redirect</a:t>
            </a:r>
            <a:r>
              <a:rPr lang="zh-CN" altLang="en-US" sz="1400" b="1">
                <a:solidFill>
                  <a:srgbClr val="FF0000"/>
                </a:solidFill>
                <a:latin typeface="宋体" panose="02010600030101010101" pitchFamily="2" charset="-122"/>
                <a:ea typeface="宋体" panose="02010600030101010101" pitchFamily="2" charset="-122"/>
              </a:rPr>
              <a:t>后是</a:t>
            </a:r>
            <a:r>
              <a:rPr lang="en-US" altLang="zh-CN" sz="1400" b="1">
                <a:solidFill>
                  <a:srgbClr val="FF0000"/>
                </a:solidFill>
                <a:latin typeface="宋体" panose="02010600030101010101" pitchFamily="2" charset="-122"/>
                <a:ea typeface="宋体" panose="02010600030101010101" pitchFamily="2" charset="-122"/>
              </a:rPr>
              <a:t>URL</a:t>
            </a:r>
            <a:r>
              <a:rPr lang="zh-CN" altLang="en-US" sz="1400" b="1">
                <a:solidFill>
                  <a:srgbClr val="FF0000"/>
                </a:solidFill>
                <a:latin typeface="宋体" panose="02010600030101010101" pitchFamily="2" charset="-122"/>
                <a:ea typeface="宋体" panose="02010600030101010101" pitchFamily="2" charset="-122"/>
              </a:rPr>
              <a:t>，而</a:t>
            </a:r>
            <a:r>
              <a:rPr lang="en-US" altLang="zh-CN" sz="1400" b="1">
                <a:solidFill>
                  <a:srgbClr val="FF0000"/>
                </a:solidFill>
                <a:latin typeface="宋体" panose="02010600030101010101" pitchFamily="2" charset="-122"/>
                <a:ea typeface="宋体" panose="02010600030101010101" pitchFamily="2" charset="-122"/>
              </a:rPr>
              <a:t>render</a:t>
            </a:r>
            <a:r>
              <a:rPr lang="zh-CN" altLang="en-US" sz="1400" b="1">
                <a:solidFill>
                  <a:srgbClr val="FF0000"/>
                </a:solidFill>
                <a:latin typeface="宋体" panose="02010600030101010101" pitchFamily="2" charset="-122"/>
                <a:ea typeface="宋体" panose="02010600030101010101" pitchFamily="2" charset="-122"/>
              </a:rPr>
              <a:t>中是关联的模板路径</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en-US" altLang="zh-CN" sz="1400" b="1">
                <a:latin typeface="宋体" panose="02010600030101010101" pitchFamily="2" charset="-122"/>
                <a:ea typeface="宋体" panose="02010600030101010101" pitchFamily="2" charset="-122"/>
              </a:rPr>
              <a:t>Django</a:t>
            </a:r>
            <a:r>
              <a:rPr lang="zh-CN" altLang="en-US" sz="1400" b="1">
                <a:latin typeface="宋体" panose="02010600030101010101" pitchFamily="2" charset="-122"/>
                <a:ea typeface="宋体" panose="02010600030101010101" pitchFamily="2" charset="-122"/>
              </a:rPr>
              <a:t>中</a:t>
            </a:r>
            <a:r>
              <a:rPr lang="en-US" altLang="zh-CN" sz="1400" b="1">
                <a:latin typeface="宋体" panose="02010600030101010101" pitchFamily="2" charset="-122"/>
                <a:ea typeface="宋体" panose="02010600030101010101" pitchFamily="2" charset="-122"/>
              </a:rPr>
              <a:t>cookie</a:t>
            </a:r>
            <a:r>
              <a:rPr lang="zh-CN" altLang="en-US" sz="1400" b="1">
                <a:latin typeface="宋体" panose="02010600030101010101" pitchFamily="2" charset="-122"/>
                <a:ea typeface="宋体" panose="02010600030101010101" pitchFamily="2" charset="-122"/>
              </a:rPr>
              <a:t>的应用</a:t>
            </a:r>
            <a:r>
              <a:rPr lang="zh-CN" altLang="en-US" sz="1400">
                <a:latin typeface="宋体" panose="02010600030101010101" pitchFamily="2" charset="-122"/>
                <a:ea typeface="宋体" panose="02010600030101010101" pitchFamily="2" charset="-122"/>
              </a:rPr>
              <a:t>：①在服务器端设置</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并发送给浏览器，</a:t>
            </a:r>
            <a:r>
              <a:rPr lang="en-US" altLang="zh-CN" sz="1400">
                <a:latin typeface="宋体" panose="02010600030101010101" pitchFamily="2" charset="-122"/>
                <a:ea typeface="宋体" panose="02010600030101010101" pitchFamily="2" charset="-122"/>
              </a:rPr>
              <a:t>HttpResponse</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.set_cookie('key', value, max_age)</a:t>
            </a:r>
            <a:r>
              <a:rPr lang="zh-CN" altLang="en-US" sz="1400">
                <a:latin typeface="宋体" panose="02010600030101010101" pitchFamily="2" charset="-122"/>
                <a:ea typeface="宋体" panose="02010600030101010101" pitchFamily="2" charset="-122"/>
              </a:rPr>
              <a:t>；</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②浏览器访问服务器并将</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包在请求头中发送给服务器，在服务器端使用</a:t>
            </a:r>
            <a:r>
              <a:rPr lang="en-US" altLang="zh-CN" sz="1400">
                <a:latin typeface="宋体" panose="02010600030101010101" pitchFamily="2" charset="-122"/>
                <a:ea typeface="宋体" panose="02010600030101010101" pitchFamily="2" charset="-122"/>
              </a:rPr>
              <a:t>WSGIrequest</a:t>
            </a:r>
            <a:r>
              <a:rPr lang="zh-CN" altLang="en-US" sz="1400">
                <a:latin typeface="宋体" panose="02010600030101010101" pitchFamily="2" charset="-122"/>
                <a:ea typeface="宋体" panose="02010600030101010101" pitchFamily="2" charset="-122"/>
              </a:rPr>
              <a:t>对象</a:t>
            </a:r>
            <a:r>
              <a:rPr lang="en-US" altLang="zh-CN" sz="1400">
                <a:latin typeface="宋体" panose="02010600030101010101" pitchFamily="2" charset="-122"/>
                <a:ea typeface="宋体" panose="02010600030101010101" pitchFamily="2" charset="-122"/>
              </a:rPr>
              <a:t>.COOKIES(</a:t>
            </a:r>
            <a:r>
              <a:rPr lang="zh-CN" altLang="en-US" sz="1400">
                <a:latin typeface="宋体" panose="02010600030101010101" pitchFamily="2" charset="-122"/>
                <a:ea typeface="宋体" panose="02010600030101010101" pitchFamily="2" charset="-122"/>
              </a:rPr>
              <a:t>一个标准的</a:t>
            </a:r>
            <a:r>
              <a:rPr lang="en-US" altLang="zh-CN" sz="1400">
                <a:latin typeface="宋体" panose="02010600030101010101" pitchFamily="2" charset="-122"/>
                <a:ea typeface="宋体" panose="02010600030101010101" pitchFamily="2" charset="-122"/>
              </a:rPr>
              <a:t>python</a:t>
            </a:r>
            <a:r>
              <a:rPr lang="zh-CN" altLang="en-US" sz="1400">
                <a:latin typeface="宋体" panose="02010600030101010101" pitchFamily="2" charset="-122"/>
                <a:ea typeface="宋体" panose="02010600030101010101" pitchFamily="2" charset="-122"/>
              </a:rPr>
              <a:t>字典</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访问；</a:t>
            </a:r>
            <a:endParaRPr lang="en-US" altLang="zh-CN" sz="1400">
              <a:latin typeface="宋体" panose="02010600030101010101" pitchFamily="2" charset="-122"/>
              <a:ea typeface="宋体" panose="02010600030101010101" pitchFamily="2" charset="-122"/>
            </a:endParaRPr>
          </a:p>
          <a:p>
            <a:r>
              <a:rPr lang="zh-CN" altLang="en-US" sz="1400">
                <a:latin typeface="宋体" panose="02010600030101010101" pitchFamily="2" charset="-122"/>
                <a:ea typeface="宋体" panose="02010600030101010101" pitchFamily="2" charset="-122"/>
              </a:rPr>
              <a:t>③对</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中包含的</a:t>
            </a:r>
            <a:r>
              <a:rPr lang="en-US" altLang="zh-CN" sz="1400">
                <a:latin typeface="宋体" panose="02010600030101010101" pitchFamily="2" charset="-122"/>
                <a:ea typeface="宋体" panose="02010600030101010101" pitchFamily="2" charset="-122"/>
              </a:rPr>
              <a:t>cookies</a:t>
            </a:r>
            <a:r>
              <a:rPr lang="zh-CN" altLang="en-US" sz="1400">
                <a:latin typeface="宋体" panose="02010600030101010101" pitchFamily="2" charset="-122"/>
                <a:ea typeface="宋体" panose="02010600030101010101" pitchFamily="2" charset="-122"/>
              </a:rPr>
              <a:t>进行判断，确定用户的信息等。</a:t>
            </a:r>
            <a:r>
              <a:rPr lang="en-US" altLang="zh-CN" sz="1400">
                <a:latin typeface="宋体" panose="02010600030101010101" pitchFamily="2" charset="-122"/>
                <a:ea typeface="宋体" panose="02010600030101010101" pitchFamily="2" charset="-122"/>
              </a:rPr>
              <a:t>(</a:t>
            </a:r>
            <a:r>
              <a:rPr lang="zh-CN" altLang="en-US" sz="1400">
                <a:latin typeface="宋体" panose="02010600030101010101" pitchFamily="2" charset="-122"/>
                <a:ea typeface="宋体" panose="02010600030101010101" pitchFamily="2" charset="-122"/>
              </a:rPr>
              <a:t>也可用于登录状态验证，但相对不安全</a:t>
            </a:r>
            <a:r>
              <a:rPr lang="en-US" altLang="zh-CN" sz="1400">
                <a:latin typeface="宋体" panose="02010600030101010101" pitchFamily="2" charset="-122"/>
                <a:ea typeface="宋体" panose="02010600030101010101" pitchFamily="2" charset="-122"/>
              </a:rPr>
              <a:t>)</a:t>
            </a:r>
          </a:p>
          <a:p>
            <a:r>
              <a:rPr lang="en-US" altLang="zh-CN" sz="1400" b="1">
                <a:latin typeface="宋体" panose="02010600030101010101" pitchFamily="2" charset="-122"/>
                <a:ea typeface="宋体" panose="02010600030101010101" pitchFamily="2" charset="-122"/>
              </a:rPr>
              <a:t>session</a:t>
            </a:r>
            <a:r>
              <a:rPr lang="zh-CN" altLang="en-US" sz="1400" b="1">
                <a:latin typeface="宋体" panose="02010600030101010101" pitchFamily="2" charset="-122"/>
                <a:ea typeface="宋体" panose="02010600030101010101" pitchFamily="2" charset="-122"/>
              </a:rPr>
              <a:t>与</a:t>
            </a:r>
            <a:r>
              <a:rPr lang="en-US" altLang="zh-CN" sz="1400" b="1">
                <a:latin typeface="宋体" panose="02010600030101010101" pitchFamily="2" charset="-122"/>
                <a:ea typeface="宋体" panose="02010600030101010101" pitchFamily="2" charset="-122"/>
              </a:rPr>
              <a:t>cookie</a:t>
            </a:r>
            <a:r>
              <a:rPr lang="zh-CN" altLang="en-US" sz="1400" b="1">
                <a:latin typeface="宋体" panose="02010600030101010101" pitchFamily="2" charset="-122"/>
                <a:ea typeface="宋体" panose="02010600030101010101" pitchFamily="2" charset="-122"/>
              </a:rPr>
              <a:t>的联系与区别</a:t>
            </a:r>
            <a:r>
              <a:rPr lang="zh-CN" altLang="en-US" sz="1400">
                <a:latin typeface="宋体" panose="02010600030101010101" pitchFamily="2" charset="-122"/>
                <a:ea typeface="宋体" panose="02010600030101010101" pitchFamily="2" charset="-122"/>
              </a:rPr>
              <a:t>：①</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保存于服务器端，</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保存于浏览器端并每次访问都携带；②</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依赖于</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工作，其唯一标识的</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存在于</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中；③</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用于保存重要的信息，</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安全性不高；④</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中提出的值全为字符串格式，</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中不改变其存储的格式；⑤</a:t>
            </a:r>
            <a:r>
              <a:rPr lang="en-US" altLang="zh-CN" sz="1400">
                <a:latin typeface="宋体" panose="02010600030101010101" pitchFamily="2" charset="-122"/>
                <a:ea typeface="宋体" panose="02010600030101010101" pitchFamily="2" charset="-122"/>
              </a:rPr>
              <a:t>cookie</a:t>
            </a:r>
            <a:r>
              <a:rPr lang="zh-CN" altLang="en-US" sz="1400">
                <a:latin typeface="宋体" panose="02010600030101010101" pitchFamily="2" charset="-122"/>
                <a:ea typeface="宋体" panose="02010600030101010101" pitchFamily="2" charset="-122"/>
              </a:rPr>
              <a:t>的使用方式为</a:t>
            </a:r>
            <a:r>
              <a:rPr lang="en-US" altLang="zh-CN" sz="1400">
                <a:latin typeface="宋体" panose="02010600030101010101" pitchFamily="2" charset="-122"/>
                <a:ea typeface="宋体" panose="02010600030101010101" pitchFamily="2" charset="-122"/>
              </a:rPr>
              <a:t>response</a:t>
            </a:r>
            <a:r>
              <a:rPr lang="zh-CN" altLang="en-US" sz="1400">
                <a:latin typeface="宋体" panose="02010600030101010101" pitchFamily="2" charset="-122"/>
                <a:ea typeface="宋体" panose="02010600030101010101" pitchFamily="2" charset="-122"/>
              </a:rPr>
              <a:t>设置</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携带，</a:t>
            </a:r>
            <a:r>
              <a:rPr lang="en-US" altLang="zh-CN" sz="1400">
                <a:latin typeface="宋体" panose="02010600030101010101" pitchFamily="2" charset="-122"/>
                <a:ea typeface="宋体" panose="02010600030101010101" pitchFamily="2" charset="-122"/>
              </a:rPr>
              <a:t>session</a:t>
            </a:r>
            <a:r>
              <a:rPr lang="zh-CN" altLang="en-US" sz="1400">
                <a:latin typeface="宋体" panose="02010600030101010101" pitchFamily="2" charset="-122"/>
                <a:ea typeface="宋体" panose="02010600030101010101" pitchFamily="2" charset="-122"/>
              </a:rPr>
              <a:t>的使用方式为服务器端设置，</a:t>
            </a:r>
            <a:r>
              <a:rPr lang="en-US" altLang="zh-CN" sz="1400">
                <a:latin typeface="宋体" panose="02010600030101010101" pitchFamily="2" charset="-122"/>
                <a:ea typeface="宋体" panose="02010600030101010101" pitchFamily="2" charset="-122"/>
              </a:rPr>
              <a:t>request</a:t>
            </a:r>
            <a:r>
              <a:rPr lang="zh-CN" altLang="en-US" sz="1400">
                <a:latin typeface="宋体" panose="02010600030101010101" pitchFamily="2" charset="-122"/>
                <a:ea typeface="宋体" panose="02010600030101010101" pitchFamily="2" charset="-122"/>
              </a:rPr>
              <a:t>设置并使用，但其只存储了</a:t>
            </a:r>
            <a:r>
              <a:rPr lang="en-US" altLang="zh-CN" sz="1400">
                <a:latin typeface="宋体" panose="02010600030101010101" pitchFamily="2" charset="-122"/>
                <a:ea typeface="宋体" panose="02010600030101010101" pitchFamily="2" charset="-122"/>
              </a:rPr>
              <a:t>sessionid</a:t>
            </a:r>
            <a:r>
              <a:rPr lang="zh-CN" altLang="en-US" sz="1400">
                <a:latin typeface="宋体" panose="02010600030101010101" pitchFamily="2" charset="-122"/>
                <a:ea typeface="宋体" panose="02010600030101010101" pitchFamily="2" charset="-122"/>
              </a:rPr>
              <a:t>，内容在服务器端。</a:t>
            </a:r>
            <a:endParaRPr lang="en-US" altLang="zh-CN" sz="140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61A3664E-190E-401E-9232-3ED79175CF95}"/>
              </a:ext>
            </a:extLst>
          </p:cNvPr>
          <p:cNvPicPr>
            <a:picLocks noChangeAspect="1"/>
          </p:cNvPicPr>
          <p:nvPr/>
        </p:nvPicPr>
        <p:blipFill>
          <a:blip r:embed="rId2"/>
          <a:stretch>
            <a:fillRect/>
          </a:stretch>
        </p:blipFill>
        <p:spPr>
          <a:xfrm>
            <a:off x="7872730" y="3499255"/>
            <a:ext cx="4254719" cy="336567"/>
          </a:xfrm>
          <a:prstGeom prst="rect">
            <a:avLst/>
          </a:prstGeom>
        </p:spPr>
      </p:pic>
    </p:spTree>
    <p:extLst>
      <p:ext uri="{BB962C8B-B14F-4D97-AF65-F5344CB8AC3E}">
        <p14:creationId xmlns:p14="http://schemas.microsoft.com/office/powerpoint/2010/main" val="1251625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smtClean="0">
            <a:latin typeface="宋体" panose="02010600030101010101" pitchFamily="2" charset="-122"/>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19435</TotalTime>
  <Words>21718</Words>
  <Application>Microsoft Office PowerPoint</Application>
  <PresentationFormat>宽屏</PresentationFormat>
  <Paragraphs>860</Paragraphs>
  <Slides>35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等线</vt:lpstr>
      <vt:lpstr>等线 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尹 涵</dc:creator>
  <cp:lastModifiedBy>尹 涵</cp:lastModifiedBy>
  <cp:revision>516</cp:revision>
  <dcterms:created xsi:type="dcterms:W3CDTF">2019-04-07T01:45:19Z</dcterms:created>
  <dcterms:modified xsi:type="dcterms:W3CDTF">2019-06-30T03:58:40Z</dcterms:modified>
</cp:coreProperties>
</file>